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79" r:id="rId4"/>
    <p:sldId id="280" r:id="rId5"/>
    <p:sldId id="283" r:id="rId6"/>
    <p:sldId id="257" r:id="rId7"/>
    <p:sldId id="258" r:id="rId8"/>
    <p:sldId id="259" r:id="rId9"/>
    <p:sldId id="273" r:id="rId10"/>
    <p:sldId id="260" r:id="rId11"/>
    <p:sldId id="274" r:id="rId12"/>
    <p:sldId id="263" r:id="rId13"/>
    <p:sldId id="261" r:id="rId14"/>
    <p:sldId id="264" r:id="rId15"/>
    <p:sldId id="262" r:id="rId16"/>
    <p:sldId id="265" r:id="rId17"/>
    <p:sldId id="266" r:id="rId18"/>
    <p:sldId id="267" r:id="rId19"/>
    <p:sldId id="268" r:id="rId20"/>
    <p:sldId id="276" r:id="rId21"/>
    <p:sldId id="275" r:id="rId22"/>
    <p:sldId id="284" r:id="rId23"/>
    <p:sldId id="285" r:id="rId24"/>
    <p:sldId id="272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E73217-608B-4D96-A4D6-ACEA8E2E7E37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1E1E819B-94D7-4E9B-B61A-42A24BB7859C}">
      <dgm:prSet phldrT="[Text]"/>
      <dgm:spPr/>
      <dgm:t>
        <a:bodyPr/>
        <a:lstStyle/>
        <a:p>
          <a:r>
            <a:rPr lang="en-US" b="1" dirty="0" smtClean="0"/>
            <a:t>PEMBANGUNAN KEPEMUDAAN</a:t>
          </a:r>
          <a:endParaRPr lang="en-US" b="1" dirty="0"/>
        </a:p>
      </dgm:t>
    </dgm:pt>
    <dgm:pt modelId="{698BEEE9-2ECD-4661-A4C3-A99DC1584832}" type="parTrans" cxnId="{D6564E68-5C98-4468-ABC3-04A4D157D509}">
      <dgm:prSet/>
      <dgm:spPr/>
      <dgm:t>
        <a:bodyPr/>
        <a:lstStyle/>
        <a:p>
          <a:endParaRPr lang="en-US"/>
        </a:p>
      </dgm:t>
    </dgm:pt>
    <dgm:pt modelId="{D5F5C898-F10A-4BE8-AB51-2701ABDF9E68}" type="sibTrans" cxnId="{D6564E68-5C98-4468-ABC3-04A4D157D509}">
      <dgm:prSet/>
      <dgm:spPr/>
      <dgm:t>
        <a:bodyPr/>
        <a:lstStyle/>
        <a:p>
          <a:endParaRPr lang="en-US"/>
        </a:p>
      </dgm:t>
    </dgm:pt>
    <dgm:pt modelId="{2FFDF5F7-0182-42EB-BF36-73E5CD0B728F}">
      <dgm:prSet phldrT="[Text]"/>
      <dgm:spPr/>
      <dgm:t>
        <a:bodyPr/>
        <a:lstStyle/>
        <a:p>
          <a:r>
            <a:rPr lang="en-US" b="1" dirty="0" smtClean="0"/>
            <a:t>MEMFASILITAS</a:t>
          </a:r>
          <a:r>
            <a:rPr lang="en-US" dirty="0" smtClean="0"/>
            <a:t>I</a:t>
          </a:r>
          <a:endParaRPr lang="en-US" dirty="0"/>
        </a:p>
      </dgm:t>
    </dgm:pt>
    <dgm:pt modelId="{D7FC2551-5863-4F15-9618-5B26F4BA9CA5}" type="parTrans" cxnId="{4450C438-51FB-4521-803B-160BCF47E097}">
      <dgm:prSet/>
      <dgm:spPr/>
      <dgm:t>
        <a:bodyPr/>
        <a:lstStyle/>
        <a:p>
          <a:endParaRPr lang="en-US"/>
        </a:p>
      </dgm:t>
    </dgm:pt>
    <dgm:pt modelId="{08F7162C-9FAD-4CC2-9412-AC57850C6A42}" type="sibTrans" cxnId="{4450C438-51FB-4521-803B-160BCF47E097}">
      <dgm:prSet/>
      <dgm:spPr/>
      <dgm:t>
        <a:bodyPr/>
        <a:lstStyle/>
        <a:p>
          <a:endParaRPr lang="en-US"/>
        </a:p>
      </dgm:t>
    </dgm:pt>
    <dgm:pt modelId="{C336E10D-15E9-43AD-8095-CB81F0835A48}">
      <dgm:prSet phldrT="[Text]"/>
      <dgm:spPr/>
      <dgm:t>
        <a:bodyPr/>
        <a:lstStyle/>
        <a:p>
          <a:r>
            <a:rPr lang="en-US" b="1" dirty="0" smtClean="0"/>
            <a:t>KEPEMUDAAN</a:t>
          </a:r>
          <a:endParaRPr lang="en-US" b="1" dirty="0"/>
        </a:p>
      </dgm:t>
    </dgm:pt>
    <dgm:pt modelId="{5380B44D-D787-4EFC-A1F6-F572ADF09BA6}" type="parTrans" cxnId="{0CF86337-4938-4229-9BD8-5C30979C0774}">
      <dgm:prSet/>
      <dgm:spPr/>
      <dgm:t>
        <a:bodyPr/>
        <a:lstStyle/>
        <a:p>
          <a:endParaRPr lang="en-US"/>
        </a:p>
      </dgm:t>
    </dgm:pt>
    <dgm:pt modelId="{520E905E-5024-4873-8239-01C5D08A682E}" type="sibTrans" cxnId="{0CF86337-4938-4229-9BD8-5C30979C0774}">
      <dgm:prSet/>
      <dgm:spPr/>
      <dgm:t>
        <a:bodyPr/>
        <a:lstStyle/>
        <a:p>
          <a:endParaRPr lang="en-US"/>
        </a:p>
      </dgm:t>
    </dgm:pt>
    <dgm:pt modelId="{899AC138-C9D7-4426-86C1-8853E9626A9E}" type="pres">
      <dgm:prSet presAssocID="{6DE73217-608B-4D96-A4D6-ACEA8E2E7E37}" presName="Name0" presStyleCnt="0">
        <dgm:presLayoutVars>
          <dgm:dir/>
          <dgm:resizeHandles val="exact"/>
        </dgm:presLayoutVars>
      </dgm:prSet>
      <dgm:spPr/>
    </dgm:pt>
    <dgm:pt modelId="{101897E9-8E94-4747-ABF3-2C5F9EE6BD1F}" type="pres">
      <dgm:prSet presAssocID="{1E1E819B-94D7-4E9B-B61A-42A24BB7859C}" presName="node" presStyleLbl="node1" presStyleIdx="0" presStyleCnt="3" custScaleY="2079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C32E3-3DEF-478F-B718-81CE5818486C}" type="pres">
      <dgm:prSet presAssocID="{D5F5C898-F10A-4BE8-AB51-2701ABDF9E68}" presName="sibTrans" presStyleLbl="sibTrans2D1" presStyleIdx="0" presStyleCnt="2"/>
      <dgm:spPr/>
    </dgm:pt>
    <dgm:pt modelId="{5E04B5F6-2CA4-42E3-986D-A2434236157B}" type="pres">
      <dgm:prSet presAssocID="{D5F5C898-F10A-4BE8-AB51-2701ABDF9E68}" presName="connectorText" presStyleLbl="sibTrans2D1" presStyleIdx="0" presStyleCnt="2"/>
      <dgm:spPr/>
    </dgm:pt>
    <dgm:pt modelId="{BAF6E6A9-F85D-40E8-A1F8-77FC80AE22B9}" type="pres">
      <dgm:prSet presAssocID="{2FFDF5F7-0182-42EB-BF36-73E5CD0B728F}" presName="node" presStyleLbl="node1" presStyleIdx="1" presStyleCnt="3" custScaleY="214845">
        <dgm:presLayoutVars>
          <dgm:bulletEnabled val="1"/>
        </dgm:presLayoutVars>
      </dgm:prSet>
      <dgm:spPr/>
    </dgm:pt>
    <dgm:pt modelId="{D61FF266-6627-421B-9BF1-6A362B70727E}" type="pres">
      <dgm:prSet presAssocID="{08F7162C-9FAD-4CC2-9412-AC57850C6A42}" presName="sibTrans" presStyleLbl="sibTrans2D1" presStyleIdx="1" presStyleCnt="2"/>
      <dgm:spPr/>
    </dgm:pt>
    <dgm:pt modelId="{CBD92BF2-DDAA-43F1-B9AB-AAAD5E43532B}" type="pres">
      <dgm:prSet presAssocID="{08F7162C-9FAD-4CC2-9412-AC57850C6A42}" presName="connectorText" presStyleLbl="sibTrans2D1" presStyleIdx="1" presStyleCnt="2"/>
      <dgm:spPr/>
    </dgm:pt>
    <dgm:pt modelId="{FEAEC115-8DC2-41BC-A0AB-D11ABE2E9A5B}" type="pres">
      <dgm:prSet presAssocID="{C336E10D-15E9-43AD-8095-CB81F0835A48}" presName="node" presStyleLbl="node1" presStyleIdx="2" presStyleCnt="3" custScaleY="330558" custLinFactNeighborX="-7952" custLinFactNeighborY="57247">
        <dgm:presLayoutVars>
          <dgm:bulletEnabled val="1"/>
        </dgm:presLayoutVars>
      </dgm:prSet>
      <dgm:spPr/>
    </dgm:pt>
  </dgm:ptLst>
  <dgm:cxnLst>
    <dgm:cxn modelId="{4450C438-51FB-4521-803B-160BCF47E097}" srcId="{6DE73217-608B-4D96-A4D6-ACEA8E2E7E37}" destId="{2FFDF5F7-0182-42EB-BF36-73E5CD0B728F}" srcOrd="1" destOrd="0" parTransId="{D7FC2551-5863-4F15-9618-5B26F4BA9CA5}" sibTransId="{08F7162C-9FAD-4CC2-9412-AC57850C6A42}"/>
    <dgm:cxn modelId="{039F665E-8A28-40DC-9FDC-E8501FEE8E03}" type="presOf" srcId="{6DE73217-608B-4D96-A4D6-ACEA8E2E7E37}" destId="{899AC138-C9D7-4426-86C1-8853E9626A9E}" srcOrd="0" destOrd="0" presId="urn:microsoft.com/office/officeart/2005/8/layout/process1"/>
    <dgm:cxn modelId="{F9570C05-53AC-424B-B53E-FFA8FE4E614C}" type="presOf" srcId="{08F7162C-9FAD-4CC2-9412-AC57850C6A42}" destId="{D61FF266-6627-421B-9BF1-6A362B70727E}" srcOrd="0" destOrd="0" presId="urn:microsoft.com/office/officeart/2005/8/layout/process1"/>
    <dgm:cxn modelId="{D30E0A12-7406-4E99-80B4-E8FD96F14F9E}" type="presOf" srcId="{C336E10D-15E9-43AD-8095-CB81F0835A48}" destId="{FEAEC115-8DC2-41BC-A0AB-D11ABE2E9A5B}" srcOrd="0" destOrd="0" presId="urn:microsoft.com/office/officeart/2005/8/layout/process1"/>
    <dgm:cxn modelId="{A5FD6D7E-2E10-4039-8613-F4B5B82E0528}" type="presOf" srcId="{D5F5C898-F10A-4BE8-AB51-2701ABDF9E68}" destId="{E45C32E3-3DEF-478F-B718-81CE5818486C}" srcOrd="0" destOrd="0" presId="urn:microsoft.com/office/officeart/2005/8/layout/process1"/>
    <dgm:cxn modelId="{0CF86337-4938-4229-9BD8-5C30979C0774}" srcId="{6DE73217-608B-4D96-A4D6-ACEA8E2E7E37}" destId="{C336E10D-15E9-43AD-8095-CB81F0835A48}" srcOrd="2" destOrd="0" parTransId="{5380B44D-D787-4EFC-A1F6-F572ADF09BA6}" sibTransId="{520E905E-5024-4873-8239-01C5D08A682E}"/>
    <dgm:cxn modelId="{D6564E68-5C98-4468-ABC3-04A4D157D509}" srcId="{6DE73217-608B-4D96-A4D6-ACEA8E2E7E37}" destId="{1E1E819B-94D7-4E9B-B61A-42A24BB7859C}" srcOrd="0" destOrd="0" parTransId="{698BEEE9-2ECD-4661-A4C3-A99DC1584832}" sibTransId="{D5F5C898-F10A-4BE8-AB51-2701ABDF9E68}"/>
    <dgm:cxn modelId="{14EBDBC6-82C4-45A4-8048-7AEF8AEC3FAF}" type="presOf" srcId="{2FFDF5F7-0182-42EB-BF36-73E5CD0B728F}" destId="{BAF6E6A9-F85D-40E8-A1F8-77FC80AE22B9}" srcOrd="0" destOrd="0" presId="urn:microsoft.com/office/officeart/2005/8/layout/process1"/>
    <dgm:cxn modelId="{EED1BA34-1831-4293-9B4F-0BF8047F2995}" type="presOf" srcId="{1E1E819B-94D7-4E9B-B61A-42A24BB7859C}" destId="{101897E9-8E94-4747-ABF3-2C5F9EE6BD1F}" srcOrd="0" destOrd="0" presId="urn:microsoft.com/office/officeart/2005/8/layout/process1"/>
    <dgm:cxn modelId="{5C753026-6683-474B-98AF-9894819CDD40}" type="presOf" srcId="{08F7162C-9FAD-4CC2-9412-AC57850C6A42}" destId="{CBD92BF2-DDAA-43F1-B9AB-AAAD5E43532B}" srcOrd="1" destOrd="0" presId="urn:microsoft.com/office/officeart/2005/8/layout/process1"/>
    <dgm:cxn modelId="{4F826F3D-C5F5-44BA-8C93-790A82E861D3}" type="presOf" srcId="{D5F5C898-F10A-4BE8-AB51-2701ABDF9E68}" destId="{5E04B5F6-2CA4-42E3-986D-A2434236157B}" srcOrd="1" destOrd="0" presId="urn:microsoft.com/office/officeart/2005/8/layout/process1"/>
    <dgm:cxn modelId="{FB509C55-1C5D-4286-9426-332455F4CF7E}" type="presParOf" srcId="{899AC138-C9D7-4426-86C1-8853E9626A9E}" destId="{101897E9-8E94-4747-ABF3-2C5F9EE6BD1F}" srcOrd="0" destOrd="0" presId="urn:microsoft.com/office/officeart/2005/8/layout/process1"/>
    <dgm:cxn modelId="{477E59BB-4B11-4D36-9020-42D14FE2BFB9}" type="presParOf" srcId="{899AC138-C9D7-4426-86C1-8853E9626A9E}" destId="{E45C32E3-3DEF-478F-B718-81CE5818486C}" srcOrd="1" destOrd="0" presId="urn:microsoft.com/office/officeart/2005/8/layout/process1"/>
    <dgm:cxn modelId="{197312E4-F9CF-4B27-9807-354F9C503C2B}" type="presParOf" srcId="{E45C32E3-3DEF-478F-B718-81CE5818486C}" destId="{5E04B5F6-2CA4-42E3-986D-A2434236157B}" srcOrd="0" destOrd="0" presId="urn:microsoft.com/office/officeart/2005/8/layout/process1"/>
    <dgm:cxn modelId="{8D9E3768-6E5F-43CC-8D26-77E69585FA78}" type="presParOf" srcId="{899AC138-C9D7-4426-86C1-8853E9626A9E}" destId="{BAF6E6A9-F85D-40E8-A1F8-77FC80AE22B9}" srcOrd="2" destOrd="0" presId="urn:microsoft.com/office/officeart/2005/8/layout/process1"/>
    <dgm:cxn modelId="{772B3BF0-F8BD-4A24-9DB6-A5DCA2288F39}" type="presParOf" srcId="{899AC138-C9D7-4426-86C1-8853E9626A9E}" destId="{D61FF266-6627-421B-9BF1-6A362B70727E}" srcOrd="3" destOrd="0" presId="urn:microsoft.com/office/officeart/2005/8/layout/process1"/>
    <dgm:cxn modelId="{A47AD5C4-C26B-4F11-9A33-AF927BB0B8B9}" type="presParOf" srcId="{D61FF266-6627-421B-9BF1-6A362B70727E}" destId="{CBD92BF2-DDAA-43F1-B9AB-AAAD5E43532B}" srcOrd="0" destOrd="0" presId="urn:microsoft.com/office/officeart/2005/8/layout/process1"/>
    <dgm:cxn modelId="{D4B633B2-A58D-4704-A4F7-41BB634777DE}" type="presParOf" srcId="{899AC138-C9D7-4426-86C1-8853E9626A9E}" destId="{FEAEC115-8DC2-41BC-A0AB-D11ABE2E9A5B}" srcOrd="4" destOrd="0" presId="urn:microsoft.com/office/officeart/2005/8/layout/process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0A8CC6-B3E5-4E38-B83E-08BEEB067217}" type="doc">
      <dgm:prSet loTypeId="urn:microsoft.com/office/officeart/2005/8/layout/h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C238A4D-9B01-4EC2-9ED6-C69BDE69C5C0}">
      <dgm:prSet phldrT="[Text]"/>
      <dgm:spPr/>
      <dgm:t>
        <a:bodyPr/>
        <a:lstStyle/>
        <a:p>
          <a:r>
            <a:rPr lang="en-US" dirty="0" smtClean="0"/>
            <a:t>PELAYANAN KEPEMUDAAN</a:t>
          </a:r>
          <a:endParaRPr lang="en-US" dirty="0"/>
        </a:p>
      </dgm:t>
    </dgm:pt>
    <dgm:pt modelId="{3C52B851-59FE-41C1-A16D-6AA73F2C3F76}" type="parTrans" cxnId="{E4596481-E321-42AD-A563-0FFE140E19AF}">
      <dgm:prSet/>
      <dgm:spPr/>
      <dgm:t>
        <a:bodyPr/>
        <a:lstStyle/>
        <a:p>
          <a:endParaRPr lang="en-US"/>
        </a:p>
      </dgm:t>
    </dgm:pt>
    <dgm:pt modelId="{39C527E2-A53F-4343-9D43-DD8C2FD0D154}" type="sibTrans" cxnId="{E4596481-E321-42AD-A563-0FFE140E19AF}">
      <dgm:prSet/>
      <dgm:spPr/>
      <dgm:t>
        <a:bodyPr/>
        <a:lstStyle/>
        <a:p>
          <a:endParaRPr lang="en-US"/>
        </a:p>
      </dgm:t>
    </dgm:pt>
    <dgm:pt modelId="{0F07F079-32C1-42D6-9926-2C35E0E0B673}">
      <dgm:prSet phldrT="[Text]" custT="1"/>
      <dgm:spPr/>
      <dgm:t>
        <a:bodyPr/>
        <a:lstStyle/>
        <a:p>
          <a:r>
            <a:rPr lang="en-US" sz="3600" dirty="0" smtClean="0"/>
            <a:t>PENYADARAN</a:t>
          </a:r>
          <a:endParaRPr lang="en-US" sz="3600" dirty="0"/>
        </a:p>
      </dgm:t>
    </dgm:pt>
    <dgm:pt modelId="{ADC5ADEA-62B7-4FC3-A84B-68434475F635}" type="parTrans" cxnId="{6D8683DA-3953-4510-A046-676BDFA0BED9}">
      <dgm:prSet/>
      <dgm:spPr/>
      <dgm:t>
        <a:bodyPr/>
        <a:lstStyle/>
        <a:p>
          <a:endParaRPr lang="en-US"/>
        </a:p>
      </dgm:t>
    </dgm:pt>
    <dgm:pt modelId="{EE6EE2C6-0465-40BA-B139-666B21DFF459}" type="sibTrans" cxnId="{6D8683DA-3953-4510-A046-676BDFA0BED9}">
      <dgm:prSet/>
      <dgm:spPr/>
      <dgm:t>
        <a:bodyPr/>
        <a:lstStyle/>
        <a:p>
          <a:endParaRPr lang="en-US"/>
        </a:p>
      </dgm:t>
    </dgm:pt>
    <dgm:pt modelId="{5662E99D-578C-4374-AF67-F8D378A95541}">
      <dgm:prSet phldrT="[Text]" custT="1"/>
      <dgm:spPr/>
      <dgm:t>
        <a:bodyPr/>
        <a:lstStyle/>
        <a:p>
          <a:r>
            <a:rPr lang="en-US" sz="3600" dirty="0" smtClean="0"/>
            <a:t>PEMBERDAYAAN</a:t>
          </a:r>
          <a:endParaRPr lang="en-US" sz="3600" dirty="0"/>
        </a:p>
      </dgm:t>
    </dgm:pt>
    <dgm:pt modelId="{F86C1CD7-D3D2-47BA-AFD9-A7C9E950152B}" type="parTrans" cxnId="{146B66B2-6C5B-4CE1-8662-C72C6D42FDE7}">
      <dgm:prSet/>
      <dgm:spPr/>
      <dgm:t>
        <a:bodyPr/>
        <a:lstStyle/>
        <a:p>
          <a:endParaRPr lang="en-US"/>
        </a:p>
      </dgm:t>
    </dgm:pt>
    <dgm:pt modelId="{5ADC4B49-1292-41BA-B563-195FA4A49C92}" type="sibTrans" cxnId="{146B66B2-6C5B-4CE1-8662-C72C6D42FDE7}">
      <dgm:prSet/>
      <dgm:spPr/>
      <dgm:t>
        <a:bodyPr/>
        <a:lstStyle/>
        <a:p>
          <a:endParaRPr lang="en-US"/>
        </a:p>
      </dgm:t>
    </dgm:pt>
    <dgm:pt modelId="{978695FA-C0B8-4150-BF7A-1A0EC5722EC1}">
      <dgm:prSet phldrT="[Text]" custT="1"/>
      <dgm:spPr/>
      <dgm:t>
        <a:bodyPr/>
        <a:lstStyle/>
        <a:p>
          <a:r>
            <a:rPr lang="en-US" sz="2800" dirty="0" smtClean="0"/>
            <a:t>PENGEMBANGAN KEPEMIMPINAN</a:t>
          </a:r>
          <a:endParaRPr lang="en-US" sz="2800" dirty="0"/>
        </a:p>
      </dgm:t>
    </dgm:pt>
    <dgm:pt modelId="{266E45F6-43B1-44BB-BA97-35B14A86AE9E}" type="parTrans" cxnId="{A1522D55-00C1-4EAF-AB2B-44A1FC625261}">
      <dgm:prSet/>
      <dgm:spPr/>
      <dgm:t>
        <a:bodyPr/>
        <a:lstStyle/>
        <a:p>
          <a:endParaRPr lang="en-US"/>
        </a:p>
      </dgm:t>
    </dgm:pt>
    <dgm:pt modelId="{695AE5DE-EA6B-41FB-A2FC-5AE1C0DC3919}" type="sibTrans" cxnId="{A1522D55-00C1-4EAF-AB2B-44A1FC625261}">
      <dgm:prSet/>
      <dgm:spPr/>
      <dgm:t>
        <a:bodyPr/>
        <a:lstStyle/>
        <a:p>
          <a:endParaRPr lang="en-US"/>
        </a:p>
      </dgm:t>
    </dgm:pt>
    <dgm:pt modelId="{E0B6565C-12C1-4BE3-ADDD-DC662B92C24A}">
      <dgm:prSet custT="1"/>
      <dgm:spPr/>
      <dgm:t>
        <a:bodyPr/>
        <a:lstStyle/>
        <a:p>
          <a:r>
            <a:rPr lang="en-US" sz="2800" dirty="0" smtClean="0"/>
            <a:t>PENGEMBANGAN KEWIRAUSAHAAN</a:t>
          </a:r>
          <a:endParaRPr lang="en-US" sz="2800" dirty="0"/>
        </a:p>
      </dgm:t>
    </dgm:pt>
    <dgm:pt modelId="{38E16E0E-7989-4547-B7A2-E6C0658E2069}" type="parTrans" cxnId="{5875EBCB-1F55-4E34-8C95-FA1178FD6B1D}">
      <dgm:prSet/>
      <dgm:spPr/>
    </dgm:pt>
    <dgm:pt modelId="{4A8490AC-D4D7-4A29-B5A2-59C13B7757F5}" type="sibTrans" cxnId="{5875EBCB-1F55-4E34-8C95-FA1178FD6B1D}">
      <dgm:prSet/>
      <dgm:spPr/>
    </dgm:pt>
    <dgm:pt modelId="{C328F121-9449-4103-8BD5-D4DD236B7CFD}">
      <dgm:prSet custT="1"/>
      <dgm:spPr/>
      <dgm:t>
        <a:bodyPr/>
        <a:lstStyle/>
        <a:p>
          <a:r>
            <a:rPr lang="en-US" sz="2800" dirty="0" smtClean="0"/>
            <a:t>KEPELOPORAN PEMUDA</a:t>
          </a:r>
          <a:endParaRPr lang="en-US" sz="2800" dirty="0"/>
        </a:p>
      </dgm:t>
    </dgm:pt>
    <dgm:pt modelId="{DA727FCD-5ABF-43EB-945B-81E2D0F39CE6}" type="parTrans" cxnId="{1C8360D6-4BDE-4F8A-A499-64B16F4C25CB}">
      <dgm:prSet/>
      <dgm:spPr/>
    </dgm:pt>
    <dgm:pt modelId="{9617056E-3418-41DE-AEC9-2635984A6D72}" type="sibTrans" cxnId="{1C8360D6-4BDE-4F8A-A499-64B16F4C25CB}">
      <dgm:prSet/>
      <dgm:spPr/>
    </dgm:pt>
    <dgm:pt modelId="{7FB56E72-0915-41B0-8AB6-D4407825BBA0}" type="pres">
      <dgm:prSet presAssocID="{E50A8CC6-B3E5-4E38-B83E-08BEEB067217}" presName="composite" presStyleCnt="0">
        <dgm:presLayoutVars>
          <dgm:chMax val="1"/>
          <dgm:dir/>
          <dgm:resizeHandles val="exact"/>
        </dgm:presLayoutVars>
      </dgm:prSet>
      <dgm:spPr/>
    </dgm:pt>
    <dgm:pt modelId="{19DA0BC7-B2A4-45F3-896C-33FD30BFC2A8}" type="pres">
      <dgm:prSet presAssocID="{BC238A4D-9B01-4EC2-9ED6-C69BDE69C5C0}" presName="roof" presStyleLbl="dkBgShp" presStyleIdx="0" presStyleCnt="2"/>
      <dgm:spPr/>
      <dgm:t>
        <a:bodyPr/>
        <a:lstStyle/>
        <a:p>
          <a:endParaRPr lang="en-US"/>
        </a:p>
      </dgm:t>
    </dgm:pt>
    <dgm:pt modelId="{8E54B63C-3295-4553-BE1F-009A7FA8488C}" type="pres">
      <dgm:prSet presAssocID="{BC238A4D-9B01-4EC2-9ED6-C69BDE69C5C0}" presName="pillars" presStyleCnt="0"/>
      <dgm:spPr/>
    </dgm:pt>
    <dgm:pt modelId="{07CA7603-9BF2-484B-9FD4-EB28842A775C}" type="pres">
      <dgm:prSet presAssocID="{BC238A4D-9B01-4EC2-9ED6-C69BDE69C5C0}" presName="pillar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E0F930-081A-4041-84FB-05E95AE387E9}" type="pres">
      <dgm:prSet presAssocID="{5662E99D-578C-4374-AF67-F8D378A95541}" presName="pillar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271FCA-F837-4165-8756-BBB9A521DE2F}" type="pres">
      <dgm:prSet presAssocID="{978695FA-C0B8-4150-BF7A-1A0EC5722EC1}" presName="pillarX" presStyleLbl="node1" presStyleIdx="2" presStyleCnt="5">
        <dgm:presLayoutVars>
          <dgm:bulletEnabled val="1"/>
        </dgm:presLayoutVars>
      </dgm:prSet>
      <dgm:spPr/>
    </dgm:pt>
    <dgm:pt modelId="{57E70179-D8AC-40AD-9542-35FEB9F31029}" type="pres">
      <dgm:prSet presAssocID="{E0B6565C-12C1-4BE3-ADDD-DC662B92C24A}" presName="pillar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B5D132-85B1-408B-9290-5EB941C68CD0}" type="pres">
      <dgm:prSet presAssocID="{C328F121-9449-4103-8BD5-D4DD236B7CFD}" presName="pillar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6445CB-3489-4373-9285-BAAB8022BE74}" type="pres">
      <dgm:prSet presAssocID="{BC238A4D-9B01-4EC2-9ED6-C69BDE69C5C0}" presName="base" presStyleLbl="dkBgShp" presStyleIdx="1" presStyleCnt="2"/>
      <dgm:spPr/>
    </dgm:pt>
  </dgm:ptLst>
  <dgm:cxnLst>
    <dgm:cxn modelId="{236B42C3-843B-4A8D-B9B0-95242474C0F4}" type="presOf" srcId="{E0B6565C-12C1-4BE3-ADDD-DC662B92C24A}" destId="{57E70179-D8AC-40AD-9542-35FEB9F31029}" srcOrd="0" destOrd="0" presId="urn:microsoft.com/office/officeart/2005/8/layout/hList3"/>
    <dgm:cxn modelId="{E4596481-E321-42AD-A563-0FFE140E19AF}" srcId="{E50A8CC6-B3E5-4E38-B83E-08BEEB067217}" destId="{BC238A4D-9B01-4EC2-9ED6-C69BDE69C5C0}" srcOrd="0" destOrd="0" parTransId="{3C52B851-59FE-41C1-A16D-6AA73F2C3F76}" sibTransId="{39C527E2-A53F-4343-9D43-DD8C2FD0D154}"/>
    <dgm:cxn modelId="{BF2B2B67-A461-4758-98B0-62375B2EC504}" type="presOf" srcId="{BC238A4D-9B01-4EC2-9ED6-C69BDE69C5C0}" destId="{19DA0BC7-B2A4-45F3-896C-33FD30BFC2A8}" srcOrd="0" destOrd="0" presId="urn:microsoft.com/office/officeart/2005/8/layout/hList3"/>
    <dgm:cxn modelId="{2128297F-AEEF-4C26-B1C8-A035CCEEA47B}" type="presOf" srcId="{978695FA-C0B8-4150-BF7A-1A0EC5722EC1}" destId="{DE271FCA-F837-4165-8756-BBB9A521DE2F}" srcOrd="0" destOrd="0" presId="urn:microsoft.com/office/officeart/2005/8/layout/hList3"/>
    <dgm:cxn modelId="{D21C1CEB-374C-4361-96A0-3E9BAAF3B412}" type="presOf" srcId="{E50A8CC6-B3E5-4E38-B83E-08BEEB067217}" destId="{7FB56E72-0915-41B0-8AB6-D4407825BBA0}" srcOrd="0" destOrd="0" presId="urn:microsoft.com/office/officeart/2005/8/layout/hList3"/>
    <dgm:cxn modelId="{146B66B2-6C5B-4CE1-8662-C72C6D42FDE7}" srcId="{BC238A4D-9B01-4EC2-9ED6-C69BDE69C5C0}" destId="{5662E99D-578C-4374-AF67-F8D378A95541}" srcOrd="1" destOrd="0" parTransId="{F86C1CD7-D3D2-47BA-AFD9-A7C9E950152B}" sibTransId="{5ADC4B49-1292-41BA-B563-195FA4A49C92}"/>
    <dgm:cxn modelId="{F74324F2-97E4-4CD8-8449-ABE601FF1ACC}" type="presOf" srcId="{0F07F079-32C1-42D6-9926-2C35E0E0B673}" destId="{07CA7603-9BF2-484B-9FD4-EB28842A775C}" srcOrd="0" destOrd="0" presId="urn:microsoft.com/office/officeart/2005/8/layout/hList3"/>
    <dgm:cxn modelId="{5875EBCB-1F55-4E34-8C95-FA1178FD6B1D}" srcId="{BC238A4D-9B01-4EC2-9ED6-C69BDE69C5C0}" destId="{E0B6565C-12C1-4BE3-ADDD-DC662B92C24A}" srcOrd="3" destOrd="0" parTransId="{38E16E0E-7989-4547-B7A2-E6C0658E2069}" sibTransId="{4A8490AC-D4D7-4A29-B5A2-59C13B7757F5}"/>
    <dgm:cxn modelId="{A1522D55-00C1-4EAF-AB2B-44A1FC625261}" srcId="{BC238A4D-9B01-4EC2-9ED6-C69BDE69C5C0}" destId="{978695FA-C0B8-4150-BF7A-1A0EC5722EC1}" srcOrd="2" destOrd="0" parTransId="{266E45F6-43B1-44BB-BA97-35B14A86AE9E}" sibTransId="{695AE5DE-EA6B-41FB-A2FC-5AE1C0DC3919}"/>
    <dgm:cxn modelId="{B130BC97-F4AE-4BF0-AB7A-4046151A3BD0}" type="presOf" srcId="{5662E99D-578C-4374-AF67-F8D378A95541}" destId="{F8E0F930-081A-4041-84FB-05E95AE387E9}" srcOrd="0" destOrd="0" presId="urn:microsoft.com/office/officeart/2005/8/layout/hList3"/>
    <dgm:cxn modelId="{AE27CD95-F609-4064-806C-9C9ECE677D08}" type="presOf" srcId="{C328F121-9449-4103-8BD5-D4DD236B7CFD}" destId="{E8B5D132-85B1-408B-9290-5EB941C68CD0}" srcOrd="0" destOrd="0" presId="urn:microsoft.com/office/officeart/2005/8/layout/hList3"/>
    <dgm:cxn modelId="{6D8683DA-3953-4510-A046-676BDFA0BED9}" srcId="{BC238A4D-9B01-4EC2-9ED6-C69BDE69C5C0}" destId="{0F07F079-32C1-42D6-9926-2C35E0E0B673}" srcOrd="0" destOrd="0" parTransId="{ADC5ADEA-62B7-4FC3-A84B-68434475F635}" sibTransId="{EE6EE2C6-0465-40BA-B139-666B21DFF459}"/>
    <dgm:cxn modelId="{1C8360D6-4BDE-4F8A-A499-64B16F4C25CB}" srcId="{BC238A4D-9B01-4EC2-9ED6-C69BDE69C5C0}" destId="{C328F121-9449-4103-8BD5-D4DD236B7CFD}" srcOrd="4" destOrd="0" parTransId="{DA727FCD-5ABF-43EB-945B-81E2D0F39CE6}" sibTransId="{9617056E-3418-41DE-AEC9-2635984A6D72}"/>
    <dgm:cxn modelId="{20CDD87C-85CA-4595-A791-7CE74B7C5738}" type="presParOf" srcId="{7FB56E72-0915-41B0-8AB6-D4407825BBA0}" destId="{19DA0BC7-B2A4-45F3-896C-33FD30BFC2A8}" srcOrd="0" destOrd="0" presId="urn:microsoft.com/office/officeart/2005/8/layout/hList3"/>
    <dgm:cxn modelId="{2DB582EF-AB28-4A04-9B45-73EE51C4E34A}" type="presParOf" srcId="{7FB56E72-0915-41B0-8AB6-D4407825BBA0}" destId="{8E54B63C-3295-4553-BE1F-009A7FA8488C}" srcOrd="1" destOrd="0" presId="urn:microsoft.com/office/officeart/2005/8/layout/hList3"/>
    <dgm:cxn modelId="{729B18BE-A047-4C12-8A30-581BAF3766AD}" type="presParOf" srcId="{8E54B63C-3295-4553-BE1F-009A7FA8488C}" destId="{07CA7603-9BF2-484B-9FD4-EB28842A775C}" srcOrd="0" destOrd="0" presId="urn:microsoft.com/office/officeart/2005/8/layout/hList3"/>
    <dgm:cxn modelId="{48A97480-A24F-4A75-818D-BA4A1B0107B2}" type="presParOf" srcId="{8E54B63C-3295-4553-BE1F-009A7FA8488C}" destId="{F8E0F930-081A-4041-84FB-05E95AE387E9}" srcOrd="1" destOrd="0" presId="urn:microsoft.com/office/officeart/2005/8/layout/hList3"/>
    <dgm:cxn modelId="{D84AA7DF-9CCF-4B39-B8AD-EC6BFEF73941}" type="presParOf" srcId="{8E54B63C-3295-4553-BE1F-009A7FA8488C}" destId="{DE271FCA-F837-4165-8756-BBB9A521DE2F}" srcOrd="2" destOrd="0" presId="urn:microsoft.com/office/officeart/2005/8/layout/hList3"/>
    <dgm:cxn modelId="{2D4423F5-FD42-48AD-B49A-281F16B06012}" type="presParOf" srcId="{8E54B63C-3295-4553-BE1F-009A7FA8488C}" destId="{57E70179-D8AC-40AD-9542-35FEB9F31029}" srcOrd="3" destOrd="0" presId="urn:microsoft.com/office/officeart/2005/8/layout/hList3"/>
    <dgm:cxn modelId="{D8084B7A-51A7-44F2-8A79-1F0C3074D754}" type="presParOf" srcId="{8E54B63C-3295-4553-BE1F-009A7FA8488C}" destId="{E8B5D132-85B1-408B-9290-5EB941C68CD0}" srcOrd="4" destOrd="0" presId="urn:microsoft.com/office/officeart/2005/8/layout/hList3"/>
    <dgm:cxn modelId="{6BBE017D-0697-4B17-8D21-8429EEA6E83D}" type="presParOf" srcId="{7FB56E72-0915-41B0-8AB6-D4407825BBA0}" destId="{E06445CB-3489-4373-9285-BAAB8022BE74}" srcOrd="2" destOrd="0" presId="urn:microsoft.com/office/officeart/2005/8/layout/hLis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D20B14-D738-408D-8FC1-0C856326683B}" type="doc">
      <dgm:prSet loTypeId="urn:microsoft.com/office/officeart/2005/8/layout/hList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B2B627E-F781-4F16-A4B9-7B8171328B34}">
      <dgm:prSet phldrT="[Text]" phldr="1"/>
      <dgm:spPr/>
      <dgm:t>
        <a:bodyPr/>
        <a:lstStyle/>
        <a:p>
          <a:endParaRPr lang="en-US"/>
        </a:p>
      </dgm:t>
    </dgm:pt>
    <dgm:pt modelId="{391E5638-9636-4448-B84B-5DBF062EBE0B}" type="parTrans" cxnId="{778266F1-EE66-4CC7-8508-ADFA1068B69A}">
      <dgm:prSet/>
      <dgm:spPr/>
      <dgm:t>
        <a:bodyPr/>
        <a:lstStyle/>
        <a:p>
          <a:endParaRPr lang="en-US"/>
        </a:p>
      </dgm:t>
    </dgm:pt>
    <dgm:pt modelId="{BD5A41C8-20CF-4CD5-B668-6A826F089EC4}" type="sibTrans" cxnId="{778266F1-EE66-4CC7-8508-ADFA1068B69A}">
      <dgm:prSet/>
      <dgm:spPr/>
      <dgm:t>
        <a:bodyPr/>
        <a:lstStyle/>
        <a:p>
          <a:endParaRPr lang="en-US"/>
        </a:p>
      </dgm:t>
    </dgm:pt>
    <dgm:pt modelId="{0525BF76-4B96-4DBB-8E68-A23D65384907}">
      <dgm:prSet phldrT="[Text]" custT="1"/>
      <dgm:spPr/>
      <dgm:t>
        <a:bodyPr/>
        <a:lstStyle/>
        <a:p>
          <a:r>
            <a:rPr lang="en-US" sz="3200" dirty="0" smtClean="0"/>
            <a:t>PENYADARAN</a:t>
          </a:r>
          <a:endParaRPr lang="en-US" sz="3200" dirty="0"/>
        </a:p>
      </dgm:t>
    </dgm:pt>
    <dgm:pt modelId="{29FD2087-67B6-47CD-A090-F92C0CB50239}" type="parTrans" cxnId="{6D0E1CC3-3001-464A-B1EF-23A5DC50B52D}">
      <dgm:prSet/>
      <dgm:spPr/>
      <dgm:t>
        <a:bodyPr/>
        <a:lstStyle/>
        <a:p>
          <a:endParaRPr lang="en-US"/>
        </a:p>
      </dgm:t>
    </dgm:pt>
    <dgm:pt modelId="{B02A0A3F-6436-4A10-9E0D-22C7BD9FEB77}" type="sibTrans" cxnId="{6D0E1CC3-3001-464A-B1EF-23A5DC50B52D}">
      <dgm:prSet/>
      <dgm:spPr/>
      <dgm:t>
        <a:bodyPr/>
        <a:lstStyle/>
        <a:p>
          <a:endParaRPr lang="en-US"/>
        </a:p>
      </dgm:t>
    </dgm:pt>
    <dgm:pt modelId="{28E16112-C9DC-4117-99EA-26FE1A7DCE9F}">
      <dgm:prSet phldrT="[Text]" phldr="1" custT="1"/>
      <dgm:spPr/>
      <dgm:t>
        <a:bodyPr/>
        <a:lstStyle/>
        <a:p>
          <a:endParaRPr lang="en-US" sz="3200"/>
        </a:p>
      </dgm:t>
    </dgm:pt>
    <dgm:pt modelId="{A9F26353-4ABE-47E3-B0D7-3EBF707DA259}" type="parTrans" cxnId="{75D6955B-C0F2-4E14-BFD8-08E4A8D60A8D}">
      <dgm:prSet/>
      <dgm:spPr/>
      <dgm:t>
        <a:bodyPr/>
        <a:lstStyle/>
        <a:p>
          <a:endParaRPr lang="en-US"/>
        </a:p>
      </dgm:t>
    </dgm:pt>
    <dgm:pt modelId="{CF9A5603-74BC-49A2-ACD0-A826272B6983}" type="sibTrans" cxnId="{75D6955B-C0F2-4E14-BFD8-08E4A8D60A8D}">
      <dgm:prSet/>
      <dgm:spPr/>
      <dgm:t>
        <a:bodyPr/>
        <a:lstStyle/>
        <a:p>
          <a:endParaRPr lang="en-US"/>
        </a:p>
      </dgm:t>
    </dgm:pt>
    <dgm:pt modelId="{E0556692-17D6-42B0-953C-2541A8B718FB}">
      <dgm:prSet phldrT="[Text]" phldr="1"/>
      <dgm:spPr/>
      <dgm:t>
        <a:bodyPr/>
        <a:lstStyle/>
        <a:p>
          <a:endParaRPr lang="en-US" dirty="0"/>
        </a:p>
      </dgm:t>
    </dgm:pt>
    <dgm:pt modelId="{F5718F77-4CC5-45A9-AA79-85D2500AD0BA}" type="parTrans" cxnId="{904A12D8-CDEB-4A92-9730-6067D83F1BC9}">
      <dgm:prSet/>
      <dgm:spPr/>
      <dgm:t>
        <a:bodyPr/>
        <a:lstStyle/>
        <a:p>
          <a:endParaRPr lang="en-US"/>
        </a:p>
      </dgm:t>
    </dgm:pt>
    <dgm:pt modelId="{CE1E38CB-F710-41D4-A994-83074F3C9E0E}" type="sibTrans" cxnId="{904A12D8-CDEB-4A92-9730-6067D83F1BC9}">
      <dgm:prSet/>
      <dgm:spPr/>
      <dgm:t>
        <a:bodyPr/>
        <a:lstStyle/>
        <a:p>
          <a:endParaRPr lang="en-US"/>
        </a:p>
      </dgm:t>
    </dgm:pt>
    <dgm:pt modelId="{6D48754C-75DA-4780-9B50-CD626DDE38BA}">
      <dgm:prSet phldrT="[Text]" custT="1"/>
      <dgm:spPr/>
      <dgm:t>
        <a:bodyPr/>
        <a:lstStyle/>
        <a:p>
          <a:r>
            <a:rPr lang="en-US" sz="3200" dirty="0" smtClean="0"/>
            <a:t>PEMBERDAYAAN</a:t>
          </a:r>
          <a:endParaRPr lang="en-US" sz="3200" dirty="0"/>
        </a:p>
      </dgm:t>
    </dgm:pt>
    <dgm:pt modelId="{DDA75F2E-CE7F-4C7C-995D-64F73EF467B0}" type="parTrans" cxnId="{BBE31C2A-BE96-409D-9726-C6B2D948A667}">
      <dgm:prSet/>
      <dgm:spPr/>
      <dgm:t>
        <a:bodyPr/>
        <a:lstStyle/>
        <a:p>
          <a:endParaRPr lang="en-US"/>
        </a:p>
      </dgm:t>
    </dgm:pt>
    <dgm:pt modelId="{E1310F12-8ABA-4537-A580-2BFF1FC7A93F}" type="sibTrans" cxnId="{BBE31C2A-BE96-409D-9726-C6B2D948A667}">
      <dgm:prSet/>
      <dgm:spPr/>
      <dgm:t>
        <a:bodyPr/>
        <a:lstStyle/>
        <a:p>
          <a:endParaRPr lang="en-US"/>
        </a:p>
      </dgm:t>
    </dgm:pt>
    <dgm:pt modelId="{73B7F4F6-1EA6-4C0F-A87F-8A6234657093}">
      <dgm:prSet phldrT="[Text]" phldr="1"/>
      <dgm:spPr/>
      <dgm:t>
        <a:bodyPr/>
        <a:lstStyle/>
        <a:p>
          <a:endParaRPr lang="en-US" sz="1600"/>
        </a:p>
      </dgm:t>
    </dgm:pt>
    <dgm:pt modelId="{3F35E856-6E0F-498B-BF80-7264DFA17C84}" type="parTrans" cxnId="{2A0D1100-D56D-47F9-BE58-C765F6A9883F}">
      <dgm:prSet/>
      <dgm:spPr/>
      <dgm:t>
        <a:bodyPr/>
        <a:lstStyle/>
        <a:p>
          <a:endParaRPr lang="en-US"/>
        </a:p>
      </dgm:t>
    </dgm:pt>
    <dgm:pt modelId="{66D603A6-EABB-42E3-8617-CA7ADC0A6296}" type="sibTrans" cxnId="{2A0D1100-D56D-47F9-BE58-C765F6A9883F}">
      <dgm:prSet/>
      <dgm:spPr/>
      <dgm:t>
        <a:bodyPr/>
        <a:lstStyle/>
        <a:p>
          <a:endParaRPr lang="en-US"/>
        </a:p>
      </dgm:t>
    </dgm:pt>
    <dgm:pt modelId="{C898DBEC-773A-4BA2-9070-A9BB39DA82FD}">
      <dgm:prSet phldrT="[Text]" phldr="1"/>
      <dgm:spPr/>
      <dgm:t>
        <a:bodyPr/>
        <a:lstStyle/>
        <a:p>
          <a:endParaRPr lang="en-US"/>
        </a:p>
      </dgm:t>
    </dgm:pt>
    <dgm:pt modelId="{A3583F7D-9FB1-4B92-A72D-A3E9E4338D7C}" type="parTrans" cxnId="{B6124F4E-91B7-436E-906E-56201C38C562}">
      <dgm:prSet/>
      <dgm:spPr/>
      <dgm:t>
        <a:bodyPr/>
        <a:lstStyle/>
        <a:p>
          <a:endParaRPr lang="en-US"/>
        </a:p>
      </dgm:t>
    </dgm:pt>
    <dgm:pt modelId="{2E7A270E-CE65-4848-B924-78140C9D5BAB}" type="sibTrans" cxnId="{B6124F4E-91B7-436E-906E-56201C38C562}">
      <dgm:prSet/>
      <dgm:spPr/>
      <dgm:t>
        <a:bodyPr/>
        <a:lstStyle/>
        <a:p>
          <a:endParaRPr lang="en-US"/>
        </a:p>
      </dgm:t>
    </dgm:pt>
    <dgm:pt modelId="{9DF265A6-2456-4881-AED9-785C7F464CE1}">
      <dgm:prSet phldrT="[Text]" custT="1"/>
      <dgm:spPr/>
      <dgm:t>
        <a:bodyPr/>
        <a:lstStyle/>
        <a:p>
          <a:r>
            <a:rPr lang="en-US" sz="2400" dirty="0" smtClean="0"/>
            <a:t>PENGEMBANGAN POTENSI PEMUDA</a:t>
          </a:r>
          <a:endParaRPr lang="en-US" sz="2400" dirty="0"/>
        </a:p>
      </dgm:t>
    </dgm:pt>
    <dgm:pt modelId="{5947739C-8C47-4465-8561-493631BA0D00}" type="parTrans" cxnId="{269C3E52-8C9D-40B2-8FAD-34135B4D51E1}">
      <dgm:prSet/>
      <dgm:spPr/>
      <dgm:t>
        <a:bodyPr/>
        <a:lstStyle/>
        <a:p>
          <a:endParaRPr lang="en-US"/>
        </a:p>
      </dgm:t>
    </dgm:pt>
    <dgm:pt modelId="{544D9730-B610-463F-8C9E-F2C7CE37E403}" type="sibTrans" cxnId="{269C3E52-8C9D-40B2-8FAD-34135B4D51E1}">
      <dgm:prSet/>
      <dgm:spPr/>
      <dgm:t>
        <a:bodyPr/>
        <a:lstStyle/>
        <a:p>
          <a:endParaRPr lang="en-US"/>
        </a:p>
      </dgm:t>
    </dgm:pt>
    <dgm:pt modelId="{C2D0C97A-D4DB-4486-AC88-FA0099D2375B}">
      <dgm:prSet phldrT="[Text]" phldr="1"/>
      <dgm:spPr/>
      <dgm:t>
        <a:bodyPr/>
        <a:lstStyle/>
        <a:p>
          <a:endParaRPr lang="en-US" sz="1600"/>
        </a:p>
      </dgm:t>
    </dgm:pt>
    <dgm:pt modelId="{7DF011D8-5F64-4716-AF4D-2530544A4350}" type="parTrans" cxnId="{77BCC8E6-D91A-4E42-9616-88AEF81A1891}">
      <dgm:prSet/>
      <dgm:spPr/>
      <dgm:t>
        <a:bodyPr/>
        <a:lstStyle/>
        <a:p>
          <a:endParaRPr lang="en-US"/>
        </a:p>
      </dgm:t>
    </dgm:pt>
    <dgm:pt modelId="{05948F99-FFED-4208-B10F-F680E86B8308}" type="sibTrans" cxnId="{77BCC8E6-D91A-4E42-9616-88AEF81A1891}">
      <dgm:prSet/>
      <dgm:spPr/>
      <dgm:t>
        <a:bodyPr/>
        <a:lstStyle/>
        <a:p>
          <a:endParaRPr lang="en-US"/>
        </a:p>
      </dgm:t>
    </dgm:pt>
    <dgm:pt modelId="{F686BD94-6695-4713-BFB7-BE7181D9C536}" type="pres">
      <dgm:prSet presAssocID="{C7D20B14-D738-408D-8FC1-0C856326683B}" presName="linearFlow" presStyleCnt="0">
        <dgm:presLayoutVars>
          <dgm:dir/>
          <dgm:animLvl val="lvl"/>
          <dgm:resizeHandles/>
        </dgm:presLayoutVars>
      </dgm:prSet>
      <dgm:spPr/>
    </dgm:pt>
    <dgm:pt modelId="{61DE5DAC-5414-4CE3-87CA-74BCF3320190}" type="pres">
      <dgm:prSet presAssocID="{AB2B627E-F781-4F16-A4B9-7B8171328B34}" presName="compositeNode" presStyleCnt="0">
        <dgm:presLayoutVars>
          <dgm:bulletEnabled val="1"/>
        </dgm:presLayoutVars>
      </dgm:prSet>
      <dgm:spPr/>
    </dgm:pt>
    <dgm:pt modelId="{8B765B17-2809-47CC-85BF-257E2C2A3ED6}" type="pres">
      <dgm:prSet presAssocID="{AB2B627E-F781-4F16-A4B9-7B8171328B34}" presName="image" presStyleLbl="fgImgPlace1" presStyleIdx="0" presStyleCnt="3"/>
      <dgm:spPr/>
    </dgm:pt>
    <dgm:pt modelId="{807988AF-08D0-4708-81E5-297DB949F58C}" type="pres">
      <dgm:prSet presAssocID="{AB2B627E-F781-4F16-A4B9-7B8171328B3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CD37F8-578E-4D4C-B339-9253923F2C33}" type="pres">
      <dgm:prSet presAssocID="{AB2B627E-F781-4F16-A4B9-7B8171328B34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0E267BD3-20F1-4BCE-9659-BFA89D465DF2}" type="pres">
      <dgm:prSet presAssocID="{BD5A41C8-20CF-4CD5-B668-6A826F089EC4}" presName="sibTrans" presStyleCnt="0"/>
      <dgm:spPr/>
    </dgm:pt>
    <dgm:pt modelId="{B6682E43-CF6E-447A-87BE-7C7156FD14BE}" type="pres">
      <dgm:prSet presAssocID="{E0556692-17D6-42B0-953C-2541A8B718FB}" presName="compositeNode" presStyleCnt="0">
        <dgm:presLayoutVars>
          <dgm:bulletEnabled val="1"/>
        </dgm:presLayoutVars>
      </dgm:prSet>
      <dgm:spPr/>
    </dgm:pt>
    <dgm:pt modelId="{C25B8ED9-8948-4E62-91D2-11949994CA59}" type="pres">
      <dgm:prSet presAssocID="{E0556692-17D6-42B0-953C-2541A8B718FB}" presName="image" presStyleLbl="fgImgPlace1" presStyleIdx="1" presStyleCnt="3"/>
      <dgm:spPr/>
    </dgm:pt>
    <dgm:pt modelId="{B64662A8-0D7D-489B-AE7B-6B4F6B5DBB26}" type="pres">
      <dgm:prSet presAssocID="{E0556692-17D6-42B0-953C-2541A8B718FB}" presName="childNode" presStyleLbl="node1" presStyleIdx="1" presStyleCnt="3">
        <dgm:presLayoutVars>
          <dgm:bulletEnabled val="1"/>
        </dgm:presLayoutVars>
      </dgm:prSet>
      <dgm:spPr/>
    </dgm:pt>
    <dgm:pt modelId="{3C321CDD-FEFC-4CE8-9AE0-0FAA56BF0480}" type="pres">
      <dgm:prSet presAssocID="{E0556692-17D6-42B0-953C-2541A8B718FB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3F235A75-9C5C-4EF1-A813-2D49E1BB40BB}" type="pres">
      <dgm:prSet presAssocID="{CE1E38CB-F710-41D4-A994-83074F3C9E0E}" presName="sibTrans" presStyleCnt="0"/>
      <dgm:spPr/>
    </dgm:pt>
    <dgm:pt modelId="{2AC39573-F122-474C-BE68-00A9ACF90A8F}" type="pres">
      <dgm:prSet presAssocID="{C898DBEC-773A-4BA2-9070-A9BB39DA82FD}" presName="compositeNode" presStyleCnt="0">
        <dgm:presLayoutVars>
          <dgm:bulletEnabled val="1"/>
        </dgm:presLayoutVars>
      </dgm:prSet>
      <dgm:spPr/>
    </dgm:pt>
    <dgm:pt modelId="{9573F38F-4508-419B-8225-8786930E07EE}" type="pres">
      <dgm:prSet presAssocID="{C898DBEC-773A-4BA2-9070-A9BB39DA82FD}" presName="image" presStyleLbl="fgImgPlace1" presStyleIdx="2" presStyleCnt="3"/>
      <dgm:spPr/>
    </dgm:pt>
    <dgm:pt modelId="{F38B535D-A2E5-4230-B91F-B7E2BA786D7F}" type="pres">
      <dgm:prSet presAssocID="{C898DBEC-773A-4BA2-9070-A9BB39DA82FD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5AA92-4527-43D1-9E43-3DC145C468C9}" type="pres">
      <dgm:prSet presAssocID="{C898DBEC-773A-4BA2-9070-A9BB39DA82FD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BDF74391-781E-4A25-9893-BD19C17D8404}" type="presOf" srcId="{E0556692-17D6-42B0-953C-2541A8B718FB}" destId="{3C321CDD-FEFC-4CE8-9AE0-0FAA56BF0480}" srcOrd="0" destOrd="0" presId="urn:microsoft.com/office/officeart/2005/8/layout/hList2"/>
    <dgm:cxn modelId="{B6124F4E-91B7-436E-906E-56201C38C562}" srcId="{C7D20B14-D738-408D-8FC1-0C856326683B}" destId="{C898DBEC-773A-4BA2-9070-A9BB39DA82FD}" srcOrd="2" destOrd="0" parTransId="{A3583F7D-9FB1-4B92-A72D-A3E9E4338D7C}" sibTransId="{2E7A270E-CE65-4848-B924-78140C9D5BAB}"/>
    <dgm:cxn modelId="{90390C7B-E3CF-4F62-8ABD-7E892E9DA1A3}" type="presOf" srcId="{C7D20B14-D738-408D-8FC1-0C856326683B}" destId="{F686BD94-6695-4713-BFB7-BE7181D9C536}" srcOrd="0" destOrd="0" presId="urn:microsoft.com/office/officeart/2005/8/layout/hList2"/>
    <dgm:cxn modelId="{75D6955B-C0F2-4E14-BFD8-08E4A8D60A8D}" srcId="{AB2B627E-F781-4F16-A4B9-7B8171328B34}" destId="{28E16112-C9DC-4117-99EA-26FE1A7DCE9F}" srcOrd="1" destOrd="0" parTransId="{A9F26353-4ABE-47E3-B0D7-3EBF707DA259}" sibTransId="{CF9A5603-74BC-49A2-ACD0-A826272B6983}"/>
    <dgm:cxn modelId="{2A0D1100-D56D-47F9-BE58-C765F6A9883F}" srcId="{E0556692-17D6-42B0-953C-2541A8B718FB}" destId="{73B7F4F6-1EA6-4C0F-A87F-8A6234657093}" srcOrd="1" destOrd="0" parTransId="{3F35E856-6E0F-498B-BF80-7264DFA17C84}" sibTransId="{66D603A6-EABB-42E3-8617-CA7ADC0A6296}"/>
    <dgm:cxn modelId="{778266F1-EE66-4CC7-8508-ADFA1068B69A}" srcId="{C7D20B14-D738-408D-8FC1-0C856326683B}" destId="{AB2B627E-F781-4F16-A4B9-7B8171328B34}" srcOrd="0" destOrd="0" parTransId="{391E5638-9636-4448-B84B-5DBF062EBE0B}" sibTransId="{BD5A41C8-20CF-4CD5-B668-6A826F089EC4}"/>
    <dgm:cxn modelId="{6D0E1CC3-3001-464A-B1EF-23A5DC50B52D}" srcId="{AB2B627E-F781-4F16-A4B9-7B8171328B34}" destId="{0525BF76-4B96-4DBB-8E68-A23D65384907}" srcOrd="0" destOrd="0" parTransId="{29FD2087-67B6-47CD-A090-F92C0CB50239}" sibTransId="{B02A0A3F-6436-4A10-9E0D-22C7BD9FEB77}"/>
    <dgm:cxn modelId="{904A12D8-CDEB-4A92-9730-6067D83F1BC9}" srcId="{C7D20B14-D738-408D-8FC1-0C856326683B}" destId="{E0556692-17D6-42B0-953C-2541A8B718FB}" srcOrd="1" destOrd="0" parTransId="{F5718F77-4CC5-45A9-AA79-85D2500AD0BA}" sibTransId="{CE1E38CB-F710-41D4-A994-83074F3C9E0E}"/>
    <dgm:cxn modelId="{77BCC8E6-D91A-4E42-9616-88AEF81A1891}" srcId="{C898DBEC-773A-4BA2-9070-A9BB39DA82FD}" destId="{C2D0C97A-D4DB-4486-AC88-FA0099D2375B}" srcOrd="1" destOrd="0" parTransId="{7DF011D8-5F64-4716-AF4D-2530544A4350}" sibTransId="{05948F99-FFED-4208-B10F-F680E86B8308}"/>
    <dgm:cxn modelId="{269C3E52-8C9D-40B2-8FAD-34135B4D51E1}" srcId="{C898DBEC-773A-4BA2-9070-A9BB39DA82FD}" destId="{9DF265A6-2456-4881-AED9-785C7F464CE1}" srcOrd="0" destOrd="0" parTransId="{5947739C-8C47-4465-8561-493631BA0D00}" sibTransId="{544D9730-B610-463F-8C9E-F2C7CE37E403}"/>
    <dgm:cxn modelId="{5C8DAF51-1E25-43E7-866F-CA5BD1AAFEA5}" type="presOf" srcId="{AB2B627E-F781-4F16-A4B9-7B8171328B34}" destId="{AECD37F8-578E-4D4C-B339-9253923F2C33}" srcOrd="0" destOrd="0" presId="urn:microsoft.com/office/officeart/2005/8/layout/hList2"/>
    <dgm:cxn modelId="{BBE31C2A-BE96-409D-9726-C6B2D948A667}" srcId="{E0556692-17D6-42B0-953C-2541A8B718FB}" destId="{6D48754C-75DA-4780-9B50-CD626DDE38BA}" srcOrd="0" destOrd="0" parTransId="{DDA75F2E-CE7F-4C7C-995D-64F73EF467B0}" sibTransId="{E1310F12-8ABA-4537-A580-2BFF1FC7A93F}"/>
    <dgm:cxn modelId="{02DF739B-33DF-4F99-A6A3-412F722C9269}" type="presOf" srcId="{6D48754C-75DA-4780-9B50-CD626DDE38BA}" destId="{B64662A8-0D7D-489B-AE7B-6B4F6B5DBB26}" srcOrd="0" destOrd="0" presId="urn:microsoft.com/office/officeart/2005/8/layout/hList2"/>
    <dgm:cxn modelId="{97CD9AF9-0BCC-4C58-8E9D-65A7BDEB6035}" type="presOf" srcId="{28E16112-C9DC-4117-99EA-26FE1A7DCE9F}" destId="{807988AF-08D0-4708-81E5-297DB949F58C}" srcOrd="0" destOrd="1" presId="urn:microsoft.com/office/officeart/2005/8/layout/hList2"/>
    <dgm:cxn modelId="{1895E340-FA22-4362-83AE-D4CF83F53606}" type="presOf" srcId="{C2D0C97A-D4DB-4486-AC88-FA0099D2375B}" destId="{F38B535D-A2E5-4230-B91F-B7E2BA786D7F}" srcOrd="0" destOrd="1" presId="urn:microsoft.com/office/officeart/2005/8/layout/hList2"/>
    <dgm:cxn modelId="{C7AC2190-33B0-4929-B119-46DF2CC326F9}" type="presOf" srcId="{9DF265A6-2456-4881-AED9-785C7F464CE1}" destId="{F38B535D-A2E5-4230-B91F-B7E2BA786D7F}" srcOrd="0" destOrd="0" presId="urn:microsoft.com/office/officeart/2005/8/layout/hList2"/>
    <dgm:cxn modelId="{58B6D84C-E774-45F8-8E43-5A55C7E76333}" type="presOf" srcId="{73B7F4F6-1EA6-4C0F-A87F-8A6234657093}" destId="{B64662A8-0D7D-489B-AE7B-6B4F6B5DBB26}" srcOrd="0" destOrd="1" presId="urn:microsoft.com/office/officeart/2005/8/layout/hList2"/>
    <dgm:cxn modelId="{05C7E610-7E80-4FFC-907F-708ED99CFE8B}" type="presOf" srcId="{C898DBEC-773A-4BA2-9070-A9BB39DA82FD}" destId="{1035AA92-4527-43D1-9E43-3DC145C468C9}" srcOrd="0" destOrd="0" presId="urn:microsoft.com/office/officeart/2005/8/layout/hList2"/>
    <dgm:cxn modelId="{36B6B8A6-240E-443D-8718-C9FFE0FEF7E5}" type="presOf" srcId="{0525BF76-4B96-4DBB-8E68-A23D65384907}" destId="{807988AF-08D0-4708-81E5-297DB949F58C}" srcOrd="0" destOrd="0" presId="urn:microsoft.com/office/officeart/2005/8/layout/hList2"/>
    <dgm:cxn modelId="{953970B8-A279-4D10-9AB3-E1C858C74D97}" type="presParOf" srcId="{F686BD94-6695-4713-BFB7-BE7181D9C536}" destId="{61DE5DAC-5414-4CE3-87CA-74BCF3320190}" srcOrd="0" destOrd="0" presId="urn:microsoft.com/office/officeart/2005/8/layout/hList2"/>
    <dgm:cxn modelId="{803DE66E-FEED-4B1C-BEB8-96DEECC5463F}" type="presParOf" srcId="{61DE5DAC-5414-4CE3-87CA-74BCF3320190}" destId="{8B765B17-2809-47CC-85BF-257E2C2A3ED6}" srcOrd="0" destOrd="0" presId="urn:microsoft.com/office/officeart/2005/8/layout/hList2"/>
    <dgm:cxn modelId="{3C9058E3-E88A-40AF-8E1D-EEE663F29FF0}" type="presParOf" srcId="{61DE5DAC-5414-4CE3-87CA-74BCF3320190}" destId="{807988AF-08D0-4708-81E5-297DB949F58C}" srcOrd="1" destOrd="0" presId="urn:microsoft.com/office/officeart/2005/8/layout/hList2"/>
    <dgm:cxn modelId="{5416AAE4-5596-4886-9110-09435CD63AF4}" type="presParOf" srcId="{61DE5DAC-5414-4CE3-87CA-74BCF3320190}" destId="{AECD37F8-578E-4D4C-B339-9253923F2C33}" srcOrd="2" destOrd="0" presId="urn:microsoft.com/office/officeart/2005/8/layout/hList2"/>
    <dgm:cxn modelId="{4250FAA8-C396-4BC7-9C10-9B06FC1300B0}" type="presParOf" srcId="{F686BD94-6695-4713-BFB7-BE7181D9C536}" destId="{0E267BD3-20F1-4BCE-9659-BFA89D465DF2}" srcOrd="1" destOrd="0" presId="urn:microsoft.com/office/officeart/2005/8/layout/hList2"/>
    <dgm:cxn modelId="{1CCBA752-5A5F-4CF6-9A88-656B72682B54}" type="presParOf" srcId="{F686BD94-6695-4713-BFB7-BE7181D9C536}" destId="{B6682E43-CF6E-447A-87BE-7C7156FD14BE}" srcOrd="2" destOrd="0" presId="urn:microsoft.com/office/officeart/2005/8/layout/hList2"/>
    <dgm:cxn modelId="{5FEF1FF0-73C4-4466-AEFE-B619654D43A3}" type="presParOf" srcId="{B6682E43-CF6E-447A-87BE-7C7156FD14BE}" destId="{C25B8ED9-8948-4E62-91D2-11949994CA59}" srcOrd="0" destOrd="0" presId="urn:microsoft.com/office/officeart/2005/8/layout/hList2"/>
    <dgm:cxn modelId="{8A8D4439-167D-4D7A-909E-F9B5E10E83C7}" type="presParOf" srcId="{B6682E43-CF6E-447A-87BE-7C7156FD14BE}" destId="{B64662A8-0D7D-489B-AE7B-6B4F6B5DBB26}" srcOrd="1" destOrd="0" presId="urn:microsoft.com/office/officeart/2005/8/layout/hList2"/>
    <dgm:cxn modelId="{76165B49-0CAE-4E49-B752-593DEFCCE7B6}" type="presParOf" srcId="{B6682E43-CF6E-447A-87BE-7C7156FD14BE}" destId="{3C321CDD-FEFC-4CE8-9AE0-0FAA56BF0480}" srcOrd="2" destOrd="0" presId="urn:microsoft.com/office/officeart/2005/8/layout/hList2"/>
    <dgm:cxn modelId="{05B1CA2D-B21F-4B0A-B38A-3A6CB8575AD0}" type="presParOf" srcId="{F686BD94-6695-4713-BFB7-BE7181D9C536}" destId="{3F235A75-9C5C-4EF1-A813-2D49E1BB40BB}" srcOrd="3" destOrd="0" presId="urn:microsoft.com/office/officeart/2005/8/layout/hList2"/>
    <dgm:cxn modelId="{481F2E0B-DDFA-43CB-A092-5751A6C14220}" type="presParOf" srcId="{F686BD94-6695-4713-BFB7-BE7181D9C536}" destId="{2AC39573-F122-474C-BE68-00A9ACF90A8F}" srcOrd="4" destOrd="0" presId="urn:microsoft.com/office/officeart/2005/8/layout/hList2"/>
    <dgm:cxn modelId="{B075D4FC-12EA-4BFA-88E2-355059871600}" type="presParOf" srcId="{2AC39573-F122-474C-BE68-00A9ACF90A8F}" destId="{9573F38F-4508-419B-8225-8786930E07EE}" srcOrd="0" destOrd="0" presId="urn:microsoft.com/office/officeart/2005/8/layout/hList2"/>
    <dgm:cxn modelId="{72796AFB-735D-42B0-AF09-75E2CDE14AC8}" type="presParOf" srcId="{2AC39573-F122-474C-BE68-00A9ACF90A8F}" destId="{F38B535D-A2E5-4230-B91F-B7E2BA786D7F}" srcOrd="1" destOrd="0" presId="urn:microsoft.com/office/officeart/2005/8/layout/hList2"/>
    <dgm:cxn modelId="{64370578-6B37-4968-8387-7405BB72400E}" type="presParOf" srcId="{2AC39573-F122-474C-BE68-00A9ACF90A8F}" destId="{1035AA92-4527-43D1-9E43-3DC145C468C9}" srcOrd="2" destOrd="0" presId="urn:microsoft.com/office/officeart/2005/8/layout/h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B0EDB-5883-4CF7-9975-FAD1C1608194}" type="datetimeFigureOut">
              <a:rPr lang="en-US" smtClean="0"/>
              <a:t>12/30/2010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0FF67-5A88-4240-AA85-06E1B3F3FD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normAutofit fontScale="90000"/>
          </a:bodyPr>
          <a:lstStyle/>
          <a:p>
            <a:r>
              <a:rPr lang="en-US" sz="6000" b="1" dirty="0" err="1" smtClean="0"/>
              <a:t>Hak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dan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Kewajiban</a:t>
            </a:r>
            <a:r>
              <a:rPr lang="en-US" sz="6000" b="1" dirty="0" smtClean="0"/>
              <a:t> </a:t>
            </a:r>
            <a:br>
              <a:rPr lang="en-US" sz="6000" b="1" dirty="0" smtClean="0"/>
            </a:br>
            <a:r>
              <a:rPr lang="en-US" sz="6000" b="1" dirty="0" err="1" smtClean="0"/>
              <a:t>Pemuda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dan</a:t>
            </a:r>
            <a:r>
              <a:rPr lang="en-US" sz="6000" b="1" dirty="0" smtClean="0"/>
              <a:t> Negara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err="1" smtClean="0"/>
              <a:t>Sosialisasi</a:t>
            </a:r>
            <a:r>
              <a:rPr lang="en-US" sz="3100" dirty="0" smtClean="0"/>
              <a:t> UU </a:t>
            </a:r>
            <a:r>
              <a:rPr lang="en-US" sz="3100" dirty="0" err="1" smtClean="0"/>
              <a:t>Kepemudaan</a:t>
            </a:r>
            <a:r>
              <a:rPr lang="en-US" sz="3100" dirty="0" smtClean="0"/>
              <a:t> No. 40/ 2009 </a:t>
            </a:r>
            <a:br>
              <a:rPr lang="en-US" sz="3100" dirty="0" smtClean="0"/>
            </a:br>
            <a:r>
              <a:rPr lang="en-US" sz="3100" dirty="0" smtClean="0"/>
              <a:t>PAHAM Indonesia - 30 </a:t>
            </a:r>
            <a:r>
              <a:rPr lang="en-US" sz="3100" dirty="0" err="1" smtClean="0"/>
              <a:t>Desember</a:t>
            </a:r>
            <a:r>
              <a:rPr lang="en-US" sz="3100" dirty="0" smtClean="0"/>
              <a:t> 2010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endParaRPr lang="en-US" sz="1900" dirty="0" smtClean="0"/>
          </a:p>
          <a:p>
            <a:r>
              <a:rPr lang="en-US" dirty="0" err="1" smtClean="0"/>
              <a:t>Heru</a:t>
            </a:r>
            <a:r>
              <a:rPr lang="en-US" dirty="0" smtClean="0"/>
              <a:t> </a:t>
            </a:r>
            <a:r>
              <a:rPr lang="en-US" dirty="0" err="1" smtClean="0"/>
              <a:t>Susetyo</a:t>
            </a:r>
            <a:r>
              <a:rPr lang="en-US" dirty="0" smtClean="0"/>
              <a:t>, SH. LL.M.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Universitas</a:t>
            </a:r>
            <a:r>
              <a:rPr lang="en-US" dirty="0" smtClean="0"/>
              <a:t> Indonesia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yang </a:t>
            </a:r>
            <a:r>
              <a:rPr lang="en-US" dirty="0" err="1" smtClean="0"/>
              <a:t>signifikan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31,9 % (73,5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jiwa</a:t>
            </a:r>
            <a:r>
              <a:rPr lang="en-US" dirty="0" smtClean="0"/>
              <a:t>)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penduduk</a:t>
            </a:r>
            <a:r>
              <a:rPr lang="en-US" dirty="0" smtClean="0"/>
              <a:t> Indonesia . </a:t>
            </a:r>
            <a:r>
              <a:rPr lang="en-US" dirty="0" err="1" smtClean="0"/>
              <a:t>Fakta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organisasi-organisasi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 yang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. </a:t>
            </a:r>
            <a:r>
              <a:rPr lang="en-US" dirty="0" err="1" smtClean="0"/>
              <a:t>Setidaknya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2009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Kementerian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r>
              <a:rPr lang="en-US" dirty="0" smtClean="0"/>
              <a:t> </a:t>
            </a:r>
            <a:r>
              <a:rPr lang="en-US" dirty="0" err="1" smtClean="0"/>
              <a:t>Republik</a:t>
            </a:r>
            <a:r>
              <a:rPr lang="en-US" dirty="0" smtClean="0"/>
              <a:t> Indonesia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mencatat</a:t>
            </a:r>
            <a:r>
              <a:rPr lang="en-US" dirty="0" smtClean="0"/>
              <a:t> 279 </a:t>
            </a:r>
            <a:r>
              <a:rPr lang="en-US" dirty="0" err="1" smtClean="0"/>
              <a:t>ribu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Indonesia.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(Effendi Muharram, 2009)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perburuhan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(International Labor Organization) </a:t>
            </a:r>
            <a:r>
              <a:rPr lang="en-US" dirty="0" err="1" smtClean="0"/>
              <a:t>terdapat</a:t>
            </a:r>
            <a:r>
              <a:rPr lang="en-US" dirty="0" smtClean="0"/>
              <a:t> 160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yang </a:t>
            </a:r>
            <a:r>
              <a:rPr lang="en-US" dirty="0" err="1" smtClean="0"/>
              <a:t>menganggur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40 %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antaranya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133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yang </a:t>
            </a:r>
            <a:r>
              <a:rPr lang="en-US" dirty="0" err="1" smtClean="0"/>
              <a:t>buta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  </a:t>
            </a:r>
            <a:r>
              <a:rPr lang="en-US" dirty="0" err="1" smtClean="0"/>
              <a:t>dengan</a:t>
            </a:r>
            <a:r>
              <a:rPr lang="en-US" dirty="0" smtClean="0"/>
              <a:t> 1.738.000 </a:t>
            </a:r>
            <a:r>
              <a:rPr lang="en-US" dirty="0" err="1" smtClean="0"/>
              <a:t>diantaranya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Indonesia.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, 238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kemiskinan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1 dollar/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462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2 dollar/</a:t>
            </a:r>
            <a:r>
              <a:rPr lang="en-US" dirty="0" err="1" smtClean="0"/>
              <a:t>hari</a:t>
            </a:r>
            <a:r>
              <a:rPr lang="en-US" dirty="0" smtClean="0"/>
              <a:t>. </a:t>
            </a:r>
          </a:p>
          <a:p>
            <a:r>
              <a:rPr lang="en-US" dirty="0" smtClean="0"/>
              <a:t>(Effendi Muharram, 2009)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Persatuan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(PBB) </a:t>
            </a:r>
            <a:r>
              <a:rPr lang="en-US" dirty="0" err="1" smtClean="0"/>
              <a:t>mendefinisikan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transisi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anak-anak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dewasa</a:t>
            </a:r>
            <a:r>
              <a:rPr lang="en-US" dirty="0" smtClean="0"/>
              <a:t>.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karenanya</a:t>
            </a:r>
            <a:r>
              <a:rPr lang="en-US" dirty="0" smtClean="0"/>
              <a:t>, PBB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merekomendasikan</a:t>
            </a:r>
            <a:r>
              <a:rPr lang="en-US" dirty="0" smtClean="0"/>
              <a:t> </a:t>
            </a:r>
            <a:r>
              <a:rPr lang="en-US" dirty="0" err="1" smtClean="0"/>
              <a:t>rentang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15-24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sajalah</a:t>
            </a:r>
            <a:r>
              <a:rPr lang="en-US" dirty="0" smtClean="0"/>
              <a:t> yang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.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ASEAN yang </a:t>
            </a:r>
            <a:r>
              <a:rPr lang="en-US" dirty="0" err="1" smtClean="0"/>
              <a:t>menetapkan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30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batas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dimasukkan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. </a:t>
            </a:r>
            <a:r>
              <a:rPr lang="en-US" dirty="0" err="1" smtClean="0"/>
              <a:t>Sebut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Bangladesh (15-30 </a:t>
            </a:r>
            <a:r>
              <a:rPr lang="en-US" dirty="0" err="1" smtClean="0"/>
              <a:t>tahun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Philipina</a:t>
            </a:r>
            <a:r>
              <a:rPr lang="en-US" dirty="0" smtClean="0"/>
              <a:t> (15-30 </a:t>
            </a:r>
            <a:r>
              <a:rPr lang="en-US" dirty="0" err="1" smtClean="0"/>
              <a:t>tahun</a:t>
            </a:r>
            <a:r>
              <a:rPr lang="en-US" dirty="0" smtClean="0"/>
              <a:t>).</a:t>
            </a:r>
          </a:p>
          <a:p>
            <a:r>
              <a:rPr lang="en-US" dirty="0" smtClean="0"/>
              <a:t>(Effendi Muharram, 2009)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Justru</a:t>
            </a:r>
            <a:r>
              <a:rPr lang="en-US" dirty="0" smtClean="0"/>
              <a:t> </a:t>
            </a:r>
            <a:r>
              <a:rPr lang="en-US" dirty="0" err="1" smtClean="0"/>
              <a:t>kebanyakan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PBB </a:t>
            </a:r>
            <a:r>
              <a:rPr lang="en-US" dirty="0" err="1" smtClean="0"/>
              <a:t>memasukkan</a:t>
            </a:r>
            <a:r>
              <a:rPr lang="en-US" dirty="0" smtClean="0"/>
              <a:t> </a:t>
            </a:r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berusia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30 </a:t>
            </a:r>
            <a:r>
              <a:rPr lang="en-US" dirty="0" err="1" smtClean="0"/>
              <a:t>tahun</a:t>
            </a:r>
            <a:r>
              <a:rPr lang="en-US" dirty="0" smtClean="0"/>
              <a:t>. </a:t>
            </a:r>
            <a:r>
              <a:rPr lang="en-US" dirty="0" err="1" smtClean="0"/>
              <a:t>Misalnya</a:t>
            </a:r>
            <a:r>
              <a:rPr lang="en-US" dirty="0" smtClean="0"/>
              <a:t>, Australia (15-25 </a:t>
            </a:r>
            <a:r>
              <a:rPr lang="en-US" dirty="0" err="1" smtClean="0"/>
              <a:t>tahun</a:t>
            </a:r>
            <a:r>
              <a:rPr lang="en-US" dirty="0" smtClean="0"/>
              <a:t>), Brunei Darussalam (15-25 </a:t>
            </a:r>
            <a:r>
              <a:rPr lang="en-US" dirty="0" err="1" smtClean="0"/>
              <a:t>tahun</a:t>
            </a:r>
            <a:r>
              <a:rPr lang="en-US" dirty="0" smtClean="0"/>
              <a:t>), China (14-28 </a:t>
            </a:r>
            <a:r>
              <a:rPr lang="en-US" dirty="0" err="1" smtClean="0"/>
              <a:t>tahun</a:t>
            </a:r>
            <a:r>
              <a:rPr lang="en-US" dirty="0" smtClean="0"/>
              <a:t>), New Zealand (15-24 </a:t>
            </a:r>
            <a:r>
              <a:rPr lang="en-US" dirty="0" err="1" smtClean="0"/>
              <a:t>tahun</a:t>
            </a:r>
            <a:r>
              <a:rPr lang="en-US" dirty="0" smtClean="0"/>
              <a:t>), </a:t>
            </a:r>
            <a:r>
              <a:rPr lang="en-US" dirty="0" err="1" smtClean="0"/>
              <a:t>Singapura</a:t>
            </a:r>
            <a:r>
              <a:rPr lang="en-US" dirty="0" smtClean="0"/>
              <a:t> (15-29 </a:t>
            </a:r>
            <a:r>
              <a:rPr lang="en-US" dirty="0" err="1" smtClean="0"/>
              <a:t>tahun</a:t>
            </a:r>
            <a:r>
              <a:rPr lang="en-US" dirty="0" smtClean="0"/>
              <a:t>), Sri </a:t>
            </a:r>
            <a:r>
              <a:rPr lang="en-US" dirty="0" err="1" smtClean="0"/>
              <a:t>Langka</a:t>
            </a:r>
            <a:r>
              <a:rPr lang="en-US" dirty="0" smtClean="0"/>
              <a:t> (15-24 </a:t>
            </a:r>
            <a:r>
              <a:rPr lang="en-US" dirty="0" err="1" smtClean="0"/>
              <a:t>tahun</a:t>
            </a:r>
            <a:r>
              <a:rPr lang="en-US" dirty="0" smtClean="0"/>
              <a:t>) </a:t>
            </a:r>
          </a:p>
          <a:p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regional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yang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 pun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batasan</a:t>
            </a:r>
            <a:r>
              <a:rPr lang="en-US" dirty="0" smtClean="0"/>
              <a:t> </a:t>
            </a:r>
            <a:r>
              <a:rPr lang="en-US" dirty="0" err="1" smtClean="0"/>
              <a:t>umur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yang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ikut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yang </a:t>
            </a:r>
            <a:r>
              <a:rPr lang="en-US" dirty="0" err="1" smtClean="0"/>
              <a:t>diadakan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18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30 </a:t>
            </a:r>
            <a:r>
              <a:rPr lang="en-US" dirty="0" err="1" smtClean="0"/>
              <a:t>tahun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(Effendi Muharram, 2009)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pasal</a:t>
            </a:r>
            <a:r>
              <a:rPr lang="en-US" dirty="0" smtClean="0"/>
              <a:t> 1 UU No. 40/ 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err="1" smtClean="0"/>
              <a:t>Pemuda</a:t>
            </a:r>
            <a:r>
              <a:rPr lang="en-US" b="1" dirty="0" smtClean="0"/>
              <a:t>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 smtClean="0"/>
              <a:t>warga</a:t>
            </a:r>
            <a:r>
              <a:rPr lang="en-US" b="1" dirty="0" smtClean="0"/>
              <a:t> </a:t>
            </a:r>
            <a:r>
              <a:rPr lang="en-US" b="1" dirty="0" err="1" smtClean="0"/>
              <a:t>negara</a:t>
            </a:r>
            <a:r>
              <a:rPr lang="en-US" b="1" dirty="0" smtClean="0"/>
              <a:t> Indonesia yang </a:t>
            </a:r>
            <a:r>
              <a:rPr lang="en-US" b="1" dirty="0" err="1" smtClean="0"/>
              <a:t>memasuki</a:t>
            </a:r>
            <a:r>
              <a:rPr lang="en-US" b="1" dirty="0" smtClean="0"/>
              <a:t> </a:t>
            </a:r>
            <a:r>
              <a:rPr lang="en-US" b="1" dirty="0" err="1" smtClean="0"/>
              <a:t>periode</a:t>
            </a:r>
            <a:r>
              <a:rPr lang="en-US" b="1" dirty="0" smtClean="0"/>
              <a:t> </a:t>
            </a:r>
            <a:r>
              <a:rPr lang="en-US" b="1" dirty="0" err="1" smtClean="0"/>
              <a:t>penting</a:t>
            </a:r>
            <a:r>
              <a:rPr lang="en-US" b="1" dirty="0" smtClean="0"/>
              <a:t> </a:t>
            </a:r>
            <a:r>
              <a:rPr lang="en-US" b="1" dirty="0" err="1" smtClean="0"/>
              <a:t>pertumbuhan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perkembangan</a:t>
            </a:r>
            <a:r>
              <a:rPr lang="en-US" b="1" dirty="0" smtClean="0"/>
              <a:t> yang </a:t>
            </a:r>
            <a:r>
              <a:rPr lang="en-US" b="1" dirty="0" err="1" smtClean="0"/>
              <a:t>berusia</a:t>
            </a:r>
            <a:r>
              <a:rPr lang="en-US" b="1" dirty="0" smtClean="0"/>
              <a:t> 16 (</a:t>
            </a:r>
            <a:r>
              <a:rPr lang="en-US" b="1" dirty="0" err="1" smtClean="0"/>
              <a:t>enam</a:t>
            </a:r>
            <a:r>
              <a:rPr lang="en-US" b="1" dirty="0" smtClean="0"/>
              <a:t> </a:t>
            </a:r>
            <a:r>
              <a:rPr lang="en-US" b="1" dirty="0" err="1" smtClean="0"/>
              <a:t>belas</a:t>
            </a:r>
            <a:r>
              <a:rPr lang="en-US" b="1" dirty="0" smtClean="0"/>
              <a:t>) </a:t>
            </a:r>
            <a:r>
              <a:rPr lang="en-US" b="1" dirty="0" err="1" smtClean="0"/>
              <a:t>sampai</a:t>
            </a:r>
            <a:r>
              <a:rPr lang="en-US" b="1" dirty="0" smtClean="0"/>
              <a:t> 30 (</a:t>
            </a:r>
            <a:r>
              <a:rPr lang="en-US" b="1" dirty="0" err="1" smtClean="0"/>
              <a:t>tiga</a:t>
            </a:r>
            <a:r>
              <a:rPr lang="en-US" b="1" dirty="0" smtClean="0"/>
              <a:t> </a:t>
            </a:r>
            <a:r>
              <a:rPr lang="en-US" b="1" dirty="0" err="1" smtClean="0"/>
              <a:t>puluh</a:t>
            </a:r>
            <a:r>
              <a:rPr lang="en-US" b="1" dirty="0" smtClean="0"/>
              <a:t>) </a:t>
            </a:r>
            <a:r>
              <a:rPr lang="en-US" b="1" dirty="0" err="1" smtClean="0"/>
              <a:t>tahun</a:t>
            </a:r>
            <a:r>
              <a:rPr lang="en-US" b="1" dirty="0" smtClean="0"/>
              <a:t>. </a:t>
            </a:r>
          </a:p>
          <a:p>
            <a:r>
              <a:rPr lang="en-US" dirty="0" smtClean="0"/>
              <a:t>Note : UU </a:t>
            </a:r>
            <a:r>
              <a:rPr lang="en-US" dirty="0" err="1" smtClean="0"/>
              <a:t>Perlindungan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No. 23 </a:t>
            </a:r>
            <a:r>
              <a:rPr lang="en-US" dirty="0" err="1" smtClean="0"/>
              <a:t>tahun</a:t>
            </a:r>
            <a:r>
              <a:rPr lang="en-US" dirty="0" smtClean="0"/>
              <a:t> 2002 </a:t>
            </a:r>
            <a:r>
              <a:rPr lang="en-US" dirty="0" err="1" smtClean="0"/>
              <a:t>menetapkan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:  </a:t>
            </a:r>
            <a:r>
              <a:rPr lang="en-US" i="1" dirty="0" err="1"/>
              <a:t>Anak</a:t>
            </a:r>
            <a:r>
              <a:rPr lang="en-US" i="1" dirty="0"/>
              <a:t>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seseorang</a:t>
            </a:r>
            <a:r>
              <a:rPr lang="en-US" i="1" dirty="0"/>
              <a:t> yang </a:t>
            </a:r>
            <a:r>
              <a:rPr lang="en-US" i="1" dirty="0" err="1"/>
              <a:t>belum</a:t>
            </a:r>
            <a:r>
              <a:rPr lang="en-US" i="1" dirty="0"/>
              <a:t> </a:t>
            </a:r>
            <a:r>
              <a:rPr lang="en-US" i="1" dirty="0" err="1"/>
              <a:t>berusia</a:t>
            </a:r>
            <a:r>
              <a:rPr lang="en-US" i="1" dirty="0"/>
              <a:t> 18 (</a:t>
            </a:r>
            <a:r>
              <a:rPr lang="en-US" i="1" dirty="0" err="1"/>
              <a:t>delapan</a:t>
            </a:r>
            <a:r>
              <a:rPr lang="en-US" i="1" dirty="0"/>
              <a:t> </a:t>
            </a:r>
            <a:r>
              <a:rPr lang="en-US" i="1" dirty="0" err="1"/>
              <a:t>belas</a:t>
            </a:r>
            <a:r>
              <a:rPr lang="en-US" i="1" dirty="0"/>
              <a:t>) </a:t>
            </a:r>
            <a:r>
              <a:rPr lang="en-US" i="1" dirty="0" err="1"/>
              <a:t>tahun</a:t>
            </a:r>
            <a:r>
              <a:rPr lang="en-US" i="1" dirty="0"/>
              <a:t>, </a:t>
            </a:r>
            <a:r>
              <a:rPr lang="en-US" i="1" dirty="0" err="1"/>
              <a:t>termasuk</a:t>
            </a:r>
            <a:r>
              <a:rPr lang="en-US" i="1" dirty="0"/>
              <a:t> </a:t>
            </a:r>
            <a:r>
              <a:rPr lang="en-US" i="1" dirty="0" err="1"/>
              <a:t>anak</a:t>
            </a:r>
            <a:r>
              <a:rPr lang="en-US" i="1" dirty="0"/>
              <a:t> yang </a:t>
            </a:r>
            <a:r>
              <a:rPr lang="en-US" i="1" dirty="0" err="1"/>
              <a:t>masih</a:t>
            </a:r>
            <a:r>
              <a:rPr lang="en-US" i="1" dirty="0"/>
              <a:t> </a:t>
            </a:r>
            <a:r>
              <a:rPr lang="en-US" i="1" dirty="0" err="1"/>
              <a:t>dalam</a:t>
            </a:r>
            <a:r>
              <a:rPr lang="en-US" i="1" dirty="0"/>
              <a:t> </a:t>
            </a:r>
            <a:r>
              <a:rPr lang="en-US" i="1" dirty="0" err="1"/>
              <a:t>kandungan</a:t>
            </a:r>
            <a:r>
              <a:rPr lang="en-US" i="1" dirty="0"/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Kepemudaan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8000" dirty="0" err="1" smtClean="0"/>
              <a:t>Kepemudaan</a:t>
            </a:r>
            <a:r>
              <a:rPr lang="en-US" sz="8000" dirty="0" smtClean="0"/>
              <a:t> </a:t>
            </a:r>
            <a:r>
              <a:rPr lang="en-US" sz="8000" dirty="0" err="1" smtClean="0"/>
              <a:t>adalah</a:t>
            </a:r>
            <a:r>
              <a:rPr lang="en-US" sz="8000" dirty="0" smtClean="0"/>
              <a:t> </a:t>
            </a:r>
            <a:r>
              <a:rPr lang="en-US" sz="8000" dirty="0" err="1" smtClean="0"/>
              <a:t>berbagai</a:t>
            </a:r>
            <a:r>
              <a:rPr lang="en-US" sz="8000" dirty="0" smtClean="0"/>
              <a:t> </a:t>
            </a:r>
            <a:r>
              <a:rPr lang="en-US" sz="8000" dirty="0" err="1" smtClean="0"/>
              <a:t>hal</a:t>
            </a:r>
            <a:r>
              <a:rPr lang="en-US" sz="8000" dirty="0" smtClean="0"/>
              <a:t> yang </a:t>
            </a:r>
            <a:r>
              <a:rPr lang="en-US" sz="8000" dirty="0" err="1" smtClean="0"/>
              <a:t>berkaitan</a:t>
            </a:r>
            <a:r>
              <a:rPr lang="en-US" sz="8000" dirty="0" smtClean="0"/>
              <a:t> </a:t>
            </a:r>
            <a:r>
              <a:rPr lang="en-US" sz="8000" dirty="0" err="1" smtClean="0"/>
              <a:t>dengan</a:t>
            </a:r>
            <a:r>
              <a:rPr lang="en-US" sz="8000" dirty="0" smtClean="0"/>
              <a:t> </a:t>
            </a:r>
            <a:r>
              <a:rPr lang="en-US" sz="8000" dirty="0" err="1" smtClean="0"/>
              <a:t>potensi</a:t>
            </a:r>
            <a:r>
              <a:rPr lang="en-US" sz="8000" dirty="0" smtClean="0"/>
              <a:t>, </a:t>
            </a:r>
            <a:r>
              <a:rPr lang="en-US" sz="8000" dirty="0" err="1" smtClean="0"/>
              <a:t>tanggung</a:t>
            </a:r>
            <a:r>
              <a:rPr lang="en-US" sz="8000" dirty="0" smtClean="0"/>
              <a:t> </a:t>
            </a:r>
            <a:r>
              <a:rPr lang="en-US" sz="8000" dirty="0" err="1" smtClean="0"/>
              <a:t>jawab</a:t>
            </a:r>
            <a:r>
              <a:rPr lang="en-US" sz="8000" dirty="0" smtClean="0"/>
              <a:t>, </a:t>
            </a:r>
            <a:r>
              <a:rPr lang="en-US" sz="8000" dirty="0" err="1" smtClean="0"/>
              <a:t>hak</a:t>
            </a:r>
            <a:r>
              <a:rPr lang="en-US" sz="8000" dirty="0" smtClean="0"/>
              <a:t>, </a:t>
            </a:r>
            <a:r>
              <a:rPr lang="en-US" sz="8000" dirty="0" err="1" smtClean="0"/>
              <a:t>karakter</a:t>
            </a:r>
            <a:r>
              <a:rPr lang="en-US" sz="8000" dirty="0" smtClean="0"/>
              <a:t>, </a:t>
            </a:r>
            <a:r>
              <a:rPr lang="en-US" sz="8000" dirty="0" err="1" smtClean="0"/>
              <a:t>kapasitas</a:t>
            </a:r>
            <a:r>
              <a:rPr lang="en-US" sz="8000" dirty="0" smtClean="0"/>
              <a:t>, </a:t>
            </a:r>
            <a:r>
              <a:rPr lang="en-US" sz="8000" dirty="0" err="1" smtClean="0"/>
              <a:t>aktualisasi</a:t>
            </a:r>
            <a:r>
              <a:rPr lang="en-US" sz="8000" dirty="0" smtClean="0"/>
              <a:t> </a:t>
            </a:r>
            <a:r>
              <a:rPr lang="en-US" sz="8000" dirty="0" err="1" smtClean="0"/>
              <a:t>diri</a:t>
            </a:r>
            <a:r>
              <a:rPr lang="en-US" sz="8000" dirty="0" smtClean="0"/>
              <a:t>, </a:t>
            </a:r>
            <a:r>
              <a:rPr lang="en-US" sz="8000" dirty="0" err="1" smtClean="0"/>
              <a:t>dan</a:t>
            </a:r>
            <a:r>
              <a:rPr lang="en-US" sz="8000" dirty="0" smtClean="0"/>
              <a:t> </a:t>
            </a:r>
            <a:r>
              <a:rPr lang="en-US" sz="8000" dirty="0" err="1" smtClean="0"/>
              <a:t>cita-cita</a:t>
            </a:r>
            <a:r>
              <a:rPr lang="en-US" sz="8000" dirty="0" smtClean="0"/>
              <a:t> </a:t>
            </a:r>
            <a:r>
              <a:rPr lang="en-US" sz="8000" dirty="0" err="1" smtClean="0"/>
              <a:t>pemuda</a:t>
            </a:r>
            <a:r>
              <a:rPr lang="en-US" sz="8000" dirty="0" smtClean="0"/>
              <a:t>. </a:t>
            </a:r>
          </a:p>
          <a:p>
            <a:pPr>
              <a:buNone/>
            </a:pPr>
            <a:r>
              <a:rPr lang="en-US" sz="8000" dirty="0" smtClean="0"/>
              <a:t>(</a:t>
            </a:r>
            <a:r>
              <a:rPr lang="en-US" sz="8000" dirty="0" err="1" smtClean="0"/>
              <a:t>Pasal</a:t>
            </a:r>
            <a:r>
              <a:rPr lang="en-US" sz="8000" dirty="0" smtClean="0"/>
              <a:t> 1 UU No. 40/ 2009)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Pembangunan </a:t>
            </a:r>
            <a:r>
              <a:rPr lang="en-US" dirty="0" err="1" smtClean="0"/>
              <a:t>Kepemudaan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Pembangunan </a:t>
            </a:r>
            <a:r>
              <a:rPr lang="en-US" dirty="0" err="1" smtClean="0"/>
              <a:t>kepemudaan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memfasilitasi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Pasal</a:t>
            </a:r>
            <a:r>
              <a:rPr lang="en-US" dirty="0" smtClean="0"/>
              <a:t> 1 UU No. 40/ 2009)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err="1" smtClean="0"/>
              <a:t>Pelayanan</a:t>
            </a:r>
            <a:r>
              <a:rPr lang="en-US" dirty="0" smtClean="0"/>
              <a:t>  </a:t>
            </a:r>
            <a:r>
              <a:rPr lang="en-US" dirty="0" err="1" smtClean="0"/>
              <a:t>kepemudaan</a:t>
            </a:r>
            <a:r>
              <a:rPr lang="en-US" dirty="0" smtClean="0"/>
              <a:t>  </a:t>
            </a:r>
            <a:r>
              <a:rPr lang="en-US" dirty="0" err="1" smtClean="0"/>
              <a:t>adalah</a:t>
            </a:r>
            <a:r>
              <a:rPr lang="en-US" dirty="0" smtClean="0"/>
              <a:t>  </a:t>
            </a:r>
            <a:r>
              <a:rPr lang="en-US" dirty="0" err="1" smtClean="0"/>
              <a:t>penyadaran</a:t>
            </a:r>
            <a:r>
              <a:rPr lang="en-US" dirty="0" smtClean="0"/>
              <a:t>,  </a:t>
            </a:r>
            <a:r>
              <a:rPr lang="en-US" dirty="0" err="1" smtClean="0"/>
              <a:t>pemberdayaan</a:t>
            </a:r>
            <a:r>
              <a:rPr lang="en-US" dirty="0" smtClean="0"/>
              <a:t>,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kepemimpinan</a:t>
            </a:r>
            <a:r>
              <a:rPr lang="en-US" dirty="0" smtClean="0"/>
              <a:t>, </a:t>
            </a:r>
            <a:r>
              <a:rPr lang="en-US" dirty="0" err="1" smtClean="0"/>
              <a:t>kewirausahaan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Kepeloporan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. 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Penyadaran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yang </a:t>
            </a:r>
            <a:r>
              <a:rPr lang="en-US" dirty="0" err="1" smtClean="0"/>
              <a:t>diarahkan</a:t>
            </a:r>
            <a:r>
              <a:rPr lang="en-US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memahami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menyikapi</a:t>
            </a:r>
            <a:r>
              <a:rPr lang="en-US" b="1" dirty="0" smtClean="0"/>
              <a:t> </a:t>
            </a:r>
            <a:r>
              <a:rPr lang="en-US" b="1" dirty="0" err="1" smtClean="0"/>
              <a:t>Perubahan</a:t>
            </a:r>
            <a:r>
              <a:rPr lang="en-US" b="1" dirty="0" smtClean="0"/>
              <a:t> </a:t>
            </a:r>
            <a:r>
              <a:rPr lang="en-US" b="1" dirty="0" err="1" smtClean="0"/>
              <a:t>lingkungan</a:t>
            </a:r>
            <a:r>
              <a:rPr lang="en-US" b="1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Climate change?</a:t>
            </a:r>
          </a:p>
          <a:p>
            <a:pPr>
              <a:buFontTx/>
              <a:buChar char="-"/>
            </a:pPr>
            <a:r>
              <a:rPr lang="en-US" dirty="0" smtClean="0"/>
              <a:t>Global warming?</a:t>
            </a:r>
          </a:p>
          <a:p>
            <a:pPr>
              <a:buFontTx/>
              <a:buChar char="-"/>
            </a:pPr>
            <a:r>
              <a:rPr lang="en-US" dirty="0" smtClean="0"/>
              <a:t>Green revolution?</a:t>
            </a:r>
          </a:p>
          <a:p>
            <a:pPr>
              <a:buFontTx/>
              <a:buChar char="-"/>
            </a:pPr>
            <a:r>
              <a:rPr lang="en-US" dirty="0" smtClean="0"/>
              <a:t>Clean environment?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Pemberdayaan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membangkitkan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kepemimpinan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keteladanan</a:t>
            </a:r>
            <a:r>
              <a:rPr lang="en-US" dirty="0" smtClean="0"/>
              <a:t>, </a:t>
            </a:r>
            <a:r>
              <a:rPr lang="en-US" dirty="0" err="1" smtClean="0"/>
              <a:t>keberpengaruhan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penggerakan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kewirausahaan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keterampilan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kemandirian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Pengembangan</a:t>
            </a:r>
            <a:r>
              <a:rPr lang="en-US" dirty="0" smtClean="0"/>
              <a:t>  </a:t>
            </a:r>
            <a:r>
              <a:rPr lang="en-US" dirty="0" err="1" smtClean="0"/>
              <a:t>kepeloporan</a:t>
            </a:r>
            <a:r>
              <a:rPr lang="en-US" dirty="0" smtClean="0"/>
              <a:t>  </a:t>
            </a:r>
            <a:r>
              <a:rPr lang="en-US" dirty="0" err="1" smtClean="0"/>
              <a:t>pemuda</a:t>
            </a:r>
            <a:r>
              <a:rPr lang="en-US" dirty="0" smtClean="0"/>
              <a:t>  </a:t>
            </a:r>
            <a:r>
              <a:rPr lang="en-US" dirty="0" err="1" smtClean="0"/>
              <a:t>adalah</a:t>
            </a:r>
            <a:r>
              <a:rPr lang="en-US" dirty="0" smtClean="0"/>
              <a:t>  </a:t>
            </a:r>
            <a:r>
              <a:rPr lang="en-US" dirty="0" err="1" smtClean="0"/>
              <a:t>kegiatan</a:t>
            </a:r>
            <a:r>
              <a:rPr lang="en-US" dirty="0" smtClean="0"/>
              <a:t> 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 </a:t>
            </a:r>
            <a:r>
              <a:rPr lang="en-US" dirty="0" err="1" smtClean="0"/>
              <a:t>merintis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,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terobosan</a:t>
            </a:r>
            <a:r>
              <a:rPr lang="en-US" dirty="0" smtClean="0"/>
              <a:t>, </a:t>
            </a:r>
            <a:r>
              <a:rPr lang="en-US" dirty="0" err="1" smtClean="0"/>
              <a:t>menjawab</a:t>
            </a:r>
            <a:r>
              <a:rPr lang="en-US" dirty="0" smtClean="0"/>
              <a:t> </a:t>
            </a:r>
            <a:r>
              <a:rPr lang="en-US" dirty="0" err="1" smtClean="0"/>
              <a:t>tantangan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pelbagai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Pasal</a:t>
            </a:r>
            <a:r>
              <a:rPr lang="en-US" dirty="0" smtClean="0"/>
              <a:t> 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Pemerintah</a:t>
            </a:r>
            <a:r>
              <a:rPr lang="en-US" dirty="0" smtClean="0"/>
              <a:t> 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menyelenggarakan</a:t>
            </a:r>
            <a:r>
              <a:rPr lang="en-US" dirty="0" smtClean="0"/>
              <a:t> </a:t>
            </a:r>
            <a:r>
              <a:rPr lang="en-US" dirty="0" err="1" smtClean="0"/>
              <a:t>urusan</a:t>
            </a:r>
            <a:r>
              <a:rPr lang="en-US" dirty="0" smtClean="0"/>
              <a:t> </a:t>
            </a:r>
            <a:r>
              <a:rPr lang="en-US" dirty="0" err="1" smtClean="0"/>
              <a:t>pemerintahan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penajaman</a:t>
            </a:r>
            <a:r>
              <a:rPr lang="en-US" dirty="0" smtClean="0"/>
              <a:t>, </a:t>
            </a:r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sinkronisasi</a:t>
            </a:r>
            <a:r>
              <a:rPr lang="en-US" dirty="0" smtClean="0"/>
              <a:t> program </a:t>
            </a:r>
            <a:r>
              <a:rPr lang="en-US" dirty="0" err="1" smtClean="0"/>
              <a:t>pemerintah</a:t>
            </a:r>
            <a:r>
              <a:rPr lang="en-US" dirty="0" smtClean="0"/>
              <a:t>;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Pemerintah</a:t>
            </a:r>
            <a:r>
              <a:rPr lang="en-US" dirty="0" smtClean="0"/>
              <a:t>  </a:t>
            </a:r>
            <a:r>
              <a:rPr lang="en-US" dirty="0" err="1" smtClean="0"/>
              <a:t>daerah</a:t>
            </a:r>
            <a:r>
              <a:rPr lang="en-US" dirty="0" smtClean="0"/>
              <a:t>  </a:t>
            </a:r>
            <a:r>
              <a:rPr lang="en-US" dirty="0" err="1" smtClean="0"/>
              <a:t>mempunyai</a:t>
            </a:r>
            <a:r>
              <a:rPr lang="en-US" dirty="0" smtClean="0"/>
              <a:t>  </a:t>
            </a:r>
            <a:r>
              <a:rPr lang="en-US" dirty="0" err="1" smtClean="0"/>
              <a:t>tugas</a:t>
            </a:r>
            <a:r>
              <a:rPr lang="en-US" dirty="0" smtClean="0"/>
              <a:t> 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 Dan </a:t>
            </a:r>
            <a:r>
              <a:rPr lang="en-US" dirty="0" err="1" smtClean="0"/>
              <a:t>menetapkan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kewenangannya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mengoordinasikan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wewenang</a:t>
            </a:r>
            <a:r>
              <a:rPr lang="en-US" dirty="0" smtClean="0"/>
              <a:t> </a:t>
            </a:r>
            <a:r>
              <a:rPr lang="en-US" dirty="0" err="1" smtClean="0"/>
              <a:t>menetapkan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koordinasi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menyelenggarakan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Pemerintah</a:t>
            </a:r>
            <a:r>
              <a:rPr lang="en-US" dirty="0" smtClean="0"/>
              <a:t> 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wewenang</a:t>
            </a:r>
            <a:r>
              <a:rPr lang="en-US" dirty="0" smtClean="0"/>
              <a:t> </a:t>
            </a:r>
            <a:r>
              <a:rPr lang="en-US" dirty="0" err="1" smtClean="0"/>
              <a:t>menetapkan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menyelenggarakan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kepemudaan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bertanggungjawab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penyadaran</a:t>
            </a:r>
            <a:r>
              <a:rPr lang="en-US" dirty="0" smtClean="0"/>
              <a:t>, </a:t>
            </a:r>
            <a:r>
              <a:rPr lang="en-US" dirty="0" err="1" smtClean="0"/>
              <a:t>pemberdayaan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 </a:t>
            </a:r>
            <a:r>
              <a:rPr lang="en-US" dirty="0" err="1" smtClean="0"/>
              <a:t>potensi</a:t>
            </a:r>
            <a:r>
              <a:rPr lang="en-US" dirty="0" smtClean="0"/>
              <a:t> 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kewenangan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tanggungjawabnya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karakteristik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 PEMERINTAH/ PEMDA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Pengalaman</a:t>
            </a:r>
            <a:r>
              <a:rPr lang="en-US" dirty="0" smtClean="0"/>
              <a:t> Thailand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Youth in Thailand refers to those aged below twenty-five years, according </a:t>
            </a:r>
            <a:r>
              <a:rPr lang="en-US" dirty="0" smtClean="0"/>
              <a:t>to the </a:t>
            </a:r>
            <a:r>
              <a:rPr lang="en-US" dirty="0"/>
              <a:t>National Youth Policy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Thai </a:t>
            </a:r>
            <a:r>
              <a:rPr lang="en-US" dirty="0"/>
              <a:t>youth constituted </a:t>
            </a:r>
            <a:r>
              <a:rPr lang="en-US" dirty="0" smtClean="0"/>
              <a:t>approximately 19.0 </a:t>
            </a:r>
            <a:r>
              <a:rPr lang="en-US" dirty="0"/>
              <a:t>per cent of the total population (NSO 1997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r>
              <a:rPr lang="en-US" dirty="0" smtClean="0"/>
              <a:t>(UNESCAP Report, 2000)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kampus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4191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524000"/>
            <a:ext cx="4038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Fasilitas</a:t>
            </a:r>
            <a:r>
              <a:rPr lang="en-US" dirty="0" smtClean="0"/>
              <a:t> Taman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1"/>
            <a:ext cx="5283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3686175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Thailand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Thai government’s work in the area of youth development has </a:t>
            </a:r>
            <a:r>
              <a:rPr lang="en-US" dirty="0" smtClean="0"/>
              <a:t>evolved into </a:t>
            </a:r>
            <a:r>
              <a:rPr lang="en-US" dirty="0"/>
              <a:t>a more participatory process since its inception in 1963. Four </a:t>
            </a:r>
            <a:r>
              <a:rPr lang="en-US" dirty="0" smtClean="0"/>
              <a:t>national youth </a:t>
            </a:r>
            <a:r>
              <a:rPr lang="en-US" dirty="0"/>
              <a:t>policies have been issued since </a:t>
            </a:r>
            <a:r>
              <a:rPr lang="en-US" dirty="0" smtClean="0"/>
              <a:t>then.</a:t>
            </a:r>
          </a:p>
          <a:p>
            <a:endParaRPr lang="en-US" dirty="0" smtClean="0"/>
          </a:p>
          <a:p>
            <a:r>
              <a:rPr lang="en-US" dirty="0" smtClean="0"/>
              <a:t>From </a:t>
            </a:r>
            <a:r>
              <a:rPr lang="en-US" dirty="0"/>
              <a:t>1963 to 1978, the National Youth Office was relocated and </a:t>
            </a:r>
            <a:r>
              <a:rPr lang="en-US" dirty="0" smtClean="0"/>
              <a:t>renamed numerous </a:t>
            </a:r>
            <a:r>
              <a:rPr lang="en-US" dirty="0"/>
              <a:t>times, as a result of successive military coups and changes </a:t>
            </a:r>
            <a:r>
              <a:rPr lang="en-US" dirty="0" smtClean="0"/>
              <a:t>of government</a:t>
            </a:r>
            <a:r>
              <a:rPr lang="en-US" dirty="0"/>
              <a:t>, as well as the subsequent promulgation of new </a:t>
            </a:r>
            <a:r>
              <a:rPr lang="en-US" dirty="0" smtClean="0"/>
              <a:t>constitutions. The </a:t>
            </a:r>
            <a:r>
              <a:rPr lang="en-US" dirty="0"/>
              <a:t>National Youth Office was moved to the Office of Youth </a:t>
            </a:r>
            <a:r>
              <a:rPr lang="en-US" dirty="0" smtClean="0"/>
              <a:t>Promotion, Office </a:t>
            </a:r>
            <a:r>
              <a:rPr lang="en-US" dirty="0"/>
              <a:t>of the Prime Minister in 1969. It was then upgraded to </a:t>
            </a:r>
            <a:r>
              <a:rPr lang="en-US" dirty="0" smtClean="0"/>
              <a:t>departmental status </a:t>
            </a:r>
            <a:r>
              <a:rPr lang="en-US" dirty="0"/>
              <a:t>in 1973 and renamed the National Youth Bureau under the Office </a:t>
            </a:r>
            <a:r>
              <a:rPr lang="en-US" dirty="0" smtClean="0"/>
              <a:t>of the </a:t>
            </a:r>
            <a:r>
              <a:rPr lang="en-US" dirty="0"/>
              <a:t>Prime Minister. One year later, the National Youth Bureau became </a:t>
            </a:r>
            <a:r>
              <a:rPr lang="en-US" dirty="0" smtClean="0"/>
              <a:t>the Office </a:t>
            </a:r>
            <a:r>
              <a:rPr lang="en-US" dirty="0"/>
              <a:t>of Youth Promotion under the Ministry of Education, and in 1976, </a:t>
            </a:r>
            <a:r>
              <a:rPr lang="en-US" dirty="0" err="1" smtClean="0"/>
              <a:t>itwas</a:t>
            </a:r>
            <a:r>
              <a:rPr lang="en-US" dirty="0" smtClean="0"/>
              <a:t> </a:t>
            </a:r>
            <a:r>
              <a:rPr lang="en-US" dirty="0"/>
              <a:t>renamed the Commission of the Promotion and Development of </a:t>
            </a:r>
            <a:r>
              <a:rPr lang="en-US" dirty="0" err="1" smtClean="0"/>
              <a:t>Youth,Ministry</a:t>
            </a:r>
            <a:r>
              <a:rPr lang="en-US" dirty="0" smtClean="0"/>
              <a:t> </a:t>
            </a:r>
            <a:r>
              <a:rPr lang="en-US" dirty="0"/>
              <a:t>of Education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(UNESCAP Report, 2000)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In 1978, the National Youth Commission and the National Youth </a:t>
            </a:r>
            <a:r>
              <a:rPr lang="en-US" dirty="0" smtClean="0"/>
              <a:t>Bureau, as </a:t>
            </a:r>
            <a:r>
              <a:rPr lang="en-US" dirty="0"/>
              <a:t>they are known today, were established by Article 12 of the Act </a:t>
            </a:r>
            <a:r>
              <a:rPr lang="en-US" dirty="0" smtClean="0"/>
              <a:t>of National </a:t>
            </a:r>
            <a:r>
              <a:rPr lang="en-US" dirty="0"/>
              <a:t>Youth Promotion and Coordination B.E. 2521 (1978). </a:t>
            </a:r>
            <a:r>
              <a:rPr lang="en-US" dirty="0" smtClean="0"/>
              <a:t>The National </a:t>
            </a:r>
            <a:r>
              <a:rPr lang="en-US" dirty="0"/>
              <a:t>Youth Commission acts as a policy coordination body at </a:t>
            </a:r>
            <a:r>
              <a:rPr lang="en-US" dirty="0" smtClean="0"/>
              <a:t>the national </a:t>
            </a:r>
            <a:r>
              <a:rPr lang="en-US" dirty="0"/>
              <a:t>level, while the National Youth Bureau serves as the </a:t>
            </a:r>
            <a:r>
              <a:rPr lang="en-US" dirty="0" smtClean="0"/>
              <a:t>Commission’s Secretariat</a:t>
            </a:r>
            <a:r>
              <a:rPr lang="en-US" dirty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National Youth Commission is chaired by the Prime Minister with </a:t>
            </a:r>
            <a:r>
              <a:rPr lang="en-US" dirty="0" smtClean="0"/>
              <a:t>a Minister </a:t>
            </a:r>
            <a:r>
              <a:rPr lang="en-US" dirty="0"/>
              <a:t>to the Prime Minister’s Office (PMO) as the vice-chairperson. </a:t>
            </a:r>
            <a:r>
              <a:rPr lang="en-US" dirty="0" smtClean="0"/>
              <a:t>The Commission’s </a:t>
            </a:r>
            <a:r>
              <a:rPr lang="en-US" dirty="0"/>
              <a:t>members consist of the representatives of 10 </a:t>
            </a:r>
            <a:r>
              <a:rPr lang="en-US" dirty="0" smtClean="0"/>
              <a:t>government agencies</a:t>
            </a:r>
            <a:r>
              <a:rPr lang="en-US" dirty="0"/>
              <a:t>, as well as 8 prominent persons from the public and private sectors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government representatives include the Permanent Secretary of each of</a:t>
            </a:r>
          </a:p>
          <a:p>
            <a:pPr>
              <a:buNone/>
            </a:pPr>
            <a:r>
              <a:rPr lang="en-US" dirty="0" smtClean="0"/>
              <a:t>       the </a:t>
            </a:r>
            <a:r>
              <a:rPr lang="en-US" dirty="0"/>
              <a:t>following ministries: Defense; Agriculture and Cooperatives; Interior;</a:t>
            </a:r>
          </a:p>
          <a:p>
            <a:pPr>
              <a:buNone/>
            </a:pPr>
            <a:r>
              <a:rPr lang="en-US" dirty="0" smtClean="0"/>
              <a:t>       Education</a:t>
            </a:r>
            <a:r>
              <a:rPr lang="en-US" dirty="0"/>
              <a:t>; Public Health; Industry; and University Affairs. Other government</a:t>
            </a:r>
          </a:p>
          <a:p>
            <a:pPr>
              <a:buNone/>
            </a:pPr>
            <a:r>
              <a:rPr lang="en-US" dirty="0" smtClean="0"/>
              <a:t>       representatives </a:t>
            </a:r>
            <a:r>
              <a:rPr lang="en-US" dirty="0"/>
              <a:t>include the Chief Justice of the Central Juvenile and</a:t>
            </a:r>
          </a:p>
          <a:p>
            <a:pPr>
              <a:buNone/>
            </a:pPr>
            <a:r>
              <a:rPr lang="en-US" dirty="0" smtClean="0"/>
              <a:t>       Family </a:t>
            </a:r>
            <a:r>
              <a:rPr lang="en-US" dirty="0"/>
              <a:t>Court, Ministry of Justice; the Secretary General of the Secretariat of</a:t>
            </a:r>
          </a:p>
          <a:p>
            <a:pPr>
              <a:buNone/>
            </a:pPr>
            <a:r>
              <a:rPr lang="en-US" dirty="0" smtClean="0"/>
              <a:t>       the </a:t>
            </a:r>
            <a:r>
              <a:rPr lang="en-US" dirty="0"/>
              <a:t>National Security Council, PMO; and the Director of the Sports</a:t>
            </a:r>
          </a:p>
          <a:p>
            <a:pPr>
              <a:buNone/>
            </a:pPr>
            <a:r>
              <a:rPr lang="en-US" dirty="0" smtClean="0"/>
              <a:t>       Authority </a:t>
            </a:r>
            <a:r>
              <a:rPr lang="en-US" dirty="0"/>
              <a:t>of Thailand, PMO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(UNESCAP Report, 2000)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National Youth Commission has the following mandate: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• To propose policies and recommendations on youth issues to the Cabinet;</a:t>
            </a:r>
          </a:p>
          <a:p>
            <a:pPr>
              <a:buNone/>
            </a:pPr>
            <a:r>
              <a:rPr lang="en-US" dirty="0" smtClean="0"/>
              <a:t>• To consider youth promotion and development plans, both governmental and non-governmental, in line with the national youth policy;</a:t>
            </a:r>
          </a:p>
          <a:p>
            <a:pPr>
              <a:buNone/>
            </a:pPr>
            <a:r>
              <a:rPr lang="en-US" dirty="0" smtClean="0"/>
              <a:t>• To consider implementation measures including the coordination, follow-up and evaluation of </a:t>
            </a:r>
            <a:r>
              <a:rPr lang="en-US" dirty="0" err="1" smtClean="0"/>
              <a:t>programme</a:t>
            </a:r>
            <a:r>
              <a:rPr lang="en-US" dirty="0" smtClean="0"/>
              <a:t>, projects and activities in line with the national youth policy;</a:t>
            </a:r>
          </a:p>
          <a:p>
            <a:pPr>
              <a:buNone/>
            </a:pPr>
            <a:r>
              <a:rPr lang="en-US" dirty="0" smtClean="0"/>
              <a:t>• To provide suggestions to the Cabinet on methods to improve the national coordination mechanism on youth, as well as youth </a:t>
            </a:r>
            <a:r>
              <a:rPr lang="en-US" dirty="0" err="1" smtClean="0"/>
              <a:t>programme</a:t>
            </a:r>
            <a:r>
              <a:rPr lang="en-US" dirty="0" smtClean="0"/>
              <a:t> </a:t>
            </a:r>
            <a:r>
              <a:rPr lang="en-US" dirty="0" smtClean="0"/>
              <a:t>implemented by governmental and non-governmental agencies;</a:t>
            </a:r>
          </a:p>
          <a:p>
            <a:pPr>
              <a:buNone/>
            </a:pPr>
            <a:r>
              <a:rPr lang="en-US" dirty="0" smtClean="0"/>
              <a:t>• To report the situation of youth to the Cabinet at least once a year; and</a:t>
            </a:r>
          </a:p>
          <a:p>
            <a:pPr>
              <a:buNone/>
            </a:pPr>
            <a:r>
              <a:rPr lang="en-US" dirty="0" smtClean="0"/>
              <a:t>• To consider youth issues upon the request of the Cabinet.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(UNESCAP Report, 2000)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Thailand</a:t>
            </a:r>
            <a:br>
              <a:rPr lang="en-US" dirty="0" smtClean="0"/>
            </a:br>
            <a:r>
              <a:rPr lang="en-US" dirty="0" smtClean="0"/>
              <a:t>(UNESCAP Report, 2000)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1. The first national youth policy, issued in 1973, formally defined youth as individuals aged below 25 years of age. The policy </a:t>
            </a:r>
            <a:r>
              <a:rPr lang="en-US" dirty="0" err="1" smtClean="0"/>
              <a:t>centred</a:t>
            </a:r>
            <a:r>
              <a:rPr lang="en-US" dirty="0" smtClean="0"/>
              <a:t> on </a:t>
            </a:r>
            <a:r>
              <a:rPr lang="en-US" dirty="0" err="1" smtClean="0"/>
              <a:t>instillingyouth</a:t>
            </a:r>
            <a:r>
              <a:rPr lang="en-US" dirty="0" smtClean="0"/>
              <a:t> with identified desirable characteristics and promoting activities that encouraged youth to work together, including training for out-of-school youth, predominantly in rural areas (NYB 1973).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Thailand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2.  The </a:t>
            </a:r>
            <a:r>
              <a:rPr lang="en-US" dirty="0"/>
              <a:t>second national youth policy was announced in 1977. The purpose of</a:t>
            </a:r>
          </a:p>
          <a:p>
            <a:pPr>
              <a:buNone/>
            </a:pPr>
            <a:r>
              <a:rPr lang="en-US" dirty="0" smtClean="0"/>
              <a:t> the </a:t>
            </a:r>
            <a:r>
              <a:rPr lang="en-US" dirty="0"/>
              <a:t>policy was to encourage youth to focus on maintaining national security</a:t>
            </a:r>
          </a:p>
          <a:p>
            <a:pPr>
              <a:buNone/>
            </a:pPr>
            <a:r>
              <a:rPr lang="en-US" dirty="0"/>
              <a:t>and to respect the values of the Thai culture and of democracy. Securing</a:t>
            </a:r>
          </a:p>
          <a:p>
            <a:pPr>
              <a:buNone/>
            </a:pPr>
            <a:r>
              <a:rPr lang="en-US" dirty="0"/>
              <a:t>appropriate levels of education for all youth was also identified as an area of</a:t>
            </a:r>
          </a:p>
          <a:p>
            <a:pPr>
              <a:buNone/>
            </a:pPr>
            <a:r>
              <a:rPr lang="en-US" dirty="0"/>
              <a:t>concern (NYB 1977</a:t>
            </a:r>
            <a:r>
              <a:rPr lang="en-US" dirty="0" smtClean="0"/>
              <a:t>).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3. 	The </a:t>
            </a:r>
            <a:r>
              <a:rPr lang="en-US" dirty="0"/>
              <a:t>third national youth policy, promulgated in 1979, focused on instilling</a:t>
            </a:r>
          </a:p>
          <a:p>
            <a:pPr>
              <a:buNone/>
            </a:pPr>
            <a:r>
              <a:rPr lang="en-US" dirty="0"/>
              <a:t>self-discipline and concern for national security in youth, while emphasizing</a:t>
            </a:r>
          </a:p>
          <a:p>
            <a:pPr>
              <a:buNone/>
            </a:pPr>
            <a:r>
              <a:rPr lang="en-US" dirty="0"/>
              <a:t>ideals of youth responsibility within a framework of social development. It</a:t>
            </a:r>
          </a:p>
          <a:p>
            <a:pPr>
              <a:buNone/>
            </a:pPr>
            <a:r>
              <a:rPr lang="en-US" dirty="0"/>
              <a:t>corresponded to the constitution of 1978 (NYB 1979).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4. In </a:t>
            </a:r>
            <a:r>
              <a:rPr lang="en-US" dirty="0"/>
              <a:t>1994, following the passing of the Constitution of 1991, the </a:t>
            </a:r>
            <a:r>
              <a:rPr lang="en-US" dirty="0" smtClean="0"/>
              <a:t>fourth national </a:t>
            </a:r>
            <a:r>
              <a:rPr lang="en-US" dirty="0"/>
              <a:t>youth policy was adopted, which </a:t>
            </a:r>
            <a:r>
              <a:rPr lang="en-US" dirty="0" smtClean="0"/>
              <a:t>centered </a:t>
            </a:r>
            <a:r>
              <a:rPr lang="en-US" dirty="0"/>
              <a:t>on expanding services </a:t>
            </a:r>
            <a:r>
              <a:rPr lang="en-US" dirty="0" smtClean="0"/>
              <a:t>for     young </a:t>
            </a:r>
            <a:r>
              <a:rPr lang="en-US" dirty="0"/>
              <a:t>people and meeting the basic needs of youth. It was Thailand’s </a:t>
            </a:r>
            <a:r>
              <a:rPr lang="en-US" dirty="0" smtClean="0"/>
              <a:t>first youth </a:t>
            </a:r>
            <a:r>
              <a:rPr lang="en-US" dirty="0"/>
              <a:t>policy to identify youth as an important human resource in </a:t>
            </a:r>
            <a:r>
              <a:rPr lang="en-US" dirty="0" smtClean="0"/>
              <a:t>society, which </a:t>
            </a:r>
            <a:r>
              <a:rPr lang="en-US" dirty="0"/>
              <a:t>required development so that they could contribute to </a:t>
            </a:r>
            <a:r>
              <a:rPr lang="en-US" dirty="0" smtClean="0"/>
              <a:t>national development </a:t>
            </a:r>
            <a:r>
              <a:rPr lang="en-US" dirty="0"/>
              <a:t>(NYB 1994).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 </a:t>
            </a:r>
            <a:r>
              <a:rPr lang="en-US" dirty="0" err="1" smtClean="0"/>
              <a:t>Prioritas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Thailand (1994)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The policy specified nine priority areas for youth development action </a:t>
            </a:r>
            <a:r>
              <a:rPr lang="en-US" dirty="0" smtClean="0"/>
              <a:t>as follows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Instilling </a:t>
            </a:r>
            <a:r>
              <a:rPr lang="en-US" dirty="0"/>
              <a:t>awareness of national </a:t>
            </a:r>
            <a:r>
              <a:rPr lang="en-US" dirty="0" smtClean="0"/>
              <a:t>security;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Encouraging </a:t>
            </a:r>
            <a:r>
              <a:rPr lang="en-US" dirty="0"/>
              <a:t>young people to realize their duties and to have </a:t>
            </a:r>
            <a:r>
              <a:rPr lang="en-US" dirty="0" smtClean="0"/>
              <a:t>the opportunity </a:t>
            </a:r>
            <a:r>
              <a:rPr lang="en-US" dirty="0"/>
              <a:t>to express their ideas;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Promoting </a:t>
            </a:r>
            <a:r>
              <a:rPr lang="en-US" dirty="0"/>
              <a:t>health in order for youth to be able to contribute </a:t>
            </a:r>
            <a:r>
              <a:rPr lang="en-US" dirty="0" smtClean="0"/>
              <a:t>to national </a:t>
            </a:r>
            <a:r>
              <a:rPr lang="en-US" dirty="0"/>
              <a:t>development;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Instilling </a:t>
            </a:r>
            <a:r>
              <a:rPr lang="en-US" dirty="0"/>
              <a:t>the beliefs of reason, discipline, constructive initiative and </a:t>
            </a:r>
            <a:r>
              <a:rPr lang="en-US" dirty="0" smtClean="0"/>
              <a:t>the capability </a:t>
            </a:r>
            <a:r>
              <a:rPr lang="en-US" dirty="0"/>
              <a:t>to work with others</a:t>
            </a:r>
            <a:r>
              <a:rPr lang="en-US" dirty="0" smtClean="0"/>
              <a:t>;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 </a:t>
            </a:r>
            <a:r>
              <a:rPr lang="en-US" dirty="0" err="1" smtClean="0"/>
              <a:t>Prioritas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Pemuda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Thailand (1994)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AutoNum type="arabicPeriod" startAt="5"/>
            </a:pPr>
            <a:r>
              <a:rPr lang="en-US" sz="4000" dirty="0" smtClean="0"/>
              <a:t>Promoting moral principles;</a:t>
            </a:r>
          </a:p>
          <a:p>
            <a:pPr marL="514350" indent="-514350">
              <a:buAutoNum type="arabicPeriod" startAt="6"/>
            </a:pPr>
            <a:r>
              <a:rPr lang="en-US" sz="4000" dirty="0" smtClean="0"/>
              <a:t>Urging young people to continue to acquire further knowledge;</a:t>
            </a:r>
          </a:p>
          <a:p>
            <a:pPr marL="514350" indent="-514350">
              <a:buNone/>
            </a:pPr>
            <a:r>
              <a:rPr lang="en-US" sz="4000" dirty="0" smtClean="0"/>
              <a:t>7.   </a:t>
            </a:r>
            <a:r>
              <a:rPr lang="en-US" sz="4000" dirty="0" smtClean="0"/>
              <a:t>Encouraging young people to protect themselves from vices;</a:t>
            </a:r>
          </a:p>
          <a:p>
            <a:pPr marL="514350" indent="-514350">
              <a:buNone/>
            </a:pPr>
            <a:r>
              <a:rPr lang="en-US" sz="4000" dirty="0" smtClean="0"/>
              <a:t>8.   Giving aid, rehabilitation, development and protection to the rights of young people living under difficult circumstances; and</a:t>
            </a:r>
          </a:p>
          <a:p>
            <a:pPr marL="514350" indent="-514350">
              <a:buAutoNum type="arabicPeriod" startAt="9"/>
            </a:pPr>
            <a:r>
              <a:rPr lang="en-US" sz="4000" dirty="0" smtClean="0"/>
              <a:t>Promoting friendship and understanding between young people in Thailand and in foreign countries.</a:t>
            </a:r>
          </a:p>
          <a:p>
            <a:pPr marL="514350" indent="-514350">
              <a:buAutoNum type="arabicPeriod" startAt="9"/>
            </a:pPr>
            <a:endParaRPr lang="en-US" dirty="0"/>
          </a:p>
          <a:p>
            <a:pPr marL="514350" indent="-514350">
              <a:buNone/>
            </a:pPr>
            <a:r>
              <a:rPr lang="en-US" dirty="0" smtClean="0"/>
              <a:t>(UNESCAP Report, 2000)</a:t>
            </a:r>
          </a:p>
          <a:p>
            <a:pPr marL="514350" indent="-51435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Terimakasih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perhatian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1551</Words>
  <Application>Microsoft Office PowerPoint</Application>
  <PresentationFormat>On-screen Show (4:3)</PresentationFormat>
  <Paragraphs>130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Hak dan Kewajiban  Pemuda dan Negara Sosialisasi UU Kepemudaan No. 40/ 2009  PAHAM Indonesia - 30 Desember 2010 </vt:lpstr>
      <vt:lpstr>Pemuda di Indonesia</vt:lpstr>
      <vt:lpstr>Problem Pemuda Dunia</vt:lpstr>
      <vt:lpstr>Slide 4</vt:lpstr>
      <vt:lpstr>Slide 5</vt:lpstr>
      <vt:lpstr>Apa itu Pemuda?  (pasal 1 UU No. 40/ 2009)</vt:lpstr>
      <vt:lpstr>Kepemudaan</vt:lpstr>
      <vt:lpstr>Pembangunan Kepemudaan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Tugas Pemerintah (Pasal 10)</vt:lpstr>
      <vt:lpstr>Slide 18</vt:lpstr>
      <vt:lpstr>Slide 19</vt:lpstr>
      <vt:lpstr>Slide 20</vt:lpstr>
      <vt:lpstr>Slide 21</vt:lpstr>
      <vt:lpstr>TUGAS PEMERINTAH/ PEMDA</vt:lpstr>
      <vt:lpstr>Pengalaman Thailand</vt:lpstr>
      <vt:lpstr>Fasilitas olahraga di kampus</vt:lpstr>
      <vt:lpstr>Fasilitas Taman </vt:lpstr>
      <vt:lpstr>Perkembangan Kebijakan terhadap Pemuda di Thailand</vt:lpstr>
      <vt:lpstr>Slide 27</vt:lpstr>
      <vt:lpstr>Slide 28</vt:lpstr>
      <vt:lpstr>Empat Kebijakan Pemuda di Thailand (UNESCAP Report, 2000) </vt:lpstr>
      <vt:lpstr>Empat Kebijakan Pemuda di Thailand (2)</vt:lpstr>
      <vt:lpstr>Slide 31</vt:lpstr>
      <vt:lpstr>9 Prioritas Pengembangan Pemuda di Thailand (1994)</vt:lpstr>
      <vt:lpstr>9 Prioritas Pengembangan Pemuda di Thailand (1994)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Hak dan Kewajiban  Pemuda dan Negara</dc:title>
  <dc:creator>user</dc:creator>
  <cp:lastModifiedBy>user</cp:lastModifiedBy>
  <cp:revision>12</cp:revision>
  <dcterms:created xsi:type="dcterms:W3CDTF">2010-12-30T00:43:41Z</dcterms:created>
  <dcterms:modified xsi:type="dcterms:W3CDTF">2010-12-30T02:31:53Z</dcterms:modified>
</cp:coreProperties>
</file>