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53"/>
  </p:notesMasterIdLst>
  <p:sldIdLst>
    <p:sldId id="257" r:id="rId2"/>
    <p:sldId id="403" r:id="rId3"/>
    <p:sldId id="404" r:id="rId4"/>
    <p:sldId id="405" r:id="rId5"/>
    <p:sldId id="258" r:id="rId6"/>
    <p:sldId id="406" r:id="rId7"/>
    <p:sldId id="407"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649F0B-04C1-4B87-8D21-234AD764ECC3}" type="datetimeFigureOut">
              <a:rPr lang="en-US" smtClean="0"/>
              <a:pPr/>
              <a:t>4/20/2011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1F0D8B-FE9D-4B84-A2EB-2C92628A87E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25B7935-E9B6-4C04-8764-4D061B74B2F6}" type="slidenum">
              <a:rPr lang="en-US"/>
              <a:pPr/>
              <a:t>116</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4D6B7AF-A96A-4B08-87EF-0828F121D778}" type="slidenum">
              <a:rPr lang="en-US"/>
              <a:pPr/>
              <a:t>117</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5A0B1EF-D0A8-4EE7-B1F9-89C120CCDE49}" type="slidenum">
              <a:rPr lang="en-US"/>
              <a:pPr/>
              <a:t>118</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A1D5E2E-B509-447A-9616-58C1566DCB37}" type="slidenum">
              <a:rPr lang="en-US"/>
              <a:pPr/>
              <a:t>119</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A6E51C6-F7E0-4C61-A079-D56B5625845F}" type="slidenum">
              <a:rPr lang="en-US"/>
              <a:pPr/>
              <a:t>120</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360552B-B9AE-4318-852B-75D040024ACA}" type="slidenum">
              <a:rPr lang="en-US"/>
              <a:pPr/>
              <a:t>121</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E3ACD85-B9FB-4121-A79F-37C76799DF55}" type="slidenum">
              <a:rPr lang="en-US"/>
              <a:pPr/>
              <a:t>122</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67F1E2B-371C-40E8-80F7-EA55A5F9B610}" type="slidenum">
              <a:rPr lang="en-US"/>
              <a:pPr/>
              <a:t>123</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F0A7D3A-130A-4C6C-9A31-CC1DF4B22348}" type="slidenum">
              <a:rPr lang="en-US"/>
              <a:pPr/>
              <a:t>124</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0502B71-EF0D-4B77-833F-66671054BF84}" type="slidenum">
              <a:rPr lang="en-US"/>
              <a:pPr/>
              <a:t>125</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E0D4BCD-7F13-4300-B6BA-74510091CD75}" type="slidenum">
              <a:rPr lang="en-US"/>
              <a:pPr/>
              <a:t>126</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3FFA6BB-080A-43F5-9E25-0DAE09802C3B}" type="slidenum">
              <a:rPr lang="en-US"/>
              <a:pPr/>
              <a:t>127</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487BD98-0B3D-42C6-8DA3-45E51BA9AEFD}" type="slidenum">
              <a:rPr lang="en-US"/>
              <a:pPr/>
              <a:t>128</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C72844F-FC90-41E2-8C3A-947ECF3FB20E}" type="slidenum">
              <a:rPr lang="en-US"/>
              <a:pPr/>
              <a:t>129</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FB5AC47-F97E-4D77-AE0B-6CAB0E201218}" type="slidenum">
              <a:rPr lang="en-US"/>
              <a:pPr/>
              <a:t>132</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E48D7B7-D023-43AE-9B25-11048060086A}" type="slidenum">
              <a:rPr lang="en-US"/>
              <a:pPr/>
              <a:t>133</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DBA4361-FF98-449D-B87C-F5EBD9B8B057}" type="datetimeFigureOut">
              <a:rPr lang="en-US" smtClean="0"/>
              <a:pPr/>
              <a:t>4/20/2011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D86A56-307A-4317-BF45-C0FD4D999903}"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DBA4361-FF98-449D-B87C-F5EBD9B8B057}"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FD86A56-307A-4317-BF45-C0FD4D999903}"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DBA4361-FF98-449D-B87C-F5EBD9B8B057}" type="datetimeFigureOut">
              <a:rPr lang="en-US" smtClean="0"/>
              <a:pPr/>
              <a:t>4/20/2011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D86A56-307A-4317-BF45-C0FD4D999903}"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DBA4361-FF98-449D-B87C-F5EBD9B8B057}" type="datetimeFigureOut">
              <a:rPr lang="en-US" smtClean="0"/>
              <a:pPr/>
              <a:t>4/20/2011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86A56-307A-4317-BF45-C0FD4D999903}"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DBA4361-FF98-449D-B87C-F5EBD9B8B057}" type="datetimeFigureOut">
              <a:rPr lang="en-US" smtClean="0"/>
              <a:pPr/>
              <a:t>4/20/2011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FD86A56-307A-4317-BF45-C0FD4D999903}"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DBA4361-FF98-449D-B87C-F5EBD9B8B057}" type="datetimeFigureOut">
              <a:rPr lang="en-US" smtClean="0"/>
              <a:pPr/>
              <a:t>4/20/2011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FD86A56-307A-4317-BF45-C0FD4D9999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DBA4361-FF98-449D-B87C-F5EBD9B8B057}" type="datetimeFigureOut">
              <a:rPr lang="en-US" smtClean="0"/>
              <a:pPr/>
              <a:t>4/20/2011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FD86A56-307A-4317-BF45-C0FD4D9999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FD86A56-307A-4317-BF45-C0FD4D999903}"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DBA4361-FF98-449D-B87C-F5EBD9B8B057}" type="datetimeFigureOut">
              <a:rPr lang="en-US" smtClean="0"/>
              <a:pPr/>
              <a:t>4/20/2011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FD86A56-307A-4317-BF45-C0FD4D999903}"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DBA4361-FF98-449D-B87C-F5EBD9B8B057}" type="datetimeFigureOut">
              <a:rPr lang="en-US" smtClean="0"/>
              <a:pPr/>
              <a:t>4/20/2011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BA4361-FF98-449D-B87C-F5EBD9B8B057}"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86A56-307A-4317-BF45-C0FD4D9999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FD86A56-307A-4317-BF45-C0FD4D999903}"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BA4361-FF98-449D-B87C-F5EBD9B8B057}"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44475"/>
            <a:ext cx="838835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838200" y="6245225"/>
            <a:ext cx="1901825" cy="476250"/>
          </a:xfrm>
        </p:spPr>
        <p:txBody>
          <a:bodyPr/>
          <a:lstStyle>
            <a:lvl1pPr>
              <a:defRPr/>
            </a:lvl1pPr>
          </a:lstStyle>
          <a:p>
            <a:endParaRPr lang="en-US"/>
          </a:p>
        </p:txBody>
      </p:sp>
      <p:sp>
        <p:nvSpPr>
          <p:cNvPr id="4" name="Footer Placeholder 3"/>
          <p:cNvSpPr>
            <a:spLocks noGrp="1"/>
          </p:cNvSpPr>
          <p:nvPr>
            <p:ph type="ftr" sz="quarter" idx="11"/>
          </p:nvPr>
        </p:nvSpPr>
        <p:spPr>
          <a:xfrm>
            <a:off x="34290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937375" y="6245225"/>
            <a:ext cx="1901825" cy="476250"/>
          </a:xfrm>
        </p:spPr>
        <p:txBody>
          <a:bodyPr/>
          <a:lstStyle>
            <a:lvl1pPr>
              <a:defRPr/>
            </a:lvl1pPr>
          </a:lstStyle>
          <a:p>
            <a:fld id="{98D39281-B410-4E4D-ADC7-B79D46DC8FF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DBA4361-FF98-449D-B87C-F5EBD9B8B057}" type="datetimeFigureOut">
              <a:rPr lang="en-US" smtClean="0"/>
              <a:pPr/>
              <a:t>4/20/2011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FD86A56-307A-4317-BF45-C0FD4D999903}"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honi.yusra@indonusa.ac.id"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subTitle" idx="1"/>
          </p:nvPr>
        </p:nvSpPr>
        <p:spPr/>
        <p:txBody>
          <a:bodyPr/>
          <a:lstStyle/>
          <a:p>
            <a:r>
              <a:rPr lang="id-ID" sz="4400" dirty="0">
                <a:solidFill>
                  <a:srgbClr val="000000"/>
                </a:solidFill>
                <a:effectLst>
                  <a:outerShdw blurRad="38100" dist="38100" dir="2700000" algn="tl">
                    <a:srgbClr val="FFFFFF"/>
                  </a:outerShdw>
                </a:effectLst>
              </a:rPr>
              <a:t>Hukum Acara perdata</a:t>
            </a:r>
          </a:p>
          <a:p>
            <a:endParaRPr lang="id-ID" dirty="0">
              <a:solidFill>
                <a:srgbClr val="000000"/>
              </a:solidFill>
              <a:effectLst>
                <a:outerShdw blurRad="38100" dist="38100" dir="2700000" algn="tl">
                  <a:srgbClr val="FFFFFF"/>
                </a:outerShdw>
              </a:effectLst>
            </a:endParaRPr>
          </a:p>
        </p:txBody>
      </p:sp>
      <p:sp>
        <p:nvSpPr>
          <p:cNvPr id="76802" name="Rectangle 2"/>
          <p:cNvSpPr>
            <a:spLocks noGrp="1" noChangeArrowheads="1"/>
          </p:cNvSpPr>
          <p:nvPr>
            <p:ph type="ctrTitle"/>
          </p:nvPr>
        </p:nvSpPr>
        <p:spPr/>
        <p:txBody>
          <a:bodyPr/>
          <a:lstStyle/>
          <a:p>
            <a:r>
              <a:rPr lang="id-ID" dirty="0">
                <a:solidFill>
                  <a:srgbClr val="000000"/>
                </a:solidFill>
                <a:effectLst>
                  <a:outerShdw blurRad="38100" dist="38100" dir="2700000" algn="tl">
                    <a:srgbClr val="FFFFFF"/>
                  </a:outerShdw>
                </a:effectLst>
              </a:rPr>
              <a:t>Bahan Kuliah</a:t>
            </a:r>
          </a:p>
        </p:txBody>
      </p:sp>
      <p:sp>
        <p:nvSpPr>
          <p:cNvPr id="76804" name="Text Box 4"/>
          <p:cNvSpPr txBox="1">
            <a:spLocks noChangeArrowheads="1"/>
          </p:cNvSpPr>
          <p:nvPr/>
        </p:nvSpPr>
        <p:spPr bwMode="auto">
          <a:xfrm>
            <a:off x="3886200" y="4876800"/>
            <a:ext cx="5029200" cy="784830"/>
          </a:xfrm>
          <a:prstGeom prst="rect">
            <a:avLst/>
          </a:prstGeom>
          <a:noFill/>
          <a:ln w="9525">
            <a:noFill/>
            <a:miter lim="800000"/>
            <a:headEnd/>
            <a:tailEnd/>
          </a:ln>
          <a:effectLst/>
        </p:spPr>
        <p:txBody>
          <a:bodyPr wrap="square">
            <a:spAutoFit/>
          </a:bodyPr>
          <a:lstStyle/>
          <a:p>
            <a:pPr>
              <a:spcBef>
                <a:spcPct val="50000"/>
              </a:spcBef>
            </a:pPr>
            <a:r>
              <a:rPr lang="en-US" dirty="0">
                <a:solidFill>
                  <a:srgbClr val="000000"/>
                </a:solidFill>
              </a:rPr>
              <a:t>Created by </a:t>
            </a:r>
            <a:r>
              <a:rPr lang="id-ID" dirty="0" smtClean="0">
                <a:solidFill>
                  <a:srgbClr val="000000"/>
                </a:solidFill>
                <a:hlinkClick r:id="rId2"/>
              </a:rPr>
              <a:t>dhoni.yusra@indonusa.ac.id</a:t>
            </a:r>
            <a:endParaRPr lang="en-US" dirty="0" smtClean="0">
              <a:solidFill>
                <a:srgbClr val="000000"/>
              </a:solidFill>
            </a:endParaRPr>
          </a:p>
          <a:p>
            <a:pPr>
              <a:spcBef>
                <a:spcPct val="50000"/>
              </a:spcBef>
            </a:pPr>
            <a:r>
              <a:rPr lang="en-US" dirty="0" smtClean="0">
                <a:solidFill>
                  <a:srgbClr val="000000"/>
                </a:solidFill>
              </a:rPr>
              <a:t>Modified by : </a:t>
            </a:r>
            <a:r>
              <a:rPr lang="en-US" dirty="0" err="1" smtClean="0">
                <a:solidFill>
                  <a:srgbClr val="000000"/>
                </a:solidFill>
              </a:rPr>
              <a:t>Heru</a:t>
            </a:r>
            <a:r>
              <a:rPr lang="en-US" dirty="0" smtClean="0">
                <a:solidFill>
                  <a:srgbClr val="000000"/>
                </a:solidFill>
              </a:rPr>
              <a:t> </a:t>
            </a:r>
            <a:r>
              <a:rPr lang="en-US" dirty="0" err="1" smtClean="0">
                <a:solidFill>
                  <a:srgbClr val="000000"/>
                </a:solidFill>
              </a:rPr>
              <a:t>Susetyo</a:t>
            </a:r>
            <a:r>
              <a:rPr lang="en-US" dirty="0" smtClean="0">
                <a:solidFill>
                  <a:srgbClr val="000000"/>
                </a:solidFill>
              </a:rPr>
              <a:t> hsusetyo@ui.ac.id</a:t>
            </a:r>
            <a:endParaRPr lang="id-ID" dirty="0">
              <a:solidFill>
                <a:srgbClr val="00000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Pidana</a:t>
            </a:r>
            <a:r>
              <a:rPr lang="en-US" dirty="0" smtClean="0"/>
              <a:t> </a:t>
            </a:r>
            <a:r>
              <a:rPr lang="en-US" dirty="0" err="1" smtClean="0"/>
              <a:t>atau</a:t>
            </a:r>
            <a:r>
              <a:rPr lang="en-US" dirty="0" smtClean="0"/>
              <a:t> </a:t>
            </a:r>
            <a:r>
              <a:rPr lang="en-US" dirty="0" err="1" smtClean="0"/>
              <a:t>Perdata</a:t>
            </a:r>
            <a:r>
              <a:rPr lang="en-US" dirty="0" smtClean="0"/>
              <a:t>?</a:t>
            </a:r>
            <a:endParaRPr lang="en-US"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228600" y="1447800"/>
            <a:ext cx="5112071" cy="316309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410200" y="2184400"/>
            <a:ext cx="3048000" cy="4064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Pidana</a:t>
            </a:r>
            <a:r>
              <a:rPr lang="en-US" dirty="0" smtClean="0"/>
              <a:t> </a:t>
            </a:r>
            <a:r>
              <a:rPr lang="en-US" dirty="0" err="1" smtClean="0"/>
              <a:t>atau</a:t>
            </a:r>
            <a:r>
              <a:rPr lang="en-US" dirty="0" smtClean="0"/>
              <a:t> </a:t>
            </a:r>
            <a:r>
              <a:rPr lang="en-US" dirty="0" err="1" smtClean="0"/>
              <a:t>Perdata</a:t>
            </a:r>
            <a:r>
              <a:rPr lang="en-US" dirty="0" smtClean="0"/>
              <a:t>?</a:t>
            </a:r>
            <a:endParaRPr lang="en-US" dirty="0"/>
          </a:p>
        </p:txBody>
      </p:sp>
      <p:pic>
        <p:nvPicPr>
          <p:cNvPr id="2050" name="Picture 2"/>
          <p:cNvPicPr>
            <a:picLocks noGrp="1" noChangeAspect="1" noChangeArrowheads="1"/>
          </p:cNvPicPr>
          <p:nvPr>
            <p:ph sz="quarter" idx="1"/>
          </p:nvPr>
        </p:nvPicPr>
        <p:blipFill>
          <a:blip r:embed="rId2"/>
          <a:srcRect/>
          <a:stretch>
            <a:fillRect/>
          </a:stretch>
        </p:blipFill>
        <p:spPr bwMode="auto">
          <a:xfrm>
            <a:off x="381000" y="1524000"/>
            <a:ext cx="5177367" cy="388302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5867400" y="2057400"/>
            <a:ext cx="3048000" cy="3048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Pidana</a:t>
            </a:r>
            <a:r>
              <a:rPr lang="en-US" dirty="0" smtClean="0"/>
              <a:t> </a:t>
            </a:r>
            <a:r>
              <a:rPr lang="en-US" dirty="0" err="1" smtClean="0"/>
              <a:t>atau</a:t>
            </a:r>
            <a:r>
              <a:rPr lang="en-US" dirty="0" smtClean="0"/>
              <a:t> </a:t>
            </a:r>
            <a:r>
              <a:rPr lang="en-US" dirty="0" err="1" smtClean="0"/>
              <a:t>Perdata</a:t>
            </a:r>
            <a:r>
              <a:rPr lang="en-US" dirty="0" smtClean="0"/>
              <a:t>?</a:t>
            </a:r>
            <a:endParaRPr lang="en-US" dirty="0"/>
          </a:p>
        </p:txBody>
      </p:sp>
      <p:pic>
        <p:nvPicPr>
          <p:cNvPr id="3074" name="Picture 2"/>
          <p:cNvPicPr>
            <a:picLocks noGrp="1" noChangeAspect="1" noChangeArrowheads="1"/>
          </p:cNvPicPr>
          <p:nvPr>
            <p:ph sz="quarter" idx="1"/>
          </p:nvPr>
        </p:nvPicPr>
        <p:blipFill>
          <a:blip r:embed="rId2"/>
          <a:srcRect/>
          <a:stretch>
            <a:fillRect/>
          </a:stretch>
        </p:blipFill>
        <p:spPr bwMode="auto">
          <a:xfrm>
            <a:off x="152400" y="1295400"/>
            <a:ext cx="3810000" cy="352425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191000" y="3048000"/>
            <a:ext cx="4800600" cy="2973823"/>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p:txBody>
          <a:bodyPr>
            <a:normAutofit fontScale="90000"/>
          </a:bodyPr>
          <a:lstStyle/>
          <a:p>
            <a:r>
              <a:rPr lang="id-ID" sz="3600">
                <a:solidFill>
                  <a:srgbClr val="000000"/>
                </a:solidFill>
                <a:effectLst>
                  <a:outerShdw blurRad="38100" dist="38100" dir="2700000" algn="tl">
                    <a:srgbClr val="FFFFFF"/>
                  </a:outerShdw>
                </a:effectLst>
              </a:rPr>
              <a:t>Pendahuluan</a:t>
            </a:r>
            <a:br>
              <a:rPr lang="id-ID" sz="3600">
                <a:solidFill>
                  <a:srgbClr val="000000"/>
                </a:solidFill>
                <a:effectLst>
                  <a:outerShdw blurRad="38100" dist="38100" dir="2700000" algn="tl">
                    <a:srgbClr val="FFFFFF"/>
                  </a:outerShdw>
                </a:effectLst>
              </a:rPr>
            </a:br>
            <a:r>
              <a:rPr lang="id-ID" sz="3600">
                <a:solidFill>
                  <a:srgbClr val="000000"/>
                </a:solidFill>
                <a:effectLst>
                  <a:outerShdw blurRad="38100" dist="38100" dir="2700000" algn="tl">
                    <a:srgbClr val="FFFFFF"/>
                  </a:outerShdw>
                </a:effectLst>
              </a:rPr>
              <a:t>Pengertian Hukum Acara Perdata</a:t>
            </a:r>
          </a:p>
        </p:txBody>
      </p:sp>
      <p:sp>
        <p:nvSpPr>
          <p:cNvPr id="77827" name="Rectangle 3"/>
          <p:cNvSpPr>
            <a:spLocks noGrp="1" noRot="1" noChangeArrowheads="1"/>
          </p:cNvSpPr>
          <p:nvPr>
            <p:ph sz="quarter" idx="1"/>
          </p:nvPr>
        </p:nvSpPr>
        <p:spPr/>
        <p:txBody>
          <a:bodyPr/>
          <a:lstStyle/>
          <a:p>
            <a:pPr algn="just">
              <a:lnSpc>
                <a:spcPct val="80000"/>
              </a:lnSpc>
            </a:pPr>
            <a:r>
              <a:rPr lang="id-ID" sz="3600" dirty="0"/>
              <a:t>Hukum Acara adalah kumpulan ketentuan-ketentuan dengan tujuan memberikan pedoman dalam usaha mencari kebenaran dan keadilan bila terjadi perkosaan atas suatu ketentuan hukum dalam hukum materiil yang berarti memberikan kepada hukum dalam hukum acara suatu hunbungan yang mengabdi kepada hukum materiil.</a:t>
            </a:r>
          </a:p>
          <a:p>
            <a:pPr algn="just">
              <a:lnSpc>
                <a:spcPct val="80000"/>
              </a:lnSpc>
              <a:buFont typeface="Wingdings" pitchFamily="2" charset="2"/>
              <a:buNone/>
            </a:pPr>
            <a:endParaRPr lang="id-ID" sz="2000" dirty="0"/>
          </a:p>
          <a:p>
            <a:pPr algn="just">
              <a:lnSpc>
                <a:spcPct val="80000"/>
              </a:lnSpc>
            </a:pPr>
            <a:endParaRPr lang="id-ID" sz="1800" dirty="0">
              <a:solidFill>
                <a:srgbClr val="000000"/>
              </a:solidFill>
              <a:effectLst>
                <a:outerShdw blurRad="38100" dist="38100" dir="2700000" algn="tl">
                  <a:srgbClr val="FFFFFF"/>
                </a:outerShdw>
              </a:effectLs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lnSpc>
                <a:spcPct val="80000"/>
              </a:lnSpc>
            </a:pPr>
            <a:r>
              <a:rPr lang="id-ID" sz="2800" dirty="0" smtClean="0">
                <a:solidFill>
                  <a:srgbClr val="000000"/>
                </a:solidFill>
                <a:effectLst>
                  <a:outerShdw blurRad="38100" dist="38100" dir="2700000" algn="tl">
                    <a:srgbClr val="FFFFFF"/>
                  </a:outerShdw>
                </a:effectLst>
              </a:rPr>
              <a:t>Hukum Acara Perdata adalah Hukum Perdata Formil, yaitu kaidah hukum yang menentukan dan mengatur cara bagaimana hak-hak dan kewajiban-kewajiban perdata sebagimana yang diatur dalam hukum perdata materil (Retnowulan Sutantio dan Iskandar Oeriepkartaprawira, hal 1)</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id-ID" sz="2400" smtClean="0">
                <a:solidFill>
                  <a:srgbClr val="000000"/>
                </a:solidFill>
                <a:effectLst>
                  <a:outerShdw blurRad="38100" dist="38100" dir="2700000" algn="tl">
                    <a:srgbClr val="FFFFFF"/>
                  </a:outerShdw>
                </a:effectLst>
              </a:rPr>
              <a:t>Hukum Acara Perdata adalah rangkaian peraturan-peraturan yang memuat cara bagaimana orang harus bertindak terhadap pihak orang lain di muka pengadilan itu harus bertindak untuk melaksanakan berjalannya peraturan-peraturan hukum perdata (wirjono Prodjodikoro)</a:t>
            </a:r>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Pengertian Hukum Acara Perdata (sambungan)</a:t>
            </a:r>
          </a:p>
        </p:txBody>
      </p:sp>
      <p:sp>
        <p:nvSpPr>
          <p:cNvPr id="78851" name="Rectangle 3"/>
          <p:cNvSpPr>
            <a:spLocks noGrp="1" noRot="1" noChangeArrowheads="1"/>
          </p:cNvSpPr>
          <p:nvPr>
            <p:ph sz="quarter" idx="1"/>
          </p:nvPr>
        </p:nvSpPr>
        <p:spPr/>
        <p:txBody>
          <a:bodyPr/>
          <a:lstStyle/>
          <a:p>
            <a:pPr algn="just"/>
            <a:r>
              <a:rPr lang="id-ID"/>
              <a:t>Kaidah hukum yang mengatur cara dan prosedur hukum dalam mengajukan, memeriksa, memutuskan, dan melaksanakan putusan tentang tuntutan hak dan kewajiban tertentu sehingga menjamin tegaknya hukum perdata materiil melalui lembaga peradilan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a:normAutofit/>
          </a:bodyPr>
          <a:lstStyle/>
          <a:p>
            <a:r>
              <a:rPr lang="id-ID">
                <a:solidFill>
                  <a:srgbClr val="000000"/>
                </a:solidFill>
                <a:effectLst>
                  <a:outerShdw blurRad="38100" dist="38100" dir="2700000" algn="tl">
                    <a:srgbClr val="FFFFFF"/>
                  </a:outerShdw>
                </a:effectLst>
              </a:rPr>
              <a:t>Sifat / Karakteristik Hukum Acara Perdata</a:t>
            </a:r>
          </a:p>
        </p:txBody>
      </p:sp>
      <p:sp>
        <p:nvSpPr>
          <p:cNvPr id="79875" name="Rectangle 3"/>
          <p:cNvSpPr>
            <a:spLocks noGrp="1" noRot="1" noChangeArrowheads="1"/>
          </p:cNvSpPr>
          <p:nvPr>
            <p:ph sz="quarter" idx="1"/>
          </p:nvPr>
        </p:nvSpPr>
        <p:spPr/>
        <p:txBody>
          <a:bodyPr/>
          <a:lstStyle/>
          <a:p>
            <a:pPr algn="just">
              <a:lnSpc>
                <a:spcPct val="80000"/>
              </a:lnSpc>
            </a:pPr>
            <a:r>
              <a:rPr lang="id-ID" sz="2800">
                <a:solidFill>
                  <a:srgbClr val="000000"/>
                </a:solidFill>
                <a:effectLst>
                  <a:outerShdw blurRad="38100" dist="38100" dir="2700000" algn="tl">
                    <a:srgbClr val="FFFFFF"/>
                  </a:outerShdw>
                </a:effectLst>
              </a:rPr>
              <a:t>Dalam Hukum acara perdata, orang yang merasa haknya dilanggar disebut sebagai Penggugat, sedangkan orang yang ditarik ke muka pengadilan karena dirasa telah melanggar hak penggugat disebut sebagai tergugat.</a:t>
            </a:r>
          </a:p>
          <a:p>
            <a:pPr algn="just">
              <a:lnSpc>
                <a:spcPct val="80000"/>
              </a:lnSpc>
            </a:pPr>
            <a:r>
              <a:rPr lang="id-ID" sz="2800">
                <a:solidFill>
                  <a:srgbClr val="000000"/>
                </a:solidFill>
                <a:effectLst>
                  <a:outerShdw blurRad="38100" dist="38100" dir="2700000" algn="tl">
                    <a:srgbClr val="FFFFFF"/>
                  </a:outerShdw>
                </a:effectLst>
              </a:rPr>
              <a:t>Turut tergugat dipergunakan bagi orang-orang yang tidak menguasai barang sengketa atau tidak berkewajiban untuk melakukan sesuatu, namun demi lengkapnya suatu gugatan, mereka harus diikutsertakan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r>
              <a:rPr lang="id-ID">
                <a:solidFill>
                  <a:srgbClr val="000000"/>
                </a:solidFill>
                <a:effectLst>
                  <a:outerShdw blurRad="38100" dist="38100" dir="2700000" algn="tl">
                    <a:srgbClr val="FFFFFF"/>
                  </a:outerShdw>
                </a:effectLst>
              </a:rPr>
              <a:t>Sifat Hukum Acara Perdata</a:t>
            </a:r>
          </a:p>
        </p:txBody>
      </p:sp>
      <p:sp>
        <p:nvSpPr>
          <p:cNvPr id="80899" name="Rectangle 3"/>
          <p:cNvSpPr>
            <a:spLocks noGrp="1" noRot="1" noChangeArrowheads="1"/>
          </p:cNvSpPr>
          <p:nvPr>
            <p:ph sz="quarter" idx="1"/>
          </p:nvPr>
        </p:nvSpPr>
        <p:spPr/>
        <p:txBody>
          <a:bodyPr/>
          <a:lstStyle/>
          <a:p>
            <a:pPr algn="just">
              <a:lnSpc>
                <a:spcPct val="90000"/>
              </a:lnSpc>
            </a:pPr>
            <a:r>
              <a:rPr lang="id-ID" sz="2800">
                <a:solidFill>
                  <a:srgbClr val="000000"/>
                </a:solidFill>
                <a:effectLst>
                  <a:outerShdw blurRad="38100" dist="38100" dir="2700000" algn="tl">
                    <a:srgbClr val="FFFFFF"/>
                  </a:outerShdw>
                </a:effectLst>
              </a:rPr>
              <a:t>Inisiatif ada tidak ada perkara ada pada orang/ beberapa orang yang merasa haknya dilanggar (penggugat/ para penggugat)</a:t>
            </a:r>
          </a:p>
          <a:p>
            <a:pPr algn="just">
              <a:lnSpc>
                <a:spcPct val="90000"/>
              </a:lnSpc>
            </a:pPr>
            <a:r>
              <a:rPr lang="id-ID" sz="2800">
                <a:solidFill>
                  <a:srgbClr val="000000"/>
                </a:solidFill>
                <a:effectLst>
                  <a:outerShdw blurRad="38100" dist="38100" dir="2700000" algn="tl">
                    <a:srgbClr val="FFFFFF"/>
                  </a:outerShdw>
                </a:effectLst>
              </a:rPr>
              <a:t>Berbeda dengan Hukum Acara Pidana yang tidak tergantung ada/ tidak adanya inisiatif</a:t>
            </a:r>
          </a:p>
          <a:p>
            <a:pPr algn="just">
              <a:lnSpc>
                <a:spcPct val="90000"/>
              </a:lnSpc>
            </a:pPr>
            <a:r>
              <a:rPr lang="id-ID" sz="2800">
                <a:solidFill>
                  <a:srgbClr val="000000"/>
                </a:solidFill>
                <a:effectLst>
                  <a:outerShdw blurRad="38100" dist="38100" dir="2700000" algn="tl">
                    <a:srgbClr val="FFFFFF"/>
                  </a:outerShdw>
                </a:effectLst>
              </a:rPr>
              <a:t>Ada Hukum acara pidana yang mirip dengan Hukum acara perdata, yaitu Tindak Pidana Aduan</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normAutofit fontScale="90000"/>
          </a:bodyPr>
          <a:lstStyle/>
          <a:p>
            <a:r>
              <a:rPr lang="id-ID" sz="3600"/>
              <a:t>Tahapan Hukum Acara Perdata (menurut Sudikno Mertokusumo)</a:t>
            </a:r>
          </a:p>
        </p:txBody>
      </p:sp>
      <p:sp>
        <p:nvSpPr>
          <p:cNvPr id="81923" name="Rectangle 3"/>
          <p:cNvSpPr>
            <a:spLocks noGrp="1" noRot="1" noChangeArrowheads="1"/>
          </p:cNvSpPr>
          <p:nvPr>
            <p:ph sz="quarter" idx="1"/>
          </p:nvPr>
        </p:nvSpPr>
        <p:spPr/>
        <p:txBody>
          <a:bodyPr/>
          <a:lstStyle/>
          <a:p>
            <a:pPr algn="just">
              <a:lnSpc>
                <a:spcPct val="80000"/>
              </a:lnSpc>
            </a:pPr>
            <a:r>
              <a:rPr lang="id-ID" sz="2800"/>
              <a:t>Tahap Pendahuluan : tahap persiapan menuju tahap penentuan dan pelaksanaan, yaitu ada sejumlah kegiatan yang harus dilakukan seperti membuat gugatan,mendaftarkan gugatan, membayar biaya perkara dll.</a:t>
            </a:r>
          </a:p>
          <a:p>
            <a:pPr algn="just">
              <a:lnSpc>
                <a:spcPct val="80000"/>
              </a:lnSpc>
            </a:pPr>
            <a:r>
              <a:rPr lang="id-ID" sz="2800"/>
              <a:t>Tahap Penentuan : Tahap pemeriksaan peristiwa, pembuktian dan penjatuhan putusan.</a:t>
            </a:r>
          </a:p>
          <a:p>
            <a:pPr algn="just">
              <a:lnSpc>
                <a:spcPct val="80000"/>
              </a:lnSpc>
            </a:pPr>
            <a:r>
              <a:rPr lang="id-ID" sz="2800"/>
              <a:t>Tahap Pelaksanaan : Tahap dilakukannya tindakan pelaksanaan putusan (eksekusi) yang telah dijatuhkan oleh hakim.</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p:txBody>
          <a:bodyPr/>
          <a:lstStyle/>
          <a:p>
            <a:r>
              <a:rPr lang="id-ID">
                <a:solidFill>
                  <a:srgbClr val="000000"/>
                </a:solidFill>
                <a:effectLst>
                  <a:outerShdw blurRad="38100" dist="38100" dir="2700000" algn="tl">
                    <a:srgbClr val="FFFFFF"/>
                  </a:outerShdw>
                </a:effectLst>
              </a:rPr>
              <a:t>Sifat Hukum Acara Perdata</a:t>
            </a:r>
          </a:p>
        </p:txBody>
      </p:sp>
      <p:sp>
        <p:nvSpPr>
          <p:cNvPr id="82947" name="Rectangle 3"/>
          <p:cNvSpPr>
            <a:spLocks noGrp="1" noRot="1" noChangeArrowheads="1"/>
          </p:cNvSpPr>
          <p:nvPr>
            <p:ph sz="quarter" idx="1"/>
          </p:nvPr>
        </p:nvSpPr>
        <p:spPr/>
        <p:txBody>
          <a:bodyPr/>
          <a:lstStyle/>
          <a:p>
            <a:pPr algn="just"/>
            <a:r>
              <a:rPr lang="id-ID">
                <a:solidFill>
                  <a:srgbClr val="000000"/>
                </a:solidFill>
                <a:effectLst>
                  <a:outerShdw blurRad="38100" dist="38100" dir="2700000" algn="tl">
                    <a:srgbClr val="FFFFFF"/>
                  </a:outerShdw>
                </a:effectLst>
              </a:rPr>
              <a:t>Pencabutan gugatan oleh penggugat/ para penggugat tidak dapat dilakukan sesuka hati, Pencabutan gugatan dapat dilakukan apabila tergugat menyetujui pencabutan gugatan, namun kadangkala persetujuan itu tidak dipenuhi, bahkan malah menggugat balik (rekonpensi)</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id-ID">
                <a:solidFill>
                  <a:srgbClr val="000000"/>
                </a:solidFill>
                <a:effectLst>
                  <a:outerShdw blurRad="38100" dist="38100" dir="2700000" algn="tl">
                    <a:srgbClr val="FFFFFF"/>
                  </a:outerShdw>
                </a:effectLst>
              </a:rPr>
              <a:t>Hukum Acara Perdata Positif</a:t>
            </a:r>
          </a:p>
        </p:txBody>
      </p:sp>
      <p:sp>
        <p:nvSpPr>
          <p:cNvPr id="83971" name="Rectangle 3"/>
          <p:cNvSpPr>
            <a:spLocks noGrp="1" noRot="1" noChangeArrowheads="1"/>
          </p:cNvSpPr>
          <p:nvPr>
            <p:ph sz="quarter" idx="1"/>
          </p:nvPr>
        </p:nvSpPr>
        <p:spPr/>
        <p:txBody>
          <a:bodyPr/>
          <a:lstStyle/>
          <a:p>
            <a:pPr algn="just">
              <a:lnSpc>
                <a:spcPct val="90000"/>
              </a:lnSpc>
            </a:pPr>
            <a:r>
              <a:rPr lang="id-ID" sz="2800">
                <a:solidFill>
                  <a:srgbClr val="000000"/>
                </a:solidFill>
                <a:effectLst>
                  <a:outerShdw blurRad="38100" dist="38100" dir="2700000" algn="tl">
                    <a:srgbClr val="FFFFFF"/>
                  </a:outerShdw>
                </a:effectLst>
              </a:rPr>
              <a:t>Hukum acara perdata nasional hingga saat ini belum diatur dalam undang-undang, sampai saat ini ketentuan yang masih dipakai sebagai rujukan adalah het Herziene Indonesich Reglement (HIR) yang dulu diberlakukan untuk wilayah Jawa-Madura, sedangkan diluar itu berlaku RechtsReglement Buitengewestem (RBg)</a:t>
            </a:r>
          </a:p>
          <a:p>
            <a:pPr algn="just">
              <a:lnSpc>
                <a:spcPct val="90000"/>
              </a:lnSpc>
            </a:pPr>
            <a:r>
              <a:rPr lang="id-ID" sz="2800">
                <a:solidFill>
                  <a:srgbClr val="000000"/>
                </a:solidFill>
                <a:effectLst>
                  <a:outerShdw blurRad="38100" dist="38100" dir="2700000" algn="tl">
                    <a:srgbClr val="FFFFFF"/>
                  </a:outerShdw>
                </a:effectLst>
              </a:rPr>
              <a:t>Sejarah Hukum Acara Perdata/ terbentuknya HIR dapat dibaca pada buku Retnowulan Sutantio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normAutofit fontScale="90000"/>
          </a:bodyPr>
          <a:lstStyle/>
          <a:p>
            <a:pPr algn="just"/>
            <a:r>
              <a:rPr lang="id-ID" sz="2000"/>
              <a:t>Sumber Hukum Acara Perdata (Hukum Positif) Berdasarkan Pasal 5 Ayat 1 dan Pasal 6 UU No. 1 Drt Tahun 1951 Tentang Tindakan-tindakan sementara untuk menyelenggarakan Kesatuan Susunan Kekuasaan dan Acara Pengadilan Sipil</a:t>
            </a:r>
          </a:p>
        </p:txBody>
      </p:sp>
      <p:sp>
        <p:nvSpPr>
          <p:cNvPr id="84995" name="Rectangle 3"/>
          <p:cNvSpPr>
            <a:spLocks noGrp="1" noRot="1" noChangeArrowheads="1"/>
          </p:cNvSpPr>
          <p:nvPr>
            <p:ph sz="quarter" idx="1"/>
          </p:nvPr>
        </p:nvSpPr>
        <p:spPr/>
        <p:txBody>
          <a:bodyPr/>
          <a:lstStyle/>
          <a:p>
            <a:pPr algn="just">
              <a:lnSpc>
                <a:spcPct val="80000"/>
              </a:lnSpc>
            </a:pPr>
            <a:r>
              <a:rPr lang="id-ID" sz="1800"/>
              <a:t>HIR, Het Herziene Indonesisch Reglement (Bab IX, 7 Bagian)</a:t>
            </a:r>
          </a:p>
          <a:p>
            <a:pPr algn="just">
              <a:lnSpc>
                <a:spcPct val="80000"/>
              </a:lnSpc>
            </a:pPr>
            <a:r>
              <a:rPr lang="id-ID" sz="1800"/>
              <a:t>RBg (Reglemen Buitengewesten, S. 1927 Nomor 227)</a:t>
            </a:r>
          </a:p>
          <a:p>
            <a:pPr algn="just">
              <a:lnSpc>
                <a:spcPct val="80000"/>
              </a:lnSpc>
            </a:pPr>
            <a:r>
              <a:rPr lang="id-ID" sz="1800"/>
              <a:t>RV (Reglement op de Burgerlijke Rechtsvordering) disebut juga Hukum Acara Perdata untuk Gol. Eropa, namun menurut Prof. Soepomo, sudah tidak berlaku sejak </a:t>
            </a:r>
            <a:r>
              <a:rPr lang="id-ID" sz="1800" i="1"/>
              <a:t>Raad van Justitie</a:t>
            </a:r>
            <a:r>
              <a:rPr lang="id-ID" sz="1800"/>
              <a:t> dan </a:t>
            </a:r>
            <a:r>
              <a:rPr lang="id-ID" sz="1800" i="1"/>
              <a:t>Residentiegerecht</a:t>
            </a:r>
            <a:r>
              <a:rPr lang="id-ID" sz="1800"/>
              <a:t> dihapus.</a:t>
            </a:r>
          </a:p>
          <a:p>
            <a:pPr algn="just">
              <a:lnSpc>
                <a:spcPct val="80000"/>
              </a:lnSpc>
            </a:pPr>
            <a:r>
              <a:rPr lang="id-ID" sz="1800"/>
              <a:t>RO (Reglement op de Rechterlijke Organisatie in Het Beleid der Justitie in Indonesie)</a:t>
            </a:r>
          </a:p>
          <a:p>
            <a:pPr algn="just">
              <a:lnSpc>
                <a:spcPct val="80000"/>
              </a:lnSpc>
            </a:pPr>
            <a:r>
              <a:rPr lang="id-ID" sz="1800"/>
              <a:t>Undang-undang yang telah dikodifikasi (KUHPerdata dan KUHDagang)</a:t>
            </a:r>
          </a:p>
          <a:p>
            <a:pPr algn="just">
              <a:lnSpc>
                <a:spcPct val="80000"/>
              </a:lnSpc>
            </a:pPr>
            <a:r>
              <a:rPr lang="id-ID" sz="1800"/>
              <a:t>Undang-undang yang belum dikodifikasi ( UU No. 20 Tahun 1947, tentang acara banding, UU No. 14 Tahun 1970 Jo UU No. 35 Tahun 1999 Jo UU No. 4 Tahun 2004 tentang Kekuasaan Kehakiman.dll</a:t>
            </a:r>
          </a:p>
          <a:p>
            <a:pPr algn="just">
              <a:lnSpc>
                <a:spcPct val="80000"/>
              </a:lnSpc>
            </a:pPr>
            <a:r>
              <a:rPr lang="id-ID" sz="1800"/>
              <a:t>Yurisprudensi</a:t>
            </a:r>
          </a:p>
          <a:p>
            <a:pPr algn="just">
              <a:lnSpc>
                <a:spcPct val="80000"/>
              </a:lnSpc>
            </a:pPr>
            <a:r>
              <a:rPr lang="id-ID" sz="1800"/>
              <a:t>Perjanjian Internasional</a:t>
            </a:r>
          </a:p>
          <a:p>
            <a:pPr algn="just">
              <a:lnSpc>
                <a:spcPct val="80000"/>
              </a:lnSpc>
            </a:pPr>
            <a:r>
              <a:rPr lang="id-ID" sz="1800"/>
              <a:t>Doktrin</a:t>
            </a:r>
          </a:p>
          <a:p>
            <a:pPr algn="just">
              <a:lnSpc>
                <a:spcPct val="80000"/>
              </a:lnSpc>
            </a:pPr>
            <a:endParaRPr lang="id-ID" sz="1800"/>
          </a:p>
          <a:p>
            <a:pPr algn="just">
              <a:lnSpc>
                <a:spcPct val="80000"/>
              </a:lnSpc>
            </a:pPr>
            <a:endParaRPr lang="id-ID" sz="1800"/>
          </a:p>
          <a:p>
            <a:pPr>
              <a:lnSpc>
                <a:spcPct val="80000"/>
              </a:lnSpc>
            </a:pPr>
            <a:endParaRPr lang="id-ID" sz="180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r>
              <a:rPr lang="id-ID"/>
              <a:t>Asas-asas Hukum Acara Perdata</a:t>
            </a:r>
          </a:p>
        </p:txBody>
      </p:sp>
      <p:sp>
        <p:nvSpPr>
          <p:cNvPr id="86019" name="Rectangle 3"/>
          <p:cNvSpPr>
            <a:spLocks noGrp="1" noRot="1" noChangeArrowheads="1"/>
          </p:cNvSpPr>
          <p:nvPr>
            <p:ph sz="quarter" idx="1"/>
          </p:nvPr>
        </p:nvSpPr>
        <p:spPr/>
        <p:txBody>
          <a:bodyPr/>
          <a:lstStyle/>
          <a:p>
            <a:pPr algn="just"/>
            <a:r>
              <a:rPr lang="id-ID" sz="2800"/>
              <a:t>Hakim Bersifat Menunggu (</a:t>
            </a:r>
            <a:r>
              <a:rPr lang="id-ID" sz="2800" i="1"/>
              <a:t>iudex no procedat ex officio</a:t>
            </a:r>
            <a:r>
              <a:rPr lang="id-ID" sz="2800"/>
              <a:t>) diatur dalam Pasal 118 HIR dan 142 RBg, artinya bila tidak tuntutan dari pihak, maka tidak ada hakim (</a:t>
            </a:r>
            <a:r>
              <a:rPr lang="id-ID" sz="2800" i="1"/>
              <a:t>Wo Kein klager ist, ist kein rechter ; nemo judex sine actor</a:t>
            </a:r>
            <a:r>
              <a:rPr lang="id-ID" sz="2800"/>
              <a:t>)</a:t>
            </a:r>
          </a:p>
          <a:p>
            <a:pPr algn="just"/>
            <a:r>
              <a:rPr lang="id-ID" sz="2800"/>
              <a:t>Ada konsekuensi bagi seorang hakim, yaitu harus mengadili semua perkara, karena hakim dianggap tahu semua (</a:t>
            </a:r>
            <a:r>
              <a:rPr lang="id-ID" sz="2800" i="1"/>
              <a:t>ius curia novit</a:t>
            </a:r>
            <a:r>
              <a:rPr lang="id-ID" sz="2800"/>
              <a:t>)</a:t>
            </a:r>
          </a:p>
          <a:p>
            <a:pPr algn="just"/>
            <a:endParaRPr lang="id-ID" sz="280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normAutofit fontScale="90000"/>
          </a:bodyPr>
          <a:lstStyle/>
          <a:p>
            <a:r>
              <a:rPr lang="id-ID"/>
              <a:t>Asas-asas Hukum Acara Perdata (sambungan)</a:t>
            </a:r>
          </a:p>
        </p:txBody>
      </p:sp>
      <p:sp>
        <p:nvSpPr>
          <p:cNvPr id="87043" name="Rectangle 3"/>
          <p:cNvSpPr>
            <a:spLocks noGrp="1" noRot="1" noChangeArrowheads="1"/>
          </p:cNvSpPr>
          <p:nvPr>
            <p:ph sz="quarter" idx="1"/>
          </p:nvPr>
        </p:nvSpPr>
        <p:spPr/>
        <p:txBody>
          <a:bodyPr/>
          <a:lstStyle/>
          <a:p>
            <a:pPr algn="just">
              <a:lnSpc>
                <a:spcPct val="90000"/>
              </a:lnSpc>
            </a:pPr>
            <a:r>
              <a:rPr lang="id-ID" sz="2800"/>
              <a:t>Hakim Bersifat Pasif (</a:t>
            </a:r>
            <a:r>
              <a:rPr lang="id-ID" sz="2800" i="1"/>
              <a:t>Lijdelijkeheid van Rechter</a:t>
            </a:r>
            <a:r>
              <a:rPr lang="id-ID" sz="2800"/>
              <a:t>), artinya hakim hanya bertitik tolak pada peristiwa yang diajukan oleh para pihak saja (</a:t>
            </a:r>
            <a:r>
              <a:rPr lang="id-ID" sz="2800" i="1"/>
              <a:t>secundum allegat iudicare</a:t>
            </a:r>
            <a:r>
              <a:rPr lang="id-ID" sz="2800"/>
              <a:t>)</a:t>
            </a:r>
          </a:p>
          <a:p>
            <a:pPr algn="just">
              <a:lnSpc>
                <a:spcPct val="90000"/>
              </a:lnSpc>
            </a:pPr>
            <a:r>
              <a:rPr lang="id-ID" sz="2800"/>
              <a:t>Perdailan Terbuka untuk umum (Openbaarheid van rechtspraak), konsekuensi yang terjadi apabila asas ini tidak dilaksanakan adalah putusan dapat menjadi tidak sah dan tidak memiliki kekuatan hukum.</a:t>
            </a:r>
          </a:p>
          <a:p>
            <a:pPr algn="just">
              <a:lnSpc>
                <a:spcPct val="90000"/>
              </a:lnSpc>
            </a:pPr>
            <a:r>
              <a:rPr lang="id-ID" sz="2800"/>
              <a:t>Hakim mengadili kedua belah pihak (</a:t>
            </a:r>
            <a:r>
              <a:rPr lang="id-ID" sz="2800" i="1"/>
              <a:t>Horen van beide partijen</a:t>
            </a:r>
            <a:r>
              <a:rPr lang="id-ID" sz="2800"/>
              <a: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p:txBody>
          <a:bodyPr>
            <a:normAutofit fontScale="90000"/>
          </a:bodyPr>
          <a:lstStyle/>
          <a:p>
            <a:r>
              <a:rPr lang="id-ID"/>
              <a:t>Asas-asas Hukum Acara Perdata (sambungan)</a:t>
            </a:r>
          </a:p>
        </p:txBody>
      </p:sp>
      <p:sp>
        <p:nvSpPr>
          <p:cNvPr id="88067" name="Rectangle 3"/>
          <p:cNvSpPr>
            <a:spLocks noGrp="1" noRot="1" noChangeArrowheads="1"/>
          </p:cNvSpPr>
          <p:nvPr>
            <p:ph sz="quarter" idx="1"/>
          </p:nvPr>
        </p:nvSpPr>
        <p:spPr/>
        <p:txBody>
          <a:bodyPr/>
          <a:lstStyle/>
          <a:p>
            <a:pPr algn="just">
              <a:lnSpc>
                <a:spcPct val="90000"/>
              </a:lnSpc>
            </a:pPr>
            <a:r>
              <a:rPr lang="id-ID" sz="2800"/>
              <a:t>Pemeriksaan dalam dua tingkat (</a:t>
            </a:r>
            <a:r>
              <a:rPr lang="id-ID" sz="2800" i="1"/>
              <a:t>Onderzoek in twee instanties</a:t>
            </a:r>
            <a:r>
              <a:rPr lang="id-ID" sz="2800"/>
              <a:t>), hanya PN dan PT </a:t>
            </a:r>
            <a:r>
              <a:rPr lang="id-ID" sz="2800" i="1"/>
              <a:t>judex factie</a:t>
            </a:r>
            <a:r>
              <a:rPr lang="id-ID" sz="2800"/>
              <a:t> dilaksanakan</a:t>
            </a:r>
          </a:p>
          <a:p>
            <a:pPr algn="just">
              <a:lnSpc>
                <a:spcPct val="90000"/>
              </a:lnSpc>
            </a:pPr>
            <a:r>
              <a:rPr lang="id-ID" sz="2800"/>
              <a:t>Pengawasan Putusan Pengadilan melalui Kasasi (</a:t>
            </a:r>
            <a:r>
              <a:rPr lang="id-ID" sz="2800" i="1"/>
              <a:t>Toezicht op de rechtspraak door van cassatie</a:t>
            </a:r>
            <a:r>
              <a:rPr lang="id-ID" sz="2800"/>
              <a:t>)</a:t>
            </a:r>
          </a:p>
          <a:p>
            <a:pPr algn="just">
              <a:lnSpc>
                <a:spcPct val="90000"/>
              </a:lnSpc>
            </a:pPr>
            <a:r>
              <a:rPr lang="id-ID" sz="2800"/>
              <a:t>Mahkamah Agung adalah Puncak Peradilan di Indonesia (Pasal 10 Ayat 2 UU No. 14 Tahun 1970 jo Pasal 2 UU No. 4 tahun 2004)</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normAutofit fontScale="90000"/>
          </a:bodyPr>
          <a:lstStyle/>
          <a:p>
            <a:r>
              <a:rPr lang="id-ID"/>
              <a:t>Asas-asas Hukum Acara Perdata (sambungan)</a:t>
            </a:r>
          </a:p>
        </p:txBody>
      </p:sp>
      <p:sp>
        <p:nvSpPr>
          <p:cNvPr id="89091" name="Rectangle 3"/>
          <p:cNvSpPr>
            <a:spLocks noGrp="1" noRot="1" noChangeArrowheads="1"/>
          </p:cNvSpPr>
          <p:nvPr>
            <p:ph sz="quarter" idx="1"/>
          </p:nvPr>
        </p:nvSpPr>
        <p:spPr/>
        <p:txBody>
          <a:bodyPr/>
          <a:lstStyle/>
          <a:p>
            <a:r>
              <a:rPr lang="id-ID"/>
              <a:t>Putusan Hakim harus disertai alasan (Pasal 23 UU No. 14 tahun 1970 jo Pasal 25 UU No. 4 Tahun 2004, Pasal 184 Ayat 1 , dan 319 HIR)</a:t>
            </a:r>
          </a:p>
          <a:p>
            <a:pPr algn="just"/>
            <a:r>
              <a:rPr lang="id-ID"/>
              <a:t>Berperkara dikenakan biaya (</a:t>
            </a:r>
            <a:r>
              <a:rPr lang="id-ID" i="1"/>
              <a:t>Niet-kosteloze rechtspraak</a:t>
            </a:r>
            <a:r>
              <a:rPr lang="id-ID"/>
              <a:t>) Pasal 4, 5 UU No. 14 Tahun 1970 jo Pasal 4 dan Pasal 5 UU No. 4 Tahun 2004)</a:t>
            </a:r>
          </a:p>
          <a:p>
            <a:endParaRPr lang="id-ID"/>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p:txBody>
          <a:bodyPr>
            <a:normAutofit fontScale="90000"/>
          </a:bodyPr>
          <a:lstStyle/>
          <a:p>
            <a:r>
              <a:rPr lang="id-ID"/>
              <a:t>Asas-asas Hukum Acara Perdata (sambungan)</a:t>
            </a:r>
          </a:p>
        </p:txBody>
      </p:sp>
      <p:sp>
        <p:nvSpPr>
          <p:cNvPr id="90115" name="Rectangle 3"/>
          <p:cNvSpPr>
            <a:spLocks noGrp="1" noRot="1" noChangeArrowheads="1"/>
          </p:cNvSpPr>
          <p:nvPr>
            <p:ph sz="quarter" idx="1"/>
          </p:nvPr>
        </p:nvSpPr>
        <p:spPr/>
        <p:txBody>
          <a:bodyPr/>
          <a:lstStyle/>
          <a:p>
            <a:pPr>
              <a:lnSpc>
                <a:spcPct val="90000"/>
              </a:lnSpc>
            </a:pPr>
            <a:r>
              <a:rPr lang="id-ID"/>
              <a:t>Tidak ada keharusan mewakilkan dalam Beracara</a:t>
            </a:r>
          </a:p>
          <a:p>
            <a:pPr>
              <a:lnSpc>
                <a:spcPct val="90000"/>
              </a:lnSpc>
            </a:pPr>
            <a:r>
              <a:rPr lang="id-ID"/>
              <a:t>Majelis hakim di Persidangan (Pasal 15 UU No. 14 Tahun 1970 jo Pasal 17 UU NO. 4 Tahun 2004)</a:t>
            </a:r>
          </a:p>
          <a:p>
            <a:pPr>
              <a:lnSpc>
                <a:spcPct val="90000"/>
              </a:lnSpc>
            </a:pPr>
            <a:r>
              <a:rPr lang="id-ID"/>
              <a:t>Demi Keadilan Berdasarkan Ketuhanan Yang Maha Esa (Pasal 4 UU No. 14 Tahun 1970 jo  Pasal 4 UU No. 4 Tahun 2004)</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normAutofit fontScale="90000"/>
          </a:bodyPr>
          <a:lstStyle/>
          <a:p>
            <a:r>
              <a:rPr lang="id-ID"/>
              <a:t>Asas-asas Hukum Acara Perdata (sambungan)</a:t>
            </a:r>
          </a:p>
        </p:txBody>
      </p:sp>
      <p:sp>
        <p:nvSpPr>
          <p:cNvPr id="91139" name="Rectangle 3"/>
          <p:cNvSpPr>
            <a:spLocks noGrp="1" noRot="1" noChangeArrowheads="1"/>
          </p:cNvSpPr>
          <p:nvPr>
            <p:ph sz="quarter" idx="1"/>
          </p:nvPr>
        </p:nvSpPr>
        <p:spPr/>
        <p:txBody>
          <a:bodyPr/>
          <a:lstStyle/>
          <a:p>
            <a:r>
              <a:rPr lang="id-ID"/>
              <a:t>Proses Peradilan Sederhana, Cepat, dan Biaya Ringan  Pasal 4 Ayat 2 UU No. 4 Tahun 2004</a:t>
            </a:r>
          </a:p>
          <a:p>
            <a:r>
              <a:rPr lang="id-ID"/>
              <a:t>Hak menguji Materiil UU hanya ada pada MK dan dibawah UU oleh MA (Pasal 11, 12 UU No. 4 Tahun 2004)</a:t>
            </a:r>
          </a:p>
          <a:p>
            <a:r>
              <a:rPr lang="id-ID"/>
              <a:t>Asas Obyektifitas, Pasal 5 UU No. 4 Tahun 2004</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Kekuasaan Mutlak dan Kekuasaan relatif</a:t>
            </a:r>
          </a:p>
        </p:txBody>
      </p:sp>
      <p:sp>
        <p:nvSpPr>
          <p:cNvPr id="92163" name="Rectangle 3"/>
          <p:cNvSpPr>
            <a:spLocks noGrp="1" noRot="1" noChangeArrowheads="1"/>
          </p:cNvSpPr>
          <p:nvPr>
            <p:ph sz="quarter" idx="1"/>
          </p:nvPr>
        </p:nvSpPr>
        <p:spPr/>
        <p:txBody>
          <a:bodyPr/>
          <a:lstStyle/>
          <a:p>
            <a:pPr algn="just">
              <a:lnSpc>
                <a:spcPct val="80000"/>
              </a:lnSpc>
            </a:pPr>
            <a:r>
              <a:rPr lang="id-ID" sz="2800">
                <a:solidFill>
                  <a:srgbClr val="000000"/>
                </a:solidFill>
                <a:effectLst>
                  <a:outerShdw blurRad="38100" dist="38100" dir="2700000" algn="tl">
                    <a:srgbClr val="FFFFFF"/>
                  </a:outerShdw>
                </a:effectLst>
              </a:rPr>
              <a:t>Kewenangan Mutlak/ absolute compententie menyangkut pembagian kekuasaan antar badan-badan peradilan, berdasarkan macamnya pengadilan yang memberikan kekuasaan untuk mengadili</a:t>
            </a:r>
          </a:p>
          <a:p>
            <a:pPr algn="just">
              <a:lnSpc>
                <a:spcPct val="80000"/>
              </a:lnSpc>
            </a:pPr>
            <a:r>
              <a:rPr lang="id-ID" sz="2800">
                <a:solidFill>
                  <a:srgbClr val="000000"/>
                </a:solidFill>
                <a:effectLst>
                  <a:outerShdw blurRad="38100" dist="38100" dir="2700000" algn="tl">
                    <a:srgbClr val="FFFFFF"/>
                  </a:outerShdw>
                </a:effectLst>
              </a:rPr>
              <a:t>Kewenangan Relatif/ relative compententie mengatur pembagian kekuasaan mengadili antara pengadilan yang serupa</a:t>
            </a:r>
          </a:p>
          <a:p>
            <a:pPr algn="just">
              <a:lnSpc>
                <a:spcPct val="80000"/>
              </a:lnSpc>
            </a:pPr>
            <a:r>
              <a:rPr lang="id-ID" sz="2800">
                <a:solidFill>
                  <a:srgbClr val="000000"/>
                </a:solidFill>
                <a:effectLst>
                  <a:outerShdw blurRad="38100" dist="38100" dir="2700000" algn="tl">
                    <a:srgbClr val="FFFFFF"/>
                  </a:outerShdw>
                </a:effectLst>
              </a:rPr>
              <a:t>Asas yang berlaku dalam kewenangan relatif adalah Actor sequitur forum rei</a:t>
            </a:r>
          </a:p>
          <a:p>
            <a:pPr algn="just">
              <a:lnSpc>
                <a:spcPct val="80000"/>
              </a:lnSpc>
            </a:pPr>
            <a:endParaRPr lang="id-ID" sz="2800">
              <a:solidFill>
                <a:srgbClr val="000000"/>
              </a:solidFill>
              <a:effectLst>
                <a:outerShdw blurRad="38100" dist="38100" dir="2700000" algn="tl">
                  <a:srgbClr val="FFFFFF"/>
                </a:outerShdw>
              </a:effectLst>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r>
              <a:rPr lang="id-ID"/>
              <a:t>Lingkup Peradilan</a:t>
            </a:r>
          </a:p>
        </p:txBody>
      </p:sp>
      <p:sp>
        <p:nvSpPr>
          <p:cNvPr id="93187" name="Rectangle 3"/>
          <p:cNvSpPr>
            <a:spLocks noGrp="1" noRot="1" noChangeArrowheads="1"/>
          </p:cNvSpPr>
          <p:nvPr>
            <p:ph sz="quarter" idx="1"/>
          </p:nvPr>
        </p:nvSpPr>
        <p:spPr/>
        <p:txBody>
          <a:bodyPr/>
          <a:lstStyle/>
          <a:p>
            <a:pPr>
              <a:lnSpc>
                <a:spcPct val="80000"/>
              </a:lnSpc>
              <a:buFont typeface="Wingdings" pitchFamily="2" charset="2"/>
              <a:buNone/>
            </a:pPr>
            <a:r>
              <a:rPr lang="id-ID" sz="2000" b="1"/>
              <a:t>Macam-Macam Pengadilan</a:t>
            </a:r>
            <a:endParaRPr lang="id-ID" sz="2000"/>
          </a:p>
          <a:p>
            <a:pPr>
              <a:lnSpc>
                <a:spcPct val="80000"/>
              </a:lnSpc>
            </a:pPr>
            <a:r>
              <a:rPr lang="id-ID" sz="2000"/>
              <a:t>Di samping Pengadilan Sipil seperti tersebut diatas lazimnya disebut Pengadilan Umum di Indonesia terdapat pula :</a:t>
            </a:r>
          </a:p>
          <a:p>
            <a:pPr>
              <a:lnSpc>
                <a:spcPct val="80000"/>
              </a:lnSpc>
            </a:pPr>
            <a:r>
              <a:rPr lang="id-ID" sz="2000"/>
              <a:t>Pengadilan Militer yang hanya berwenang untuk mengadili perkara yang terdakwanya berstatus anggota ABRI.</a:t>
            </a:r>
          </a:p>
          <a:p>
            <a:pPr>
              <a:lnSpc>
                <a:spcPct val="80000"/>
              </a:lnSpc>
            </a:pPr>
            <a:r>
              <a:rPr lang="id-ID" sz="2000"/>
              <a:t>Pengadilan Agama yang kewenangannya mengadili perkara-perkara perdata yang kedua pihaknya baragama Islam dan menurut hukum yang dikuasai Hukum Islam.</a:t>
            </a:r>
          </a:p>
          <a:p>
            <a:pPr>
              <a:lnSpc>
                <a:spcPct val="80000"/>
              </a:lnSpc>
            </a:pPr>
            <a:r>
              <a:rPr lang="id-ID" sz="2000"/>
              <a:t>Pengadilan Administrasi yang termasuk wewenang Pengadilan Administrasi adalah perkara yang tergugatnya pemerintah dan penggugatnya perorangan pemerintah itu digugat dengan alsan kesalahan dalam menjalankan administrasi.</a:t>
            </a:r>
          </a:p>
          <a:p>
            <a:pPr>
              <a:lnSpc>
                <a:spcPct val="80000"/>
              </a:lnSpc>
            </a:pPr>
            <a:endParaRPr lang="id-ID" sz="200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p:txBody>
          <a:bodyPr/>
          <a:lstStyle/>
          <a:p>
            <a:r>
              <a:rPr lang="id-ID"/>
              <a:t>Lingkup Peradilan (sambungan)</a:t>
            </a:r>
          </a:p>
        </p:txBody>
      </p:sp>
      <p:sp>
        <p:nvSpPr>
          <p:cNvPr id="94211" name="Rectangle 3"/>
          <p:cNvSpPr>
            <a:spLocks noGrp="1" noRot="1" noChangeArrowheads="1"/>
          </p:cNvSpPr>
          <p:nvPr>
            <p:ph sz="quarter" idx="1"/>
          </p:nvPr>
        </p:nvSpPr>
        <p:spPr/>
        <p:txBody>
          <a:bodyPr/>
          <a:lstStyle/>
          <a:p>
            <a:pPr>
              <a:lnSpc>
                <a:spcPct val="80000"/>
              </a:lnSpc>
              <a:buFont typeface="Wingdings" pitchFamily="2" charset="2"/>
              <a:buNone/>
            </a:pPr>
            <a:r>
              <a:rPr lang="id-ID" sz="2000" b="1"/>
              <a:t>Susunan Badan-Badan Pengadilan Umum </a:t>
            </a:r>
            <a:endParaRPr lang="id-ID" sz="2000"/>
          </a:p>
          <a:p>
            <a:pPr>
              <a:lnSpc>
                <a:spcPct val="80000"/>
              </a:lnSpc>
            </a:pPr>
            <a:r>
              <a:rPr lang="id-ID" sz="2000"/>
              <a:t>Di Indonesia kita kenal susunan Pengadilan dalam :</a:t>
            </a:r>
          </a:p>
          <a:p>
            <a:pPr lvl="1" algn="just">
              <a:lnSpc>
                <a:spcPct val="80000"/>
              </a:lnSpc>
            </a:pPr>
            <a:r>
              <a:rPr lang="id-ID" sz="1800"/>
              <a:t>Pengadilan Negeri sebagai pengadilan tingkat pertama yang berwenang mengadili semua perkara baik perdata maupun pidana. </a:t>
            </a:r>
          </a:p>
          <a:p>
            <a:pPr lvl="1" algn="just">
              <a:lnSpc>
                <a:spcPct val="80000"/>
              </a:lnSpc>
            </a:pPr>
            <a:r>
              <a:rPr lang="id-ID" sz="1800"/>
              <a:t>Pengadilan Tinggi atau Pengadilan tingkat banding yang juga merupakan Pengadilan tingkat kedua. dinamakan Pengadilan tingkat kedua karena cara pemeriksaannya sama seperti pemeriksaan di Pengadilan tingkat pertama (Pengadilan Tinggi).</a:t>
            </a:r>
          </a:p>
          <a:p>
            <a:pPr lvl="1" algn="just">
              <a:lnSpc>
                <a:spcPct val="80000"/>
              </a:lnSpc>
            </a:pPr>
            <a:r>
              <a:rPr lang="id-ID" sz="1800"/>
              <a:t>Mahkamah Agung yang merupakan Pengadilan tingkat akhir dan bukan Pengadilan tingkat ketiga. Mahkamah Agung memeriksa perkara-perkara yang dimintakan Kasasi, karena tidak puas dengan dengan putusan banding dari Pengadilan Tinggi. Pada tingkat kasasi yang diperiksa adalah penerapan hukumnya saja.</a:t>
            </a:r>
          </a:p>
          <a:p>
            <a:pPr>
              <a:lnSpc>
                <a:spcPct val="80000"/>
              </a:lnSpc>
            </a:pPr>
            <a:endParaRPr lang="id-ID" sz="20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rrowheads="1"/>
          </p:cNvSpPr>
          <p:nvPr>
            <p:ph type="title"/>
          </p:nvPr>
        </p:nvSpPr>
        <p:spPr/>
        <p:txBody>
          <a:bodyPr/>
          <a:lstStyle/>
          <a:p>
            <a:r>
              <a:rPr lang="id-ID"/>
              <a:t>Lingkup Peradilan (sambungan)</a:t>
            </a:r>
          </a:p>
        </p:txBody>
      </p:sp>
      <p:sp>
        <p:nvSpPr>
          <p:cNvPr id="95235" name="Rectangle 3"/>
          <p:cNvSpPr>
            <a:spLocks noGrp="1" noRot="1" noChangeArrowheads="1"/>
          </p:cNvSpPr>
          <p:nvPr>
            <p:ph sz="quarter" idx="1"/>
          </p:nvPr>
        </p:nvSpPr>
        <p:spPr/>
        <p:txBody>
          <a:bodyPr/>
          <a:lstStyle/>
          <a:p>
            <a:pPr>
              <a:lnSpc>
                <a:spcPct val="80000"/>
              </a:lnSpc>
              <a:buFont typeface="Wingdings" pitchFamily="2" charset="2"/>
              <a:buNone/>
            </a:pPr>
            <a:r>
              <a:rPr lang="id-ID" sz="1600" b="1"/>
              <a:t>Kewenangan Pengadilan</a:t>
            </a:r>
            <a:endParaRPr lang="id-ID" sz="1600"/>
          </a:p>
          <a:p>
            <a:pPr>
              <a:lnSpc>
                <a:spcPct val="80000"/>
              </a:lnSpc>
            </a:pPr>
            <a:r>
              <a:rPr lang="id-ID" sz="1600"/>
              <a:t>Mengenai kewenangan mengadili dapat dibagi menjadi dua dalam Kekuasaan Kehakiman, yaitu Kekuasaan Kehakiman atribusi (</a:t>
            </a:r>
            <a:r>
              <a:rPr lang="id-ID" sz="1600" i="1"/>
              <a:t>atributie van rechtsmacht</a:t>
            </a:r>
            <a:r>
              <a:rPr lang="id-ID" sz="1600"/>
              <a:t>) dan Kekuasaan Kehakiman distribusi (</a:t>
            </a:r>
            <a:r>
              <a:rPr lang="id-ID" sz="1600" i="1"/>
              <a:t>distributie van rechtsmacht</a:t>
            </a:r>
            <a:r>
              <a:rPr lang="id-ID" sz="1600"/>
              <a:t>), bahwa :</a:t>
            </a:r>
          </a:p>
          <a:p>
            <a:pPr lvl="1">
              <a:lnSpc>
                <a:spcPct val="80000"/>
              </a:lnSpc>
            </a:pPr>
            <a:r>
              <a:rPr lang="id-ID" sz="1400"/>
              <a:t>Kekuasaan Kehakiman Atribusi disebut juga kewenangan mutlak atau kompetensi absolute. Kewenangan Mutlak atau Kompetensi absolute adalah kewenangan badan pengadilan di dalam memeriksa jenis perkara tertentu dan secara mutlak tidak dapat diperiksa oleh badan pengadilan lain, misalnya Pengadilan Negeri pada umumnya berwenang memeriksa jenis perkara tertentu yang diajukan dan bukan Pengadilan Tinggi atau Pengadilan Agama biasanya kompentensi absolute ini tergantung pada isi gugatan dan nilai daripada gugatan (lihat Pasal 6 UU No. 29 Tahun 1947).</a:t>
            </a:r>
          </a:p>
          <a:p>
            <a:pPr lvl="1">
              <a:lnSpc>
                <a:spcPct val="80000"/>
              </a:lnSpc>
            </a:pPr>
            <a:r>
              <a:rPr lang="id-ID" sz="1400"/>
              <a:t>Kekuasaan Kehakiman Distribusi disebut juga kewenangan nisbi atau kompetensi relative . Kewenangan nisbi atau Kompetensi relative adalah bahwa Pengadilan Negeri di tempat tinggal (domisili) yang berwenang memeriksa gugatan atau tuntutan hak. jadi gugatan harus diajukan kepada Pengadilan Negeri tempat  tergugat tinggal. apabila tergugat tidak diketahui tempat tinggalnya atau tempat tinggalnya yang nyata tidak dikenali, maka gugatan diajukan kepada Pengadilan Negeri di tempat tinggal tergugat sebenarnya.</a:t>
            </a:r>
          </a:p>
          <a:p>
            <a:pPr>
              <a:lnSpc>
                <a:spcPct val="80000"/>
              </a:lnSpc>
            </a:pPr>
            <a:r>
              <a:rPr lang="id-ID" sz="1600"/>
              <a:t>Dikenali, maka gugatan diajukan kepada Pengadilan Negeri di tempat tinggal tergugat sebenarnya ( Pasal 18 HIR, Pasal 141 Ayat 1 Rbg)</a:t>
            </a:r>
          </a:p>
          <a:p>
            <a:pPr>
              <a:lnSpc>
                <a:spcPct val="80000"/>
              </a:lnSpc>
            </a:pPr>
            <a:endParaRPr lang="id-ID" sz="160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p:txBody>
          <a:bodyPr/>
          <a:lstStyle/>
          <a:p>
            <a:r>
              <a:rPr lang="id-ID" sz="4000"/>
              <a:t>Lingkup Peradilan (sambungan)</a:t>
            </a:r>
          </a:p>
        </p:txBody>
      </p:sp>
      <p:sp>
        <p:nvSpPr>
          <p:cNvPr id="96259" name="Rectangle 3"/>
          <p:cNvSpPr>
            <a:spLocks noGrp="1" noRot="1" noChangeArrowheads="1"/>
          </p:cNvSpPr>
          <p:nvPr>
            <p:ph sz="quarter" idx="1"/>
          </p:nvPr>
        </p:nvSpPr>
        <p:spPr/>
        <p:txBody>
          <a:bodyPr/>
          <a:lstStyle/>
          <a:p>
            <a:pPr>
              <a:lnSpc>
                <a:spcPct val="80000"/>
              </a:lnSpc>
              <a:buFont typeface="Wingdings" pitchFamily="2" charset="2"/>
              <a:buNone/>
            </a:pPr>
            <a:r>
              <a:rPr lang="id-ID" sz="2400" b="1"/>
              <a:t>Tempat Kedudukan Pengadilan</a:t>
            </a:r>
            <a:endParaRPr lang="id-ID" sz="2400"/>
          </a:p>
          <a:p>
            <a:pPr>
              <a:lnSpc>
                <a:spcPct val="80000"/>
              </a:lnSpc>
            </a:pPr>
            <a:r>
              <a:rPr lang="id-ID" sz="2400"/>
              <a:t>Tempat kedudukan Pengadilan Negeri pada prinsipnya berada di tiap Kabupaten, namun di luar Pulau Jawa masih terdapat banyak Pengadilan Negeri yang wilayah hukumnya meliputi lebih dari satu Kabupaten. </a:t>
            </a:r>
          </a:p>
          <a:p>
            <a:pPr>
              <a:lnSpc>
                <a:spcPct val="80000"/>
              </a:lnSpc>
            </a:pPr>
            <a:r>
              <a:rPr lang="id-ID" sz="2400"/>
              <a:t>Kedudukan Pengadilan Negeri ada sebuah Kejaksaan Negeri dan disamping tiap Pengadilan Tinggi ada Kejaksaan Tinggi. Khusus di Ibukota Jakarta ada 5 instansi Pengadilan Negeri yakni di Jakarta Pusat, Jakarta Selatan, Jakarta Barat, Jakarta Timur, Jakarta Utara demikan pula dengan Kejaksaannya Negerinya.</a:t>
            </a:r>
          </a:p>
          <a:p>
            <a:pPr>
              <a:lnSpc>
                <a:spcPct val="80000"/>
              </a:lnSpc>
            </a:pPr>
            <a:endParaRPr lang="id-ID" sz="240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p:txBody>
          <a:bodyPr/>
          <a:lstStyle/>
          <a:p>
            <a:r>
              <a:rPr lang="id-ID" sz="4000"/>
              <a:t>Lingkup Peradilan (sambungan)</a:t>
            </a:r>
          </a:p>
        </p:txBody>
      </p:sp>
      <p:sp>
        <p:nvSpPr>
          <p:cNvPr id="97283" name="Rectangle 3"/>
          <p:cNvSpPr>
            <a:spLocks noGrp="1" noRot="1" noChangeArrowheads="1"/>
          </p:cNvSpPr>
          <p:nvPr>
            <p:ph sz="quarter" idx="1"/>
          </p:nvPr>
        </p:nvSpPr>
        <p:spPr/>
        <p:txBody>
          <a:bodyPr/>
          <a:lstStyle/>
          <a:p>
            <a:pPr>
              <a:lnSpc>
                <a:spcPct val="80000"/>
              </a:lnSpc>
              <a:buFont typeface="Wingdings" pitchFamily="2" charset="2"/>
              <a:buNone/>
            </a:pPr>
            <a:r>
              <a:rPr lang="id-ID" sz="1500" b="1"/>
              <a:t>Susunan Pejabat Pada Suatu Pengadilan</a:t>
            </a:r>
            <a:endParaRPr lang="id-ID" sz="1500"/>
          </a:p>
          <a:p>
            <a:pPr>
              <a:lnSpc>
                <a:spcPct val="80000"/>
              </a:lnSpc>
            </a:pPr>
            <a:r>
              <a:rPr lang="id-ID" sz="1500"/>
              <a:t>Di tiap pengadilan terdapat beberapa hakim. diantaranya menjabat sebagai ketua pengadilan dan wakil ketua.</a:t>
            </a:r>
          </a:p>
          <a:p>
            <a:pPr>
              <a:lnSpc>
                <a:spcPct val="80000"/>
              </a:lnSpc>
            </a:pPr>
            <a:r>
              <a:rPr lang="id-ID" sz="1500"/>
              <a:t>Para hakim bertugas untuk memeriksa dan mengadili perkara di persidangan.</a:t>
            </a:r>
          </a:p>
          <a:p>
            <a:pPr>
              <a:lnSpc>
                <a:spcPct val="80000"/>
              </a:lnSpc>
            </a:pPr>
            <a:r>
              <a:rPr lang="id-ID" sz="1500"/>
              <a:t>disamping itu ada panitera yang bertugas memimpin bagian administrasi atau tata usaha dibantu oleh wakil panitera, beberapa panitera pengganti dan karyawan-karyawan lainnya.</a:t>
            </a:r>
          </a:p>
          <a:p>
            <a:pPr>
              <a:lnSpc>
                <a:spcPct val="80000"/>
              </a:lnSpc>
            </a:pPr>
            <a:r>
              <a:rPr lang="id-ID" sz="1500"/>
              <a:t>tugas dari pada panitera ialah menyelenggarakan administrasi perkara serta mengikuti semua sidang serta musyawarah-musyawarah pengadilan dengan mencatat secara teliti semua hal yang dibicarakan (Pasal 58,59 UU no. 2 Tahun 1986, Pasal 63 RO). ia harus membuat Berita Acara (proses verbal) sidang pemeriksaan dan menandatanganinya bersama-sama dengan ketua sidang (Pasal 186 HIR, Pasal 197 Rbg). karena ia tidak mungkin mengikuti semua sidang-sidang pemeriksaan perkara, maka di dalam praktik, tugas tersebut dilakukan oleh panitera pengganti.</a:t>
            </a:r>
          </a:p>
          <a:p>
            <a:pPr>
              <a:lnSpc>
                <a:spcPct val="80000"/>
              </a:lnSpc>
            </a:pPr>
            <a:r>
              <a:rPr lang="id-ID" sz="1500"/>
              <a:t>Di samping hakim dan panitera masih ada petugas yang dinamakan jurusita (</a:t>
            </a:r>
            <a:r>
              <a:rPr lang="id-ID" sz="1500" i="1"/>
              <a:t>deurwaarder</a:t>
            </a:r>
            <a:r>
              <a:rPr lang="id-ID" sz="1500"/>
              <a:t>) dan jurusita pengganti (Pasal 38 UU No.21 Tahun 1986). adapun tugas dari pada jurusita dalai melaksanakan perintah dari ketua sidang dan menyampaikan pengumuman-pengumuman, teguran-teguran, pemberitahuan putusan pengadilan, panggilan-panggilan resmi para Tergugat dan Penggugat dalam perkara perdata dan para saksi, dan juga melakukan penyitaan-penyitaan atas perintah hakim.</a:t>
            </a:r>
          </a:p>
          <a:p>
            <a:pPr>
              <a:lnSpc>
                <a:spcPct val="80000"/>
              </a:lnSpc>
            </a:pPr>
            <a:endParaRPr lang="id-ID" sz="150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p:txBody>
          <a:bodyPr>
            <a:normAutofit fontScale="90000"/>
          </a:bodyPr>
          <a:lstStyle/>
          <a:p>
            <a:r>
              <a:rPr lang="en-US" sz="3600">
                <a:solidFill>
                  <a:srgbClr val="000000"/>
                </a:solidFill>
                <a:effectLst>
                  <a:outerShdw blurRad="38100" dist="38100" dir="2700000" algn="tl">
                    <a:srgbClr val="FFFFFF"/>
                  </a:outerShdw>
                </a:effectLst>
              </a:rPr>
              <a:t/>
            </a:r>
            <a:br>
              <a:rPr lang="en-US" sz="3600">
                <a:solidFill>
                  <a:srgbClr val="000000"/>
                </a:solidFill>
                <a:effectLst>
                  <a:outerShdw blurRad="38100" dist="38100" dir="2700000" algn="tl">
                    <a:srgbClr val="FFFFFF"/>
                  </a:outerShdw>
                </a:effectLst>
              </a:rPr>
            </a:br>
            <a:r>
              <a:rPr lang="en-US" sz="3600">
                <a:solidFill>
                  <a:srgbClr val="000000"/>
                </a:solidFill>
                <a:effectLst>
                  <a:outerShdw blurRad="38100" dist="38100" dir="2700000" algn="tl">
                    <a:srgbClr val="FFFFFF"/>
                  </a:outerShdw>
                </a:effectLst>
              </a:rPr>
              <a:t/>
            </a:r>
            <a:br>
              <a:rPr lang="en-US" sz="3600">
                <a:solidFill>
                  <a:srgbClr val="000000"/>
                </a:solidFill>
                <a:effectLst>
                  <a:outerShdw blurRad="38100" dist="38100" dir="2700000" algn="tl">
                    <a:srgbClr val="FFFFFF"/>
                  </a:outerShdw>
                </a:effectLst>
              </a:rPr>
            </a:br>
            <a:r>
              <a:rPr lang="id-ID" sz="2800">
                <a:solidFill>
                  <a:srgbClr val="000000"/>
                </a:solidFill>
                <a:effectLst>
                  <a:outerShdw blurRad="38100" dist="38100" dir="2700000" algn="tl">
                    <a:srgbClr val="FFFFFF"/>
                  </a:outerShdw>
                </a:effectLst>
              </a:rPr>
              <a:t>Cara Mengajukan Gugatan</a:t>
            </a:r>
            <a:br>
              <a:rPr lang="id-ID" sz="2800">
                <a:solidFill>
                  <a:srgbClr val="000000"/>
                </a:solidFill>
                <a:effectLst>
                  <a:outerShdw blurRad="38100" dist="38100" dir="2700000" algn="tl">
                    <a:srgbClr val="FFFFFF"/>
                  </a:outerShdw>
                </a:effectLst>
              </a:rPr>
            </a:br>
            <a:r>
              <a:rPr lang="id-ID" sz="2800">
                <a:solidFill>
                  <a:srgbClr val="000000"/>
                </a:solidFill>
                <a:effectLst>
                  <a:outerShdw blurRad="38100" dist="38100" dir="2700000" algn="tl">
                    <a:srgbClr val="FFFFFF"/>
                  </a:outerShdw>
                </a:effectLst>
              </a:rPr>
              <a:t>Pengertian Permohonan dan Gugatan</a:t>
            </a:r>
            <a:r>
              <a:rPr lang="id-ID" sz="3200">
                <a:solidFill>
                  <a:srgbClr val="000000"/>
                </a:solidFill>
                <a:effectLst>
                  <a:outerShdw blurRad="38100" dist="38100" dir="2700000" algn="tl">
                    <a:srgbClr val="FFFFFF"/>
                  </a:outerShdw>
                </a:effectLst>
              </a:rPr>
              <a:t/>
            </a:r>
            <a:br>
              <a:rPr lang="id-ID" sz="3200">
                <a:solidFill>
                  <a:srgbClr val="000000"/>
                </a:solidFill>
                <a:effectLst>
                  <a:outerShdw blurRad="38100" dist="38100" dir="2700000" algn="tl">
                    <a:srgbClr val="FFFFFF"/>
                  </a:outerShdw>
                </a:effectLst>
              </a:rPr>
            </a:br>
            <a:endParaRPr lang="id-ID" sz="3200">
              <a:solidFill>
                <a:srgbClr val="000000"/>
              </a:solidFill>
              <a:effectLst>
                <a:outerShdw blurRad="38100" dist="38100" dir="2700000" algn="tl">
                  <a:srgbClr val="FFFFFF"/>
                </a:outerShdw>
              </a:effectLst>
            </a:endParaRPr>
          </a:p>
        </p:txBody>
      </p:sp>
      <p:sp>
        <p:nvSpPr>
          <p:cNvPr id="98307" name="Rectangle 3"/>
          <p:cNvSpPr>
            <a:spLocks noGrp="1" noRot="1" noChangeArrowheads="1"/>
          </p:cNvSpPr>
          <p:nvPr>
            <p:ph sz="quarter" idx="1"/>
          </p:nvPr>
        </p:nvSpPr>
        <p:spPr/>
        <p:txBody>
          <a:bodyPr/>
          <a:lstStyle/>
          <a:p>
            <a:pPr algn="just">
              <a:lnSpc>
                <a:spcPct val="80000"/>
              </a:lnSpc>
            </a:pPr>
            <a:r>
              <a:rPr lang="id-ID" sz="2000">
                <a:solidFill>
                  <a:srgbClr val="000000"/>
                </a:solidFill>
                <a:effectLst>
                  <a:outerShdw blurRad="38100" dist="38100" dir="2700000" algn="tl">
                    <a:srgbClr val="FFFFFF"/>
                  </a:outerShdw>
                </a:effectLst>
              </a:rPr>
              <a:t>Perbedaan Gugatan dengan Permohonan ada pada ada atau tidak adanya konflik.</a:t>
            </a:r>
          </a:p>
          <a:p>
            <a:pPr algn="just">
              <a:lnSpc>
                <a:spcPct val="80000"/>
              </a:lnSpc>
            </a:pPr>
            <a:r>
              <a:rPr lang="id-ID" sz="2000">
                <a:solidFill>
                  <a:srgbClr val="000000"/>
                </a:solidFill>
                <a:effectLst>
                  <a:outerShdw blurRad="38100" dist="38100" dir="2700000" algn="tl">
                    <a:srgbClr val="FFFFFF"/>
                  </a:outerShdw>
                </a:effectLst>
              </a:rPr>
              <a:t>Tuntutan dalam hal ini adalah tindakan yang bertujuan memperoleh perlindungan hukum yang diberikan lembaga peradilan untuk mencegah pemaksaan kehendak pihak lain atau main hakim sendiri (</a:t>
            </a:r>
            <a:r>
              <a:rPr lang="id-ID" sz="2000" i="1">
                <a:solidFill>
                  <a:srgbClr val="000000"/>
                </a:solidFill>
                <a:effectLst>
                  <a:outerShdw blurRad="38100" dist="38100" dir="2700000" algn="tl">
                    <a:srgbClr val="FFFFFF"/>
                  </a:outerShdw>
                </a:effectLst>
              </a:rPr>
              <a:t>eigen</a:t>
            </a:r>
            <a:r>
              <a:rPr lang="en-US" sz="2000" i="1">
                <a:solidFill>
                  <a:srgbClr val="000000"/>
                </a:solidFill>
                <a:effectLst>
                  <a:outerShdw blurRad="38100" dist="38100" dir="2700000" algn="tl">
                    <a:srgbClr val="FFFFFF"/>
                  </a:outerShdw>
                </a:effectLst>
              </a:rPr>
              <a:t>r</a:t>
            </a:r>
            <a:r>
              <a:rPr lang="id-ID" sz="2000" i="1">
                <a:solidFill>
                  <a:srgbClr val="000000"/>
                </a:solidFill>
                <a:effectLst>
                  <a:outerShdw blurRad="38100" dist="38100" dir="2700000" algn="tl">
                    <a:srgbClr val="FFFFFF"/>
                  </a:outerShdw>
                </a:effectLst>
              </a:rPr>
              <a:t>ichting</a:t>
            </a:r>
            <a:r>
              <a:rPr lang="id-ID" sz="2000">
                <a:solidFill>
                  <a:srgbClr val="000000"/>
                </a:solidFill>
                <a:effectLst>
                  <a:outerShdw blurRad="38100" dist="38100" dir="2700000" algn="tl">
                    <a:srgbClr val="FFFFFF"/>
                  </a:outerShdw>
                </a:effectLst>
              </a:rPr>
              <a:t>)</a:t>
            </a:r>
          </a:p>
          <a:p>
            <a:pPr algn="just">
              <a:lnSpc>
                <a:spcPct val="80000"/>
              </a:lnSpc>
            </a:pPr>
            <a:r>
              <a:rPr lang="id-ID" sz="2000">
                <a:solidFill>
                  <a:srgbClr val="000000"/>
                </a:solidFill>
                <a:effectLst>
                  <a:outerShdw blurRad="38100" dist="38100" dir="2700000" algn="tl">
                    <a:srgbClr val="FFFFFF"/>
                  </a:outerShdw>
                </a:effectLst>
              </a:rPr>
              <a:t>Dalam gugatan syarat utama adalah adanya orang/ sekelompok orang yang </a:t>
            </a:r>
            <a:r>
              <a:rPr lang="id-ID" sz="2000" u="sng">
                <a:solidFill>
                  <a:srgbClr val="000000"/>
                </a:solidFill>
                <a:effectLst>
                  <a:outerShdw blurRad="38100" dist="38100" dir="2700000" algn="tl">
                    <a:srgbClr val="FFFFFF"/>
                  </a:outerShdw>
                </a:effectLst>
              </a:rPr>
              <a:t>merasa</a:t>
            </a:r>
            <a:r>
              <a:rPr lang="id-ID" sz="2000">
                <a:solidFill>
                  <a:srgbClr val="000000"/>
                </a:solidFill>
                <a:effectLst>
                  <a:outerShdw blurRad="38100" dist="38100" dir="2700000" algn="tl">
                    <a:srgbClr val="FFFFFF"/>
                  </a:outerShdw>
                </a:effectLst>
              </a:rPr>
              <a:t> haknya dilanggar, dan orang yang </a:t>
            </a:r>
            <a:r>
              <a:rPr lang="id-ID" sz="2000" u="sng">
                <a:solidFill>
                  <a:srgbClr val="000000"/>
                </a:solidFill>
                <a:effectLst>
                  <a:outerShdw blurRad="38100" dist="38100" dir="2700000" algn="tl">
                    <a:srgbClr val="FFFFFF"/>
                  </a:outerShdw>
                </a:effectLst>
              </a:rPr>
              <a:t>dirasa</a:t>
            </a:r>
            <a:r>
              <a:rPr lang="id-ID" sz="2000">
                <a:solidFill>
                  <a:srgbClr val="000000"/>
                </a:solidFill>
                <a:effectLst>
                  <a:outerShdw blurRad="38100" dist="38100" dir="2700000" algn="tl">
                    <a:srgbClr val="FFFFFF"/>
                  </a:outerShdw>
                </a:effectLst>
              </a:rPr>
              <a:t> melanggar hak tersebut tidak mau secara sukarela melakukan sesuatu yang diminta itu</a:t>
            </a:r>
          </a:p>
          <a:p>
            <a:pPr algn="just">
              <a:lnSpc>
                <a:spcPct val="80000"/>
              </a:lnSpc>
            </a:pPr>
            <a:r>
              <a:rPr lang="id-ID" sz="2000">
                <a:solidFill>
                  <a:srgbClr val="000000"/>
                </a:solidFill>
                <a:effectLst>
                  <a:outerShdw blurRad="38100" dist="38100" dir="2700000" algn="tl">
                    <a:srgbClr val="FFFFFF"/>
                  </a:outerShdw>
                </a:effectLst>
              </a:rPr>
              <a:t>Dalam Perkara permohonan tidak ada sengketa, permohonan yang umunya diajukan adalah pengangkatan anak, wali, pengampu</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Pengajuan Gugatan,Tempat Tinggal, dan domisili</a:t>
            </a:r>
          </a:p>
        </p:txBody>
      </p:sp>
      <p:sp>
        <p:nvSpPr>
          <p:cNvPr id="99331" name="Rectangle 3"/>
          <p:cNvSpPr>
            <a:spLocks noGrp="1" noRot="1" noChangeArrowheads="1"/>
          </p:cNvSpPr>
          <p:nvPr>
            <p:ph sz="quarter" idx="1"/>
          </p:nvPr>
        </p:nvSpPr>
        <p:spPr/>
        <p:txBody>
          <a:bodyPr/>
          <a:lstStyle/>
          <a:p>
            <a:pPr algn="just"/>
            <a:r>
              <a:rPr lang="id-ID" sz="2800">
                <a:solidFill>
                  <a:srgbClr val="000000"/>
                </a:solidFill>
                <a:effectLst>
                  <a:outerShdw blurRad="38100" dist="38100" dir="2700000" algn="tl">
                    <a:srgbClr val="FFFFFF"/>
                  </a:outerShdw>
                </a:effectLst>
              </a:rPr>
              <a:t>Pengajuan gugatan diajukan di tempat tinggal tergugat (Pasal 118 Ayat 1 HIR)</a:t>
            </a:r>
          </a:p>
          <a:p>
            <a:pPr algn="just"/>
            <a:r>
              <a:rPr lang="id-ID" sz="2800">
                <a:solidFill>
                  <a:srgbClr val="000000"/>
                </a:solidFill>
                <a:effectLst>
                  <a:outerShdw blurRad="38100" dist="38100" dir="2700000" algn="tl">
                    <a:srgbClr val="FFFFFF"/>
                  </a:outerShdw>
                </a:effectLst>
              </a:rPr>
              <a:t>Tempat tinggal adalah tempat dimana seorang menempatkan pusat kediamannya (Pasal 17 KUHPerd) atau dengan kata lain dimana seorang berdiam dan tercatat sebagai penduduk</a:t>
            </a:r>
          </a:p>
          <a:p>
            <a:pPr algn="just"/>
            <a:r>
              <a:rPr lang="id-ID" sz="2800">
                <a:solidFill>
                  <a:srgbClr val="000000"/>
                </a:solidFill>
                <a:effectLst>
                  <a:outerShdw blurRad="38100" dist="38100" dir="2700000" algn="tl">
                    <a:srgbClr val="FFFFFF"/>
                  </a:outerShdw>
                </a:effectLst>
              </a:rPr>
              <a:t>Domisili/ kediaman adalah tempat seseorang berdiam</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normAutofit fontScale="90000"/>
          </a:bodyPr>
          <a:lstStyle/>
          <a:p>
            <a:r>
              <a:rPr lang="id-ID" sz="2800">
                <a:solidFill>
                  <a:srgbClr val="000000"/>
                </a:solidFill>
                <a:effectLst>
                  <a:outerShdw blurRad="38100" dist="38100" dir="2700000" algn="tl">
                    <a:srgbClr val="FFFFFF"/>
                  </a:outerShdw>
                </a:effectLst>
              </a:rPr>
              <a:t>Pengecualian terhadap Asas Actor Sequitur Forum Rei (berdasarkan Pasal 118 HIR)</a:t>
            </a:r>
          </a:p>
        </p:txBody>
      </p:sp>
      <p:sp>
        <p:nvSpPr>
          <p:cNvPr id="100355" name="Rectangle 3"/>
          <p:cNvSpPr>
            <a:spLocks noGrp="1" noRot="1" noChangeArrowheads="1"/>
          </p:cNvSpPr>
          <p:nvPr>
            <p:ph sz="quarter" idx="1"/>
          </p:nvPr>
        </p:nvSpPr>
        <p:spPr/>
        <p:txBody>
          <a:bodyPr/>
          <a:lstStyle/>
          <a:p>
            <a:pPr algn="just">
              <a:lnSpc>
                <a:spcPct val="80000"/>
              </a:lnSpc>
            </a:pPr>
            <a:r>
              <a:rPr lang="id-ID" sz="2800">
                <a:solidFill>
                  <a:srgbClr val="000000"/>
                </a:solidFill>
                <a:effectLst>
                  <a:outerShdw blurRad="38100" dist="38100" dir="2700000" algn="tl">
                    <a:srgbClr val="FFFFFF"/>
                  </a:outerShdw>
                </a:effectLst>
              </a:rPr>
              <a:t>Gugat dapat diajukan di PN ditempat kediaman tergugat apabila tempat tinggal tergugat tidak diketahui</a:t>
            </a:r>
          </a:p>
          <a:p>
            <a:pPr algn="just">
              <a:lnSpc>
                <a:spcPct val="80000"/>
              </a:lnSpc>
            </a:pPr>
            <a:r>
              <a:rPr lang="id-ID" sz="2800">
                <a:solidFill>
                  <a:srgbClr val="000000"/>
                </a:solidFill>
                <a:effectLst>
                  <a:outerShdw blurRad="38100" dist="38100" dir="2700000" algn="tl">
                    <a:srgbClr val="FFFFFF"/>
                  </a:outerShdw>
                </a:effectLst>
              </a:rPr>
              <a:t>Apabila tergugat lebih dari 2, maka penggugat dapat mengajukan gugatan dapat diajukan disalah satu tempat tinggal tergugat.</a:t>
            </a:r>
          </a:p>
          <a:p>
            <a:pPr algn="just">
              <a:lnSpc>
                <a:spcPct val="80000"/>
              </a:lnSpc>
            </a:pPr>
            <a:r>
              <a:rPr lang="id-ID" sz="2800">
                <a:solidFill>
                  <a:srgbClr val="000000"/>
                </a:solidFill>
                <a:effectLst>
                  <a:outerShdw blurRad="38100" dist="38100" dir="2700000" algn="tl">
                    <a:srgbClr val="FFFFFF"/>
                  </a:outerShdw>
                </a:effectLst>
              </a:rPr>
              <a:t>Apabila tergugat ada 2, dan salah satunya adalah penjamin dari yang berhutang, maka penggugat mengajukan gugatan ke PN di wilayah tempat tinggal tergugat yang berhutang</a:t>
            </a:r>
          </a:p>
          <a:p>
            <a:pPr algn="just">
              <a:lnSpc>
                <a:spcPct val="80000"/>
              </a:lnSpc>
              <a:buFont typeface="Wingdings" pitchFamily="2" charset="2"/>
              <a:buNone/>
            </a:pPr>
            <a:endParaRPr lang="id-ID" sz="2800">
              <a:solidFill>
                <a:srgbClr val="000000"/>
              </a:solidFill>
              <a:effectLst>
                <a:outerShdw blurRad="38100" dist="38100" dir="2700000" algn="tl">
                  <a:srgbClr val="FFFFFF"/>
                </a:outerShdw>
              </a:effectLst>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normAutofit fontScale="90000"/>
          </a:bodyPr>
          <a:lstStyle/>
          <a:p>
            <a:r>
              <a:rPr lang="id-ID" sz="2800">
                <a:solidFill>
                  <a:srgbClr val="000000"/>
                </a:solidFill>
                <a:effectLst>
                  <a:outerShdw blurRad="38100" dist="38100" dir="2700000" algn="tl">
                    <a:srgbClr val="FFFFFF"/>
                  </a:outerShdw>
                </a:effectLst>
              </a:rPr>
              <a:t>Pengecualian terhadap Asas Actor Sequitur Forum Rei (berdasarkan Pasal 118 HIR)</a:t>
            </a:r>
          </a:p>
        </p:txBody>
      </p:sp>
      <p:sp>
        <p:nvSpPr>
          <p:cNvPr id="101379" name="Rectangle 3"/>
          <p:cNvSpPr>
            <a:spLocks noGrp="1" noRot="1" noChangeArrowheads="1"/>
          </p:cNvSpPr>
          <p:nvPr>
            <p:ph sz="quarter" idx="1"/>
          </p:nvPr>
        </p:nvSpPr>
        <p:spPr/>
        <p:txBody>
          <a:bodyPr/>
          <a:lstStyle/>
          <a:p>
            <a:pPr algn="just">
              <a:lnSpc>
                <a:spcPct val="90000"/>
              </a:lnSpc>
            </a:pPr>
            <a:r>
              <a:rPr lang="id-ID" sz="2800">
                <a:solidFill>
                  <a:srgbClr val="000000"/>
                </a:solidFill>
                <a:effectLst>
                  <a:outerShdw blurRad="38100" dist="38100" dir="2700000" algn="tl">
                    <a:srgbClr val="FFFFFF"/>
                  </a:outerShdw>
                </a:effectLst>
              </a:rPr>
              <a:t>Apabila tempat tinggal atau kediaman tergugat tidak dikenal, maka guguatan dapat diajukan di tempat tinggal penggugat atau salah satu penggugat.</a:t>
            </a:r>
          </a:p>
          <a:p>
            <a:pPr algn="just">
              <a:lnSpc>
                <a:spcPct val="90000"/>
              </a:lnSpc>
            </a:pPr>
            <a:r>
              <a:rPr lang="id-ID" sz="2800">
                <a:solidFill>
                  <a:srgbClr val="000000"/>
                </a:solidFill>
                <a:effectLst>
                  <a:outerShdw blurRad="38100" dist="38100" dir="2700000" algn="tl">
                    <a:srgbClr val="FFFFFF"/>
                  </a:outerShdw>
                </a:effectLst>
              </a:rPr>
              <a:t>Apabila gugatan mengenai objek benda tetap, maka gugatan diajukan di PN di wilayah benda itu ada/ terletak.</a:t>
            </a:r>
          </a:p>
          <a:p>
            <a:pPr algn="just">
              <a:lnSpc>
                <a:spcPct val="90000"/>
              </a:lnSpc>
            </a:pPr>
            <a:r>
              <a:rPr lang="id-ID" sz="2800">
                <a:solidFill>
                  <a:srgbClr val="000000"/>
                </a:solidFill>
                <a:effectLst>
                  <a:outerShdw blurRad="38100" dist="38100" dir="2700000" algn="tl">
                    <a:srgbClr val="FFFFFF"/>
                  </a:outerShdw>
                </a:effectLst>
              </a:rPr>
              <a:t>Apabila ada tempat tinggal yang dipilih dalam suatu akta, maka gugatan diajukan di tempat yang telah dipilih dalam akta.</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p:txBody>
          <a:bodyPr>
            <a:normAutofit fontScale="90000"/>
          </a:bodyPr>
          <a:lstStyle/>
          <a:p>
            <a:r>
              <a:rPr lang="id-ID" sz="4000">
                <a:solidFill>
                  <a:srgbClr val="000000"/>
                </a:solidFill>
                <a:effectLst>
                  <a:outerShdw blurRad="38100" dist="38100" dir="2700000" algn="tl">
                    <a:srgbClr val="FFFFFF"/>
                  </a:outerShdw>
                </a:effectLst>
              </a:rPr>
              <a:t>Pengecualian lain terhadap Asas Actor Sequitur Forum Rei</a:t>
            </a:r>
          </a:p>
        </p:txBody>
      </p:sp>
      <p:sp>
        <p:nvSpPr>
          <p:cNvPr id="102403" name="Rectangle 3"/>
          <p:cNvSpPr>
            <a:spLocks noGrp="1" noRot="1" noChangeArrowheads="1"/>
          </p:cNvSpPr>
          <p:nvPr>
            <p:ph sz="quarter" idx="1"/>
          </p:nvPr>
        </p:nvSpPr>
        <p:spPr/>
        <p:txBody>
          <a:bodyPr/>
          <a:lstStyle/>
          <a:p>
            <a:pPr algn="just">
              <a:lnSpc>
                <a:spcPct val="80000"/>
              </a:lnSpc>
            </a:pPr>
            <a:r>
              <a:rPr lang="id-ID" sz="1800">
                <a:solidFill>
                  <a:srgbClr val="000000"/>
                </a:solidFill>
                <a:effectLst>
                  <a:outerShdw blurRad="38100" dist="38100" dir="2700000" algn="tl">
                    <a:srgbClr val="FFFFFF"/>
                  </a:outerShdw>
                </a:effectLst>
              </a:rPr>
              <a:t>Apabila tergugat tidak cakap, amak gugatan diajukan di PN dimana orang tua, wali, pengampu tinggal.</a:t>
            </a:r>
          </a:p>
          <a:p>
            <a:pPr algn="just">
              <a:lnSpc>
                <a:spcPct val="80000"/>
              </a:lnSpc>
            </a:pPr>
            <a:r>
              <a:rPr lang="id-ID" sz="1800">
                <a:solidFill>
                  <a:srgbClr val="000000"/>
                </a:solidFill>
                <a:effectLst>
                  <a:outerShdw blurRad="38100" dist="38100" dir="2700000" algn="tl">
                    <a:srgbClr val="FFFFFF"/>
                  </a:outerShdw>
                </a:effectLst>
              </a:rPr>
              <a:t>Apabila PNS, maka pengadilan yang berwenang adalah PN di tempat ia bekerja</a:t>
            </a:r>
          </a:p>
          <a:p>
            <a:pPr algn="just">
              <a:lnSpc>
                <a:spcPct val="80000"/>
              </a:lnSpc>
            </a:pPr>
            <a:r>
              <a:rPr lang="id-ID" sz="1800">
                <a:solidFill>
                  <a:srgbClr val="000000"/>
                </a:solidFill>
                <a:effectLst>
                  <a:outerShdw blurRad="38100" dist="38100" dir="2700000" algn="tl">
                    <a:srgbClr val="FFFFFF"/>
                  </a:outerShdw>
                </a:effectLst>
              </a:rPr>
              <a:t>Apabila buruh, maka PN yang berwenang adalah PN tempat tinggal majikan</a:t>
            </a:r>
          </a:p>
          <a:p>
            <a:pPr algn="just">
              <a:lnSpc>
                <a:spcPct val="80000"/>
              </a:lnSpc>
            </a:pPr>
            <a:r>
              <a:rPr lang="id-ID" sz="1800">
                <a:solidFill>
                  <a:srgbClr val="000000"/>
                </a:solidFill>
                <a:effectLst>
                  <a:outerShdw blurRad="38100" dist="38100" dir="2700000" algn="tl">
                    <a:srgbClr val="FFFFFF"/>
                  </a:outerShdw>
                </a:effectLst>
              </a:rPr>
              <a:t>Apabila ini berkenaan dengan masalah kepailitan, maka PN yang berwenang adalah yang memutus pailit.</a:t>
            </a:r>
          </a:p>
          <a:p>
            <a:pPr algn="just">
              <a:lnSpc>
                <a:spcPct val="80000"/>
              </a:lnSpc>
            </a:pPr>
            <a:r>
              <a:rPr lang="id-ID" sz="1800">
                <a:solidFill>
                  <a:srgbClr val="000000"/>
                </a:solidFill>
                <a:effectLst>
                  <a:outerShdw blurRad="38100" dist="38100" dir="2700000" algn="tl">
                    <a:srgbClr val="FFFFFF"/>
                  </a:outerShdw>
                </a:effectLst>
              </a:rPr>
              <a:t>Bila ini tentang penjaminan, maka yang berwenang untuk mengadili adalah PN yang pertama dimana pemeriksaan pertama dilakukan.</a:t>
            </a:r>
          </a:p>
          <a:p>
            <a:pPr algn="just">
              <a:lnSpc>
                <a:spcPct val="80000"/>
              </a:lnSpc>
            </a:pPr>
            <a:r>
              <a:rPr lang="id-ID" sz="1800">
                <a:solidFill>
                  <a:srgbClr val="000000"/>
                </a:solidFill>
                <a:effectLst>
                  <a:outerShdw blurRad="38100" dist="38100" dir="2700000" algn="tl">
                    <a:srgbClr val="FFFFFF"/>
                  </a:outerShdw>
                </a:effectLst>
              </a:rPr>
              <a:t>Bila masalahnya adalah pembatalan perkawinan, maka PN yang berwenang adalah tempat pertama kali perkawinan dilangsungkan atau di tempat tinggal kedua suami isteri atau salah satu tempat istri/ suami.</a:t>
            </a:r>
          </a:p>
          <a:p>
            <a:pPr algn="just">
              <a:lnSpc>
                <a:spcPct val="80000"/>
              </a:lnSpc>
            </a:pPr>
            <a:r>
              <a:rPr lang="id-ID" sz="1800">
                <a:solidFill>
                  <a:srgbClr val="000000"/>
                </a:solidFill>
                <a:effectLst>
                  <a:outerShdw blurRad="38100" dist="38100" dir="2700000" algn="tl">
                    <a:srgbClr val="FFFFFF"/>
                  </a:outerShdw>
                </a:effectLst>
              </a:rPr>
              <a:t>Gugatan perceraian dapat diajukan ke PN di kediaman penggugat</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rrowheads="1"/>
          </p:cNvSpPr>
          <p:nvPr>
            <p:ph type="title"/>
          </p:nvPr>
        </p:nvSpPr>
        <p:spPr/>
        <p:txBody>
          <a:bodyPr/>
          <a:lstStyle/>
          <a:p>
            <a:r>
              <a:rPr lang="id-ID">
                <a:solidFill>
                  <a:srgbClr val="000000"/>
                </a:solidFill>
                <a:effectLst>
                  <a:outerShdw blurRad="38100" dist="38100" dir="2700000" algn="tl">
                    <a:srgbClr val="FFFFFF"/>
                  </a:outerShdw>
                </a:effectLst>
              </a:rPr>
              <a:t>Gugat Lisan dan Tertulis</a:t>
            </a:r>
          </a:p>
        </p:txBody>
      </p:sp>
      <p:sp>
        <p:nvSpPr>
          <p:cNvPr id="103427" name="Rectangle 3"/>
          <p:cNvSpPr>
            <a:spLocks noGrp="1" noRot="1" noChangeArrowheads="1"/>
          </p:cNvSpPr>
          <p:nvPr>
            <p:ph sz="quarter" idx="1"/>
          </p:nvPr>
        </p:nvSpPr>
        <p:spPr/>
        <p:txBody>
          <a:bodyPr/>
          <a:lstStyle/>
          <a:p>
            <a:pPr algn="just">
              <a:lnSpc>
                <a:spcPct val="90000"/>
              </a:lnSpc>
            </a:pPr>
            <a:r>
              <a:rPr lang="id-ID" sz="2300">
                <a:solidFill>
                  <a:srgbClr val="000000"/>
                </a:solidFill>
                <a:effectLst>
                  <a:outerShdw blurRad="38100" dist="38100" dir="2700000" algn="tl">
                    <a:srgbClr val="FFFFFF"/>
                  </a:outerShdw>
                </a:effectLst>
              </a:rPr>
              <a:t>Berdasarkan Pasal 118 HIR, gugat diajukan dengan surat permintaan dan ditandatangani oleh penggugat atau kuasanya.</a:t>
            </a:r>
          </a:p>
          <a:p>
            <a:pPr algn="just">
              <a:lnSpc>
                <a:spcPct val="90000"/>
              </a:lnSpc>
            </a:pPr>
            <a:r>
              <a:rPr lang="id-ID" sz="2300">
                <a:solidFill>
                  <a:srgbClr val="000000"/>
                </a:solidFill>
                <a:effectLst>
                  <a:outerShdw blurRad="38100" dist="38100" dir="2700000" algn="tl">
                    <a:srgbClr val="FFFFFF"/>
                  </a:outerShdw>
                </a:effectLst>
              </a:rPr>
              <a:t>Gugat lisan dapat juga dilakukan, dan berdasarkan Pasal 120 HIR, Ketua PN akan membuat atau menyuruh untuk membuat gugatan tersebut.</a:t>
            </a:r>
          </a:p>
          <a:p>
            <a:pPr algn="just">
              <a:lnSpc>
                <a:spcPct val="90000"/>
              </a:lnSpc>
            </a:pPr>
            <a:r>
              <a:rPr lang="id-ID" sz="2300">
                <a:solidFill>
                  <a:srgbClr val="000000"/>
                </a:solidFill>
                <a:effectLst>
                  <a:outerShdw blurRad="38100" dist="38100" dir="2700000" algn="tl">
                    <a:srgbClr val="FFFFFF"/>
                  </a:outerShdw>
                </a:effectLst>
              </a:rPr>
              <a:t>Berdasarkan yurisprudensi, surat gugat yang bercap jempol harus dilegalisasi</a:t>
            </a:r>
          </a:p>
          <a:p>
            <a:pPr algn="just">
              <a:lnSpc>
                <a:spcPct val="90000"/>
              </a:lnSpc>
            </a:pPr>
            <a:r>
              <a:rPr lang="id-ID" sz="2300">
                <a:solidFill>
                  <a:srgbClr val="000000"/>
                </a:solidFill>
                <a:effectLst>
                  <a:outerShdw blurRad="38100" dist="38100" dir="2700000" algn="tl">
                    <a:srgbClr val="FFFFFF"/>
                  </a:outerShdw>
                </a:effectLst>
              </a:rPr>
              <a:t>Surat gugatan harus ditandatangani oleh penggugat atau kuasanya.</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rrowheads="1"/>
          </p:cNvSpPr>
          <p:nvPr>
            <p:ph type="title"/>
          </p:nvPr>
        </p:nvSpPr>
        <p:spPr/>
        <p:txBody>
          <a:bodyPr/>
          <a:lstStyle/>
          <a:p>
            <a:r>
              <a:rPr lang="id-ID">
                <a:solidFill>
                  <a:srgbClr val="000000"/>
                </a:solidFill>
                <a:effectLst>
                  <a:outerShdw blurRad="38100" dist="38100" dir="2700000" algn="tl">
                    <a:srgbClr val="FFFFFF"/>
                  </a:outerShdw>
                </a:effectLst>
              </a:rPr>
              <a:t>Gugat Lisan dan Tertulis</a:t>
            </a:r>
          </a:p>
        </p:txBody>
      </p:sp>
      <p:sp>
        <p:nvSpPr>
          <p:cNvPr id="104451" name="Rectangle 3"/>
          <p:cNvSpPr>
            <a:spLocks noGrp="1" noRot="1" noChangeArrowheads="1"/>
          </p:cNvSpPr>
          <p:nvPr>
            <p:ph sz="quarter" idx="1"/>
          </p:nvPr>
        </p:nvSpPr>
        <p:spPr/>
        <p:txBody>
          <a:bodyPr/>
          <a:lstStyle/>
          <a:p>
            <a:pPr algn="just">
              <a:lnSpc>
                <a:spcPct val="80000"/>
              </a:lnSpc>
            </a:pPr>
            <a:r>
              <a:rPr lang="id-ID" sz="2100">
                <a:solidFill>
                  <a:srgbClr val="000000"/>
                </a:solidFill>
                <a:effectLst>
                  <a:outerShdw blurRad="38100" dist="38100" dir="2700000" algn="tl">
                    <a:srgbClr val="FFFFFF"/>
                  </a:outerShdw>
                </a:effectLst>
              </a:rPr>
              <a:t>Gugatan sebaiknya ditik, tidak perlu memakai Materai (</a:t>
            </a:r>
            <a:r>
              <a:rPr lang="id-ID" sz="2100"/>
              <a:t>Meski dalam praktek diperlukan, karena bila tidak dilakukan, surat gugatan akan dikembalikan  )</a:t>
            </a:r>
          </a:p>
          <a:p>
            <a:pPr algn="just">
              <a:lnSpc>
                <a:spcPct val="80000"/>
              </a:lnSpc>
            </a:pPr>
            <a:r>
              <a:rPr lang="id-ID" sz="2100">
                <a:solidFill>
                  <a:srgbClr val="000000"/>
                </a:solidFill>
                <a:effectLst>
                  <a:outerShdw blurRad="38100" dist="38100" dir="2700000" algn="tl">
                    <a:srgbClr val="FFFFFF"/>
                  </a:outerShdw>
                </a:effectLst>
              </a:rPr>
              <a:t>Dalam gugatan harus memuat gambaran yang jelas mengenai duduk perkara, dengan kata lain dasar gugatan harus dijelaskan dengan jelas. Bagian ini disebut sebagai fundamentum petendti atau Posita</a:t>
            </a:r>
          </a:p>
          <a:p>
            <a:pPr algn="just">
              <a:lnSpc>
                <a:spcPct val="80000"/>
              </a:lnSpc>
            </a:pPr>
            <a:r>
              <a:rPr lang="id-ID" sz="2100">
                <a:solidFill>
                  <a:srgbClr val="000000"/>
                </a:solidFill>
                <a:effectLst>
                  <a:outerShdw blurRad="38100" dist="38100" dir="2700000" algn="tl">
                    <a:srgbClr val="FFFFFF"/>
                  </a:outerShdw>
                </a:effectLst>
              </a:rPr>
              <a:t>Dalam posita ada dua gugatan, yaitu alasan berdasarkan keadaan dan alasan berdasarkan hukum</a:t>
            </a:r>
          </a:p>
          <a:p>
            <a:pPr algn="just">
              <a:lnSpc>
                <a:spcPct val="80000"/>
              </a:lnSpc>
            </a:pPr>
            <a:r>
              <a:rPr lang="id-ID" sz="2100">
                <a:solidFill>
                  <a:srgbClr val="000000"/>
                </a:solidFill>
                <a:effectLst>
                  <a:outerShdw blurRad="38100" dist="38100" dir="2700000" algn="tl">
                    <a:srgbClr val="FFFFFF"/>
                  </a:outerShdw>
                </a:effectLst>
              </a:rPr>
              <a:t>Dalam gugatan harus dilengkapi dengan petitum, yaitu hal-hal yang diinginkan/ diminta oleh penggugat agar diputuskan, ditetapkan dan atau diperintahkan oleh hakim</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rrowheads="1"/>
          </p:cNvSpPr>
          <p:nvPr>
            <p:ph type="title"/>
          </p:nvPr>
        </p:nvSpPr>
        <p:spPr/>
        <p:txBody>
          <a:bodyPr/>
          <a:lstStyle/>
          <a:p>
            <a:r>
              <a:rPr lang="id-ID"/>
              <a:t>Substansi Surat Gugatan</a:t>
            </a:r>
          </a:p>
        </p:txBody>
      </p:sp>
      <p:sp>
        <p:nvSpPr>
          <p:cNvPr id="105475" name="Rectangle 3"/>
          <p:cNvSpPr>
            <a:spLocks noGrp="1" noRot="1" noChangeArrowheads="1"/>
          </p:cNvSpPr>
          <p:nvPr>
            <p:ph sz="quarter" idx="1"/>
          </p:nvPr>
        </p:nvSpPr>
        <p:spPr/>
        <p:txBody>
          <a:bodyPr/>
          <a:lstStyle/>
          <a:p>
            <a:pPr marL="533400" indent="-533400">
              <a:lnSpc>
                <a:spcPct val="80000"/>
              </a:lnSpc>
            </a:pPr>
            <a:r>
              <a:rPr lang="id-ID" sz="2200"/>
              <a:t>Identitas Para Pihak</a:t>
            </a:r>
          </a:p>
          <a:p>
            <a:pPr marL="533400" indent="-533400" algn="just">
              <a:lnSpc>
                <a:spcPct val="80000"/>
              </a:lnSpc>
            </a:pPr>
            <a:r>
              <a:rPr lang="id-ID" sz="2200"/>
              <a:t>Adanya Posita atau Fundamentum Petendi (Didasarkan pada alasan hukum seperti piramida terbalik, Rentetan peristiwa hukum yang terjadi dan atau dialami sampai terjadinya suatu fakta hukum, Fakta hukum yang terjadi dan dialami Penggugat,</a:t>
            </a:r>
            <a:r>
              <a:rPr lang="en-US" sz="2200"/>
              <a:t> </a:t>
            </a:r>
            <a:r>
              <a:rPr lang="id-ID" sz="2200"/>
              <a:t>dan Fakta hukum terjadinya benturan kepentingan)</a:t>
            </a:r>
          </a:p>
          <a:p>
            <a:pPr marL="533400" indent="-533400">
              <a:lnSpc>
                <a:spcPct val="80000"/>
              </a:lnSpc>
            </a:pPr>
            <a:r>
              <a:rPr lang="id-ID" sz="2200"/>
              <a:t>Adanya Petitum atau Tuntutan , yaitu Permohonan berupa :</a:t>
            </a:r>
          </a:p>
          <a:p>
            <a:pPr marL="914400" lvl="1" indent="-457200">
              <a:lnSpc>
                <a:spcPct val="80000"/>
              </a:lnSpc>
            </a:pPr>
            <a:r>
              <a:rPr lang="id-ID" sz="2200"/>
              <a:t>Mengabulkan seluruh isi gugatan dan lain sebagainya.</a:t>
            </a:r>
          </a:p>
          <a:p>
            <a:pPr marL="914400" lvl="1" indent="-457200">
              <a:lnSpc>
                <a:spcPct val="80000"/>
              </a:lnSpc>
            </a:pPr>
            <a:r>
              <a:rPr lang="id-ID" sz="2200"/>
              <a:t>Putusan dilaksanakan terlebih dahulu (uitvooerbaar bij vorrad)</a:t>
            </a:r>
          </a:p>
          <a:p>
            <a:pPr marL="914400" lvl="1" indent="-457200">
              <a:lnSpc>
                <a:spcPct val="80000"/>
              </a:lnSpc>
            </a:pPr>
            <a:r>
              <a:rPr lang="id-ID" sz="2200"/>
              <a:t>Didasarkan pada Posita</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p:txBody>
          <a:bodyPr>
            <a:normAutofit fontScale="90000"/>
          </a:bodyPr>
          <a:lstStyle/>
          <a:p>
            <a:r>
              <a:rPr lang="id-ID" sz="4000"/>
              <a:t>Syarat Formal Surat Gugatan yang lazim dalam praktek</a:t>
            </a:r>
          </a:p>
        </p:txBody>
      </p:sp>
      <p:sp>
        <p:nvSpPr>
          <p:cNvPr id="106499" name="Rectangle 3"/>
          <p:cNvSpPr>
            <a:spLocks noGrp="1" noRot="1" noChangeArrowheads="1"/>
          </p:cNvSpPr>
          <p:nvPr>
            <p:ph sz="quarter" idx="1"/>
          </p:nvPr>
        </p:nvSpPr>
        <p:spPr/>
        <p:txBody>
          <a:bodyPr/>
          <a:lstStyle/>
          <a:p>
            <a:pPr algn="just">
              <a:lnSpc>
                <a:spcPct val="90000"/>
              </a:lnSpc>
            </a:pPr>
            <a:r>
              <a:rPr lang="id-ID" sz="2800"/>
              <a:t>Tempat dan waktu surat gugatan yang dibuat oleh penggugat atau kuasa hukumnya</a:t>
            </a:r>
          </a:p>
          <a:p>
            <a:pPr algn="just">
              <a:lnSpc>
                <a:spcPct val="90000"/>
              </a:lnSpc>
            </a:pPr>
            <a:r>
              <a:rPr lang="id-ID" sz="2800"/>
              <a:t>Harus menyebut identitas para pihak secara lengkap dan jelas</a:t>
            </a:r>
          </a:p>
          <a:p>
            <a:pPr>
              <a:lnSpc>
                <a:spcPct val="90000"/>
              </a:lnSpc>
            </a:pPr>
            <a:r>
              <a:rPr lang="id-ID" sz="2800"/>
              <a:t>Surat Gugatan memakai materai (UU No: 13/1985 (psl.2).PP No: 7/1995 PP No: 24/2000)</a:t>
            </a:r>
          </a:p>
          <a:p>
            <a:pPr algn="just">
              <a:lnSpc>
                <a:spcPct val="90000"/>
              </a:lnSpc>
            </a:pPr>
            <a:r>
              <a:rPr lang="id-ID" sz="2800"/>
              <a:t>Surat Gugatan harus ditandatangani</a:t>
            </a:r>
          </a:p>
          <a:p>
            <a:pPr algn="just">
              <a:lnSpc>
                <a:spcPct val="90000"/>
              </a:lnSpc>
            </a:pPr>
            <a:r>
              <a:rPr lang="id-ID" sz="2800"/>
              <a:t>Ex Aequa Et Bono</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304800" y="609600"/>
            <a:ext cx="85344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107523" name="Text Box 3"/>
          <p:cNvSpPr txBox="1">
            <a:spLocks noChangeArrowheads="1"/>
          </p:cNvSpPr>
          <p:nvPr/>
        </p:nvSpPr>
        <p:spPr bwMode="auto">
          <a:xfrm>
            <a:off x="228600" y="685800"/>
            <a:ext cx="89154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107524" name="Rectangle 4"/>
          <p:cNvSpPr>
            <a:spLocks noGrp="1" noRot="1" noChangeArrowheads="1"/>
          </p:cNvSpPr>
          <p:nvPr>
            <p:ph type="title"/>
          </p:nvPr>
        </p:nvSpPr>
        <p:spPr/>
        <p:txBody>
          <a:bodyPr/>
          <a:lstStyle/>
          <a:p>
            <a:r>
              <a:rPr lang="id-ID"/>
              <a:t>Bentuk dan Format Surat Gugatan</a:t>
            </a:r>
          </a:p>
        </p:txBody>
      </p:sp>
      <p:sp>
        <p:nvSpPr>
          <p:cNvPr id="107525" name="Rectangle 5"/>
          <p:cNvSpPr>
            <a:spLocks noGrp="1" noRot="1" noChangeArrowheads="1"/>
          </p:cNvSpPr>
          <p:nvPr>
            <p:ph sz="quarter" idx="1"/>
          </p:nvPr>
        </p:nvSpPr>
        <p:spPr/>
        <p:txBody>
          <a:bodyPr/>
          <a:lstStyle/>
          <a:p>
            <a:pPr algn="just">
              <a:lnSpc>
                <a:spcPct val="80000"/>
              </a:lnSpc>
            </a:pPr>
            <a:r>
              <a:rPr lang="id-ID" sz="2700"/>
              <a:t>Bentuk dan format pengetikan surat gugatan tidak ada yang baku, namun selaku kuasa hukum harus dapat menyiapkan surat gugatan dengan memperhatikan bentuk, format, etika dan nilai-nilai keindahan atau kebersihan (tanpa coretan)</a:t>
            </a:r>
          </a:p>
          <a:p>
            <a:pPr algn="just">
              <a:lnSpc>
                <a:spcPct val="80000"/>
              </a:lnSpc>
            </a:pPr>
            <a:r>
              <a:rPr lang="id-ID" sz="2700"/>
              <a:t>Surat Gugatan yang baik adalah Surat Gugatan yang dapat menimbulkan opini dan perasaan hakim bahwa penggugat adalah orang yang benar-benar mendambakan keadilan atau keinginan menegakkan keadilan</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rrowheads="1"/>
          </p:cNvSpPr>
          <p:nvPr>
            <p:ph type="title"/>
          </p:nvPr>
        </p:nvSpPr>
        <p:spPr/>
        <p:txBody>
          <a:bodyPr/>
          <a:lstStyle/>
          <a:p>
            <a:r>
              <a:rPr lang="en-US"/>
              <a:t>TEKHNIK </a:t>
            </a:r>
            <a:r>
              <a:rPr lang="id-ID"/>
              <a:t>MENYUSUN GUGATAN</a:t>
            </a:r>
          </a:p>
        </p:txBody>
      </p:sp>
      <p:sp>
        <p:nvSpPr>
          <p:cNvPr id="108547" name="Rectangle 3"/>
          <p:cNvSpPr>
            <a:spLocks noGrp="1" noRot="1" noChangeArrowheads="1"/>
          </p:cNvSpPr>
          <p:nvPr>
            <p:ph sz="quarter" idx="1"/>
          </p:nvPr>
        </p:nvSpPr>
        <p:spPr/>
        <p:txBody>
          <a:bodyPr/>
          <a:lstStyle/>
          <a:p>
            <a:pPr algn="just">
              <a:lnSpc>
                <a:spcPct val="90000"/>
              </a:lnSpc>
            </a:pPr>
            <a:r>
              <a:rPr lang="id-ID" sz="2300"/>
              <a:t>Hal-hal penting yang harus diingat :</a:t>
            </a:r>
          </a:p>
          <a:p>
            <a:pPr lvl="1" algn="just">
              <a:lnSpc>
                <a:spcPct val="90000"/>
              </a:lnSpc>
            </a:pPr>
            <a:r>
              <a:rPr lang="id-ID" sz="2000"/>
              <a:t>Tiap orang yang merasa dirugikan dapat mengajukan gugatan terhadap pihak yang dianggap merugikan lewat pengadilan</a:t>
            </a:r>
          </a:p>
          <a:p>
            <a:pPr lvl="1" algn="just">
              <a:lnSpc>
                <a:spcPct val="90000"/>
              </a:lnSpc>
            </a:pPr>
            <a:r>
              <a:rPr lang="id-ID" sz="2000"/>
              <a:t>Gugatan dapat diajukan secara lisan (Pasal 118 Ayat 1 HIR, Pasal 142 Ayat 1 Rbg) atau tertulis (Pasal 120 HIR Pasal 144 Ayat 1 Rbg) dan bila perlu dapat minta bantuan kepada Ketua Pengadilan Negeri</a:t>
            </a:r>
          </a:p>
          <a:p>
            <a:pPr lvl="1" algn="just">
              <a:lnSpc>
                <a:spcPct val="90000"/>
              </a:lnSpc>
            </a:pPr>
            <a:r>
              <a:rPr lang="id-ID" sz="2000"/>
              <a:t>Gugatan itu harus diajukan oleh yang berkepentingan</a:t>
            </a:r>
          </a:p>
          <a:p>
            <a:pPr lvl="1" algn="just">
              <a:lnSpc>
                <a:spcPct val="90000"/>
              </a:lnSpc>
            </a:pPr>
            <a:r>
              <a:rPr lang="id-ID" sz="2000"/>
              <a:t>Tuntutan hak di dalam gugatan merupakan tuntutan hak yang ada kepentingan hukumnya, yang dapat dikabulkan  apabila kebenarannya dapat dibuktikan dalam sidang pemeriksaan</a:t>
            </a:r>
          </a:p>
          <a:p>
            <a:pPr algn="just">
              <a:lnSpc>
                <a:spcPct val="90000"/>
              </a:lnSpc>
            </a:pPr>
            <a:r>
              <a:rPr lang="id-ID" sz="2300"/>
              <a:t>Identitas Para Pihak</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rrowheads="1"/>
          </p:cNvSpPr>
          <p:nvPr>
            <p:ph type="title"/>
          </p:nvPr>
        </p:nvSpPr>
        <p:spPr/>
        <p:txBody>
          <a:bodyPr>
            <a:normAutofit fontScale="90000"/>
          </a:bodyPr>
          <a:lstStyle/>
          <a:p>
            <a:r>
              <a:rPr lang="en-US"/>
              <a:t>TEKHNIK </a:t>
            </a:r>
            <a:r>
              <a:rPr lang="id-ID"/>
              <a:t>MENYUSUN GUGATAN</a:t>
            </a:r>
            <a:r>
              <a:rPr lang="en-US"/>
              <a:t> </a:t>
            </a:r>
            <a:r>
              <a:rPr lang="id-ID"/>
              <a:t> (Sambungan)</a:t>
            </a:r>
          </a:p>
        </p:txBody>
      </p:sp>
      <p:sp>
        <p:nvSpPr>
          <p:cNvPr id="109571" name="Rectangle 3"/>
          <p:cNvSpPr>
            <a:spLocks noGrp="1" noRot="1" noChangeArrowheads="1"/>
          </p:cNvSpPr>
          <p:nvPr>
            <p:ph sz="quarter" idx="1"/>
          </p:nvPr>
        </p:nvSpPr>
        <p:spPr/>
        <p:txBody>
          <a:bodyPr/>
          <a:lstStyle/>
          <a:p>
            <a:pPr algn="just">
              <a:lnSpc>
                <a:spcPct val="80000"/>
              </a:lnSpc>
            </a:pPr>
            <a:r>
              <a:rPr lang="id-ID" sz="1400"/>
              <a:t>Fundamentum Petendi, terdiri dari dua bagian :</a:t>
            </a:r>
          </a:p>
          <a:p>
            <a:pPr lvl="1" algn="just">
              <a:lnSpc>
                <a:spcPct val="80000"/>
              </a:lnSpc>
            </a:pPr>
            <a:r>
              <a:rPr lang="id-ID" sz="1400"/>
              <a:t>Bagian yang menguraikan tentang kejadian atau peristiwanya  (</a:t>
            </a:r>
            <a:r>
              <a:rPr lang="id-ID" sz="1400" i="1"/>
              <a:t>fetelijkegronden</a:t>
            </a:r>
            <a:r>
              <a:rPr lang="id-ID" sz="1400"/>
              <a:t>)</a:t>
            </a:r>
          </a:p>
          <a:p>
            <a:pPr lvl="1" algn="just">
              <a:lnSpc>
                <a:spcPct val="80000"/>
              </a:lnSpc>
            </a:pPr>
            <a:r>
              <a:rPr lang="id-ID" sz="1400"/>
              <a:t> Bagian yang menguraikan tentang dasar hukumnya (</a:t>
            </a:r>
            <a:r>
              <a:rPr lang="id-ID" sz="1400" i="1"/>
              <a:t>rechtsgronden</a:t>
            </a:r>
            <a:r>
              <a:rPr lang="id-ID" sz="1400"/>
              <a:t>)</a:t>
            </a:r>
          </a:p>
          <a:p>
            <a:pPr algn="just">
              <a:lnSpc>
                <a:spcPct val="80000"/>
              </a:lnSpc>
            </a:pPr>
            <a:r>
              <a:rPr lang="id-ID" sz="1400"/>
              <a:t>Uraian tentang kejadian merupakan penjelasan duduknya perkara tentang adanya hak atau hubungan hukum yang menjadi dasar yuridis daripada tuntutan.</a:t>
            </a:r>
          </a:p>
          <a:p>
            <a:pPr algn="just">
              <a:lnSpc>
                <a:spcPct val="80000"/>
              </a:lnSpc>
            </a:pPr>
            <a:r>
              <a:rPr lang="id-ID" sz="1400"/>
              <a:t>Mengenai uraian yuridis tersebut tidak berarti harus menyebutkan peraturan -peraturan hukum yang dijadikan dasar tuntutan, melainkan cukup hak atau peristiwa yang harus dibuktikan di dalam persidangan nanti sebagai dasar dari tuntutan, yang memberi gambaran tentang kejadian materiil yang merupakan dasar tuntutan itu.</a:t>
            </a:r>
          </a:p>
          <a:p>
            <a:pPr algn="just">
              <a:lnSpc>
                <a:spcPct val="80000"/>
              </a:lnSpc>
            </a:pPr>
            <a:r>
              <a:rPr lang="id-ID" sz="1400"/>
              <a:t>Mengenai seberapa jauh harus dicantumkannya perincian tentang peristiwa yang dijadikan dasar tuntutan ada beberapa pendapat :</a:t>
            </a:r>
          </a:p>
          <a:p>
            <a:pPr lvl="1" algn="just">
              <a:lnSpc>
                <a:spcPct val="80000"/>
              </a:lnSpc>
            </a:pPr>
            <a:r>
              <a:rPr lang="id-ID" sz="1400"/>
              <a:t>Menurut </a:t>
            </a:r>
            <a:r>
              <a:rPr lang="id-ID" sz="1400" i="1"/>
              <a:t>substantieringstheori</a:t>
            </a:r>
            <a:r>
              <a:rPr lang="id-ID" sz="1400"/>
              <a:t>, tidak cukup disebutkan hukum yang menjadi dasar tuntutan saja, tetapi harus disebutkan pula kejadian itu kejadian yang nyata yang mendahului peristiwa hukum yang menjadi dasar gugatan itu, dan menjadi  sebab timbulnya peristiwa hukum tersebut misalnya : Penggugat yang menuntut hak miliknya selain menyebutkan bahwa sebagai pemilik ia juga harus menyebutkan asal-usul pemilikan tersebut.</a:t>
            </a:r>
          </a:p>
          <a:p>
            <a:pPr lvl="1" algn="just">
              <a:lnSpc>
                <a:spcPct val="80000"/>
              </a:lnSpc>
            </a:pPr>
            <a:r>
              <a:rPr lang="id-ID" sz="1400"/>
              <a:t>Menurut </a:t>
            </a:r>
            <a:r>
              <a:rPr lang="id-ID" sz="1400" i="1"/>
              <a:t>indvidualiseringstheorie</a:t>
            </a:r>
            <a:r>
              <a:rPr lang="id-ID" sz="1400"/>
              <a:t>, sudah cukup dengan disebutkannya kejadian-kejadiannya yang dicantumkan dalam gugatan yang sudah dapat menunjukkan adanya hubungan hukum yang menjadi dasar tuntutan. Dasar atau sejarah terjadinya hubungan tersebut tidak perlu dijelaskan, karena hal tersebut tidak perlu dikemukakan dalam sidang yang akan datang pada acara pembuktian</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rrowheads="1"/>
          </p:cNvSpPr>
          <p:nvPr>
            <p:ph type="title"/>
          </p:nvPr>
        </p:nvSpPr>
        <p:spPr/>
        <p:txBody>
          <a:bodyPr>
            <a:normAutofit fontScale="90000"/>
          </a:bodyPr>
          <a:lstStyle/>
          <a:p>
            <a:r>
              <a:rPr lang="en-US"/>
              <a:t>TEKHNIK </a:t>
            </a:r>
            <a:r>
              <a:rPr lang="id-ID"/>
              <a:t>MENYUSUN GUGATAN</a:t>
            </a:r>
            <a:r>
              <a:rPr lang="en-US"/>
              <a:t> </a:t>
            </a:r>
            <a:r>
              <a:rPr lang="id-ID"/>
              <a:t> (Sambungan)</a:t>
            </a:r>
          </a:p>
        </p:txBody>
      </p:sp>
      <p:sp>
        <p:nvSpPr>
          <p:cNvPr id="110595" name="Rectangle 3"/>
          <p:cNvSpPr>
            <a:spLocks noGrp="1" noRot="1" noChangeArrowheads="1"/>
          </p:cNvSpPr>
          <p:nvPr>
            <p:ph sz="quarter" idx="1"/>
          </p:nvPr>
        </p:nvSpPr>
        <p:spPr/>
        <p:txBody>
          <a:bodyPr/>
          <a:lstStyle/>
          <a:p>
            <a:pPr algn="just">
              <a:lnSpc>
                <a:spcPct val="80000"/>
              </a:lnSpc>
            </a:pPr>
            <a:r>
              <a:rPr lang="id-ID" sz="1800"/>
              <a:t>Petitum atau Tuntutan, apa yang diminta atau diharapkan Penggugat agar diputuskan oleh hakim. jadi tuntutan itu akan terjawab didalam amar atau </a:t>
            </a:r>
            <a:r>
              <a:rPr lang="id-ID" sz="1800" i="1"/>
              <a:t>dictum</a:t>
            </a:r>
            <a:r>
              <a:rPr lang="id-ID" sz="1800"/>
              <a:t> putusan. oleh karenanya petitum harus dirumuskan secara jelas dan tegas (ps 8 Rv).</a:t>
            </a:r>
          </a:p>
          <a:p>
            <a:pPr algn="just">
              <a:lnSpc>
                <a:spcPct val="80000"/>
              </a:lnSpc>
            </a:pPr>
            <a:r>
              <a:rPr lang="id-ID" sz="1800"/>
              <a:t>Tuntutan yang jelas atau tidak sempurna dapat berakibat tidak diterimanya tuntutan tersebut. demikian pula gugatan yang berisi pertanyaan-pertanyaan yang bertentangan satu sama lain atau disebut </a:t>
            </a:r>
            <a:r>
              <a:rPr lang="id-ID" sz="1800" i="1"/>
              <a:t>obscuur libel</a:t>
            </a:r>
            <a:r>
              <a:rPr lang="id-ID" sz="1800"/>
              <a:t> (gugatan yang tidak jelas dan tidak dapat dijawab dengan mudah oleh pihak Tergugat sehingga menyebabkan ditolaknya gugatan) berakibat tidak diterimanya gugatan tersebut. Sebuah tuntutan dapat dibagi 3 (tiga) ialah :</a:t>
            </a:r>
          </a:p>
          <a:p>
            <a:pPr lvl="1" algn="just">
              <a:lnSpc>
                <a:spcPct val="80000"/>
              </a:lnSpc>
            </a:pPr>
            <a:r>
              <a:rPr lang="id-ID" sz="1600"/>
              <a:t>Tuntutan primer atau tuntutan pokok yang langsung berhubungan dengan pokok perkara</a:t>
            </a:r>
          </a:p>
          <a:p>
            <a:pPr lvl="1" algn="just">
              <a:lnSpc>
                <a:spcPct val="80000"/>
              </a:lnSpc>
            </a:pPr>
            <a:r>
              <a:rPr lang="id-ID" sz="1600"/>
              <a:t>Tuntutan tambahan, bukan tuntutan pokok yang langsung berhubungan dengan pokok perkara</a:t>
            </a:r>
          </a:p>
          <a:p>
            <a:pPr lvl="1" algn="just">
              <a:lnSpc>
                <a:spcPct val="80000"/>
              </a:lnSpc>
            </a:pPr>
            <a:r>
              <a:rPr lang="id-ID" sz="1600"/>
              <a:t>Tuntutan subsideir atau pengganti</a:t>
            </a:r>
          </a:p>
          <a:p>
            <a:pPr>
              <a:lnSpc>
                <a:spcPct val="80000"/>
              </a:lnSpc>
              <a:buFont typeface="Wingdings" pitchFamily="2" charset="2"/>
              <a:buNone/>
            </a:pPr>
            <a:endParaRPr lang="id-ID" sz="180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rrowheads="1"/>
          </p:cNvSpPr>
          <p:nvPr>
            <p:ph type="title"/>
          </p:nvPr>
        </p:nvSpPr>
        <p:spPr/>
        <p:txBody>
          <a:bodyPr>
            <a:normAutofit fontScale="90000"/>
          </a:bodyPr>
          <a:lstStyle/>
          <a:p>
            <a:r>
              <a:rPr lang="en-US"/>
              <a:t>TEKHNIK </a:t>
            </a:r>
            <a:r>
              <a:rPr lang="id-ID"/>
              <a:t>MENYUSUN GUGATAN</a:t>
            </a:r>
            <a:r>
              <a:rPr lang="en-US"/>
              <a:t> </a:t>
            </a:r>
            <a:r>
              <a:rPr lang="id-ID"/>
              <a:t> (Sambungan)</a:t>
            </a:r>
          </a:p>
        </p:txBody>
      </p:sp>
      <p:sp>
        <p:nvSpPr>
          <p:cNvPr id="111619" name="Rectangle 3"/>
          <p:cNvSpPr>
            <a:spLocks noGrp="1" noRot="1" noChangeArrowheads="1"/>
          </p:cNvSpPr>
          <p:nvPr>
            <p:ph sz="quarter" idx="1"/>
          </p:nvPr>
        </p:nvSpPr>
        <p:spPr/>
        <p:txBody>
          <a:bodyPr/>
          <a:lstStyle/>
          <a:p>
            <a:pPr>
              <a:lnSpc>
                <a:spcPct val="80000"/>
              </a:lnSpc>
            </a:pPr>
            <a:r>
              <a:rPr lang="id-ID" sz="1600"/>
              <a:t>Biasanya sebagai tuntutan tambahan berwujud :</a:t>
            </a:r>
          </a:p>
          <a:p>
            <a:pPr lvl="1">
              <a:lnSpc>
                <a:spcPct val="80000"/>
              </a:lnSpc>
            </a:pPr>
            <a:r>
              <a:rPr lang="id-ID" sz="1400"/>
              <a:t>Tuntutan agar Tergugat dihukum untuk membayar biaya perkara.</a:t>
            </a:r>
          </a:p>
          <a:p>
            <a:pPr lvl="1">
              <a:lnSpc>
                <a:spcPct val="80000"/>
              </a:lnSpc>
            </a:pPr>
            <a:r>
              <a:rPr lang="id-ID" sz="1400"/>
              <a:t>Tuntutan “</a:t>
            </a:r>
            <a:r>
              <a:rPr lang="id-ID" sz="1400" i="1"/>
              <a:t>uitvoebaar bij voorraad</a:t>
            </a:r>
            <a:r>
              <a:rPr lang="id-ID" sz="1400"/>
              <a:t>” yaitu tuntutan agar putusan dapat dilaksanakan lebih dulu meskipun ada perlawanan, banding atau kasasi. di dalam praktik permohonan uitvoebaar bij voorraad sering dikabulkan. namun demikian Mahkamah Agung menginstruksikan agar hakim jangan secara mudah memberi putusan </a:t>
            </a:r>
            <a:r>
              <a:rPr lang="id-ID" sz="1400" i="1"/>
              <a:t>uitvoerbaar bij voorraad</a:t>
            </a:r>
            <a:r>
              <a:rPr lang="id-ID" sz="1400"/>
              <a:t> (Intruksi MA tanggal 13 Februari 1958).</a:t>
            </a:r>
          </a:p>
          <a:p>
            <a:pPr lvl="1">
              <a:lnSpc>
                <a:spcPct val="80000"/>
              </a:lnSpc>
            </a:pPr>
            <a:r>
              <a:rPr lang="id-ID" sz="1400"/>
              <a:t>Tuntutan agar Tergugat dihukum untuk membayar bunga (moratair) apabila tuntutan yang dimintakan oleh Penggugat berupa sejumlah uang tertentu.</a:t>
            </a:r>
          </a:p>
          <a:p>
            <a:pPr lvl="1">
              <a:lnSpc>
                <a:spcPct val="80000"/>
              </a:lnSpc>
            </a:pPr>
            <a:r>
              <a:rPr lang="id-ID" sz="1400"/>
              <a:t>Tuntutan agar Tergugat dihukum untuk membayar uang paksa (dwangsom), apabila hukuman itu tidak berupa pembayaran sejumlah uang selama ia tidak memenuhi isi putusan. </a:t>
            </a:r>
          </a:p>
          <a:p>
            <a:pPr lvl="1">
              <a:lnSpc>
                <a:spcPct val="80000"/>
              </a:lnSpc>
            </a:pPr>
            <a:r>
              <a:rPr lang="id-ID" sz="1400"/>
              <a:t>Dalam hal gugat cerai sering disebut juga dengan tuntutan nafkah bagi istri (Pasal 59 Ayat 2, 62, 65 HOCI, Pasal 213, 229 BW) atau pembagian harta (Pasal 66 HOCI, Pasal 232 BW).</a:t>
            </a:r>
          </a:p>
          <a:p>
            <a:pPr>
              <a:lnSpc>
                <a:spcPct val="80000"/>
              </a:lnSpc>
            </a:pPr>
            <a:r>
              <a:rPr lang="id-ID" sz="1600"/>
              <a:t>Mengenai tuntutan subsideir selalu diajukan sebagai pengganti apabila hakim berpendapat lain. biasanya tuntutan subsidiary itu berbunyi “agar hakim mengadili menurut keadilan yang benar” atau  “mohon putusan yang seadil-adilnya” (</a:t>
            </a:r>
            <a:r>
              <a:rPr lang="id-ID" sz="1600" i="1"/>
              <a:t>aequo et bo</a:t>
            </a:r>
            <a:r>
              <a:rPr lang="id-ID" sz="1600"/>
              <a:t>no).</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p:txBody>
          <a:bodyPr>
            <a:normAutofit fontScale="90000"/>
          </a:bodyPr>
          <a:lstStyle/>
          <a:p>
            <a:r>
              <a:rPr lang="en-US"/>
              <a:t>TEKHNIK </a:t>
            </a:r>
            <a:r>
              <a:rPr lang="id-ID"/>
              <a:t>MENYUSUN GUGATAN</a:t>
            </a:r>
            <a:r>
              <a:rPr lang="en-US"/>
              <a:t> </a:t>
            </a:r>
            <a:r>
              <a:rPr lang="id-ID"/>
              <a:t> (Sambungan)</a:t>
            </a:r>
          </a:p>
        </p:txBody>
      </p:sp>
      <p:sp>
        <p:nvSpPr>
          <p:cNvPr id="112643" name="Rectangle 3"/>
          <p:cNvSpPr>
            <a:spLocks noGrp="1" noRot="1" noChangeArrowheads="1"/>
          </p:cNvSpPr>
          <p:nvPr>
            <p:ph sz="quarter" idx="1"/>
          </p:nvPr>
        </p:nvSpPr>
        <p:spPr/>
        <p:txBody>
          <a:bodyPr/>
          <a:lstStyle/>
          <a:p>
            <a:pPr>
              <a:lnSpc>
                <a:spcPct val="80000"/>
              </a:lnSpc>
            </a:pPr>
            <a:r>
              <a:rPr lang="id-ID" sz="2000"/>
              <a:t>Kesimpulan agar gugatan tidak ditolak atau dinyatakan tidak diterima ialah :</a:t>
            </a:r>
          </a:p>
          <a:p>
            <a:pPr lvl="1">
              <a:lnSpc>
                <a:spcPct val="80000"/>
              </a:lnSpc>
            </a:pPr>
            <a:r>
              <a:rPr lang="id-ID" sz="1800"/>
              <a:t>Gugatan supaya diajukan kepada Pengadilan yang berwenang.</a:t>
            </a:r>
          </a:p>
          <a:p>
            <a:pPr lvl="1">
              <a:lnSpc>
                <a:spcPct val="80000"/>
              </a:lnSpc>
            </a:pPr>
            <a:r>
              <a:rPr lang="id-ID" sz="1800"/>
              <a:t>Identitas seperti nama, pekerjaan, alamat dan sebagainya dari Penggugat dan Tergugat harus jelas.</a:t>
            </a:r>
          </a:p>
          <a:p>
            <a:pPr lvl="1">
              <a:lnSpc>
                <a:spcPct val="80000"/>
              </a:lnSpc>
            </a:pPr>
            <a:r>
              <a:rPr lang="id-ID" sz="1800"/>
              <a:t>Pihak Penggugat maupun Tergugat harus ada hubungan hukum dengan pokok permasalahan.</a:t>
            </a:r>
          </a:p>
          <a:p>
            <a:pPr lvl="1">
              <a:lnSpc>
                <a:spcPct val="80000"/>
              </a:lnSpc>
            </a:pPr>
            <a:r>
              <a:rPr lang="id-ID" sz="1800"/>
              <a:t>Pihak Penggugat maupun Tergugat mempunyai kemampuan untuk melakukan perbuatan hukum (</a:t>
            </a:r>
            <a:r>
              <a:rPr lang="id-ID" sz="1800" i="1"/>
              <a:t>handelingsbekwaamheid)</a:t>
            </a:r>
            <a:r>
              <a:rPr lang="id-ID" sz="1800"/>
              <a:t>.</a:t>
            </a:r>
          </a:p>
          <a:p>
            <a:pPr lvl="1">
              <a:lnSpc>
                <a:spcPct val="80000"/>
              </a:lnSpc>
            </a:pPr>
            <a:r>
              <a:rPr lang="id-ID" sz="1800"/>
              <a:t>Dalil-dalil atau posita gugatan harus mempunyai dasar peristiwa dan dasar hukum (</a:t>
            </a:r>
            <a:r>
              <a:rPr lang="id-ID" sz="1800" i="1"/>
              <a:t>fundamentum petendi</a:t>
            </a:r>
            <a:r>
              <a:rPr lang="id-ID" sz="1800"/>
              <a:t>) yang cukup kuat.</a:t>
            </a:r>
          </a:p>
          <a:p>
            <a:pPr lvl="1">
              <a:lnSpc>
                <a:spcPct val="80000"/>
              </a:lnSpc>
            </a:pPr>
            <a:r>
              <a:rPr lang="id-ID" sz="1800"/>
              <a:t>Peristiwa atau permasalahan dalam gugatan belum lampau waktu.</a:t>
            </a:r>
          </a:p>
          <a:p>
            <a:pPr lvl="1">
              <a:lnSpc>
                <a:spcPct val="80000"/>
              </a:lnSpc>
            </a:pPr>
            <a:r>
              <a:rPr lang="id-ID" sz="1800"/>
              <a:t>Peristiwa belum pernah diajukan dan diputuskan oleh pengadilan</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304800" y="457200"/>
            <a:ext cx="8610600" cy="5599113"/>
          </a:xfrm>
          <a:prstGeom prst="rect">
            <a:avLst/>
          </a:prstGeom>
          <a:noFill/>
          <a:ln w="9525">
            <a:noFill/>
            <a:miter lim="800000"/>
            <a:headEnd/>
            <a:tailEnd/>
          </a:ln>
          <a:effectLst/>
        </p:spPr>
        <p:txBody>
          <a:bodyPr>
            <a:spAutoFit/>
          </a:bodyPr>
          <a:lstStyle/>
          <a:p>
            <a:pPr marL="342900" indent="-342900"/>
            <a:r>
              <a:rPr lang="id-ID" sz="1200"/>
              <a:t>NO. _______________						Jakarta, ___________</a:t>
            </a:r>
          </a:p>
          <a:p>
            <a:pPr marL="342900" indent="-342900"/>
            <a:r>
              <a:rPr lang="id-ID" sz="900"/>
              <a:t>Kepada Yth,</a:t>
            </a:r>
          </a:p>
          <a:p>
            <a:pPr marL="342900" indent="-342900"/>
            <a:r>
              <a:rPr lang="id-ID" sz="900"/>
              <a:t>Bapak Ketua Pengadilan Negeri Jakarta Pusat</a:t>
            </a:r>
          </a:p>
          <a:p>
            <a:pPr marL="342900" indent="-342900"/>
            <a:r>
              <a:rPr lang="id-ID" sz="900"/>
              <a:t>Jl. Gajah Mada No. 17</a:t>
            </a:r>
            <a:endParaRPr lang="id-ID" sz="900" b="1" u="sng"/>
          </a:p>
          <a:p>
            <a:pPr marL="342900" indent="-342900"/>
            <a:r>
              <a:rPr lang="id-ID" sz="900" b="1" u="sng"/>
              <a:t>JAKARTA PUSAT</a:t>
            </a:r>
            <a:endParaRPr lang="id-ID" sz="900" b="1"/>
          </a:p>
          <a:p>
            <a:pPr marL="342900" indent="-342900"/>
            <a:r>
              <a:rPr lang="id-ID" sz="900" b="1"/>
              <a:t>Perihal : Gugatan</a:t>
            </a:r>
            <a:endParaRPr lang="id-ID" sz="900"/>
          </a:p>
          <a:p>
            <a:pPr marL="342900" indent="-342900"/>
            <a:r>
              <a:rPr lang="id-ID" sz="900"/>
              <a:t>Dengan Hormat,</a:t>
            </a:r>
          </a:p>
          <a:p>
            <a:pPr marL="342900" indent="-342900"/>
            <a:r>
              <a:rPr lang="id-ID" sz="900"/>
              <a:t>Yang bertandatangan di bawah ini, Dhoni Yusra, S.H., pengacara/ penasihat hukum pada Yusra &amp; Yudi Law Firm “Y&amp;Y”, berkedudukan hukum di Jl_____________________, Jakarta, dalam hal ini bertindak untuk dan atas nama pemberi kuasa : HAJI GANI ABDUL SALAM, Usia 45 Tahun, pekerjaan wiraswasta, alamat Jl. ______________, berdasarkan Surat Kuasa Khusus tertanggal ______________selanjutnya disebut </a:t>
            </a:r>
            <a:r>
              <a:rPr lang="id-ID" sz="900" b="1"/>
              <a:t>PENGGUGAT</a:t>
            </a:r>
            <a:r>
              <a:rPr lang="id-ID" sz="900"/>
              <a:t>.</a:t>
            </a:r>
          </a:p>
          <a:p>
            <a:pPr marL="342900" indent="-342900"/>
            <a:r>
              <a:rPr lang="id-ID" sz="900"/>
              <a:t>Dengan ini hendak mengajukan gugatan perdata terhadap SUTIYONO, Usia 42 Tahun, Pekerjaan Wiraswasta, ALamat _______________, selajutnya disebut sebagai </a:t>
            </a:r>
            <a:r>
              <a:rPr lang="id-ID" sz="900" b="1"/>
              <a:t>TERGUGAT</a:t>
            </a:r>
            <a:r>
              <a:rPr lang="id-ID" sz="900"/>
              <a:t>.</a:t>
            </a:r>
          </a:p>
          <a:p>
            <a:pPr marL="342900" indent="-342900"/>
            <a:r>
              <a:rPr lang="id-ID" sz="900"/>
              <a:t>Adapun duduk perkaranya adalah sebagai berikut :(Posita/ Fundamentum Petendi)</a:t>
            </a:r>
          </a:p>
          <a:p>
            <a:pPr marL="342900" indent="-342900"/>
            <a:r>
              <a:rPr lang="id-ID" sz="900"/>
              <a:t>1. Bahwa _____</a:t>
            </a:r>
          </a:p>
          <a:p>
            <a:pPr marL="342900" indent="-342900"/>
            <a:r>
              <a:rPr lang="id-ID" sz="900"/>
              <a:t>2. Bahwa _____</a:t>
            </a:r>
          </a:p>
          <a:p>
            <a:pPr marL="342900" indent="-342900"/>
            <a:r>
              <a:rPr lang="id-ID" sz="900"/>
              <a:t>3. Bahwa _____</a:t>
            </a:r>
          </a:p>
          <a:p>
            <a:pPr marL="342900" indent="-342900"/>
            <a:r>
              <a:rPr lang="id-ID" sz="900"/>
              <a:t>4.</a:t>
            </a:r>
          </a:p>
          <a:p>
            <a:pPr marL="342900" indent="-342900"/>
            <a:r>
              <a:rPr lang="id-ID" sz="900"/>
              <a:t>5. Bahwa akibat perbuatan melawan hukum </a:t>
            </a:r>
          </a:p>
          <a:p>
            <a:pPr marL="342900" indent="-342900"/>
            <a:r>
              <a:rPr lang="id-ID" sz="900"/>
              <a:t>    a). Kerugian Material</a:t>
            </a:r>
          </a:p>
          <a:p>
            <a:pPr marL="342900" indent="-342900"/>
            <a:r>
              <a:rPr lang="id-ID" sz="900"/>
              <a:t>    b). Kerugian Moril / material, berupa :</a:t>
            </a:r>
          </a:p>
          <a:p>
            <a:pPr marL="342900" indent="-342900"/>
            <a:r>
              <a:rPr lang="id-ID" sz="900"/>
              <a:t>6. Dwaangsom</a:t>
            </a:r>
          </a:p>
          <a:p>
            <a:pPr marL="342900" indent="-342900"/>
            <a:r>
              <a:rPr lang="id-ID" sz="900"/>
              <a:t>7. Sita jaminan terhadap</a:t>
            </a:r>
          </a:p>
          <a:p>
            <a:pPr marL="342900" indent="-342900"/>
            <a:r>
              <a:rPr lang="id-ID" sz="900"/>
              <a:t>    A.</a:t>
            </a:r>
          </a:p>
          <a:p>
            <a:pPr marL="342900" indent="-342900"/>
            <a:r>
              <a:rPr lang="id-ID" sz="900"/>
              <a:t>    B.</a:t>
            </a:r>
          </a:p>
          <a:p>
            <a:pPr marL="342900" indent="-342900"/>
            <a:r>
              <a:rPr lang="id-ID" sz="900"/>
              <a:t>    C.</a:t>
            </a:r>
          </a:p>
          <a:p>
            <a:pPr marL="342900" indent="-342900"/>
            <a:r>
              <a:rPr lang="id-ID" sz="900"/>
              <a:t>8. Permohonan serta merta</a:t>
            </a:r>
          </a:p>
          <a:p>
            <a:pPr marL="342900" indent="-342900"/>
            <a:r>
              <a:rPr lang="id-ID" sz="900"/>
              <a:t>Maka Berdasarkan hal-hal tersebut diatas, Penggugat mohon sudilah kiranya Pengadilan berkenan memutuskan sebagai berikut : (PETITUM)</a:t>
            </a:r>
          </a:p>
          <a:p>
            <a:pPr marL="342900" indent="-342900"/>
            <a:r>
              <a:rPr lang="id-ID" sz="900"/>
              <a:t>Mengabulkan gugatan Penggugat seluruhnya ;</a:t>
            </a:r>
          </a:p>
          <a:p>
            <a:pPr marL="342900" indent="-342900"/>
            <a:r>
              <a:rPr lang="id-ID" sz="900"/>
              <a:t>Menyatakan sah berharga sita jaminan tersebut ;</a:t>
            </a:r>
          </a:p>
          <a:p>
            <a:pPr marL="342900" indent="-342900"/>
            <a:r>
              <a:rPr lang="id-ID" sz="900"/>
              <a:t>Menyatakan demi hukum para tergugat telah melakukan perbuatan melawan hukum yang merugikan penggugat ;</a:t>
            </a:r>
          </a:p>
          <a:p>
            <a:pPr marL="342900" indent="-342900"/>
            <a:r>
              <a:rPr lang="id-ID" sz="900"/>
              <a:t>-</a:t>
            </a:r>
          </a:p>
          <a:p>
            <a:pPr marL="342900" indent="-342900"/>
            <a:r>
              <a:rPr lang="id-ID" sz="900"/>
              <a:t>-</a:t>
            </a:r>
          </a:p>
          <a:p>
            <a:pPr marL="342900" indent="-342900"/>
            <a:r>
              <a:rPr lang="id-ID" sz="900"/>
              <a:t>-</a:t>
            </a:r>
          </a:p>
          <a:p>
            <a:pPr marL="342900" indent="-342900"/>
            <a:r>
              <a:rPr lang="id-ID" sz="900"/>
              <a:t>Dan seterusnya</a:t>
            </a:r>
          </a:p>
          <a:p>
            <a:pPr marL="342900" indent="-342900"/>
            <a:r>
              <a:rPr lang="id-ID" sz="900"/>
              <a:t>Ex Aequo Et Bono</a:t>
            </a:r>
          </a:p>
          <a:p>
            <a:pPr marL="342900" indent="-342900"/>
            <a:r>
              <a:rPr lang="id-ID" sz="900"/>
              <a:t>Mohon putusan seadil-adilnya</a:t>
            </a:r>
            <a:endParaRPr lang="id-ID" sz="900" b="1"/>
          </a:p>
          <a:p>
            <a:pPr marL="342900" indent="-342900"/>
            <a:r>
              <a:rPr lang="id-ID" sz="900" b="1"/>
              <a:t>						Hormat Kami,</a:t>
            </a:r>
          </a:p>
          <a:p>
            <a:pPr marL="342900" indent="-342900"/>
            <a:r>
              <a:rPr lang="id-ID" sz="900" b="1"/>
              <a:t>						Kuasa Penggugat</a:t>
            </a:r>
          </a:p>
          <a:p>
            <a:pPr marL="342900" indent="-342900"/>
            <a:r>
              <a:rPr lang="id-ID" sz="900" b="1"/>
              <a:t>						Dhoni Yusra, SH</a:t>
            </a:r>
          </a:p>
          <a:p>
            <a:pPr marL="342900" indent="-342900"/>
            <a:r>
              <a:rPr lang="id-ID" sz="900" b="1"/>
              <a:t>						Yudi Syaifullah, SH</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p:txBody>
          <a:bodyPr>
            <a:normAutofit fontScale="90000"/>
          </a:bodyPr>
          <a:lstStyle/>
          <a:p>
            <a:r>
              <a:rPr lang="id-ID" sz="2800">
                <a:solidFill>
                  <a:srgbClr val="000000"/>
                </a:solidFill>
                <a:effectLst>
                  <a:outerShdw blurRad="38100" dist="38100" dir="2700000" algn="tl">
                    <a:srgbClr val="FFFFFF"/>
                  </a:outerShdw>
                </a:effectLst>
              </a:rPr>
              <a:t>Pihak-Pihak yang berperkara, perwakilan orang, badan hukum, dan negara</a:t>
            </a:r>
          </a:p>
        </p:txBody>
      </p:sp>
      <p:sp>
        <p:nvSpPr>
          <p:cNvPr id="114691" name="Rectangle 3"/>
          <p:cNvSpPr>
            <a:spLocks noGrp="1" noRot="1" noChangeArrowheads="1"/>
          </p:cNvSpPr>
          <p:nvPr>
            <p:ph sz="quarter" idx="1"/>
          </p:nvPr>
        </p:nvSpPr>
        <p:spPr/>
        <p:txBody>
          <a:bodyPr/>
          <a:lstStyle/>
          <a:p>
            <a:pPr algn="just"/>
            <a:r>
              <a:rPr lang="id-ID" sz="2800">
                <a:solidFill>
                  <a:srgbClr val="000000"/>
                </a:solidFill>
                <a:effectLst>
                  <a:outerShdw blurRad="38100" dist="38100" dir="2700000" algn="tl">
                    <a:srgbClr val="FFFFFF"/>
                  </a:outerShdw>
                </a:effectLst>
              </a:rPr>
              <a:t>Setiap orang boleh berpekara di depan pengadilan, namun ada pengecualiannya yaitu orang sakit ingatan, belum dewasa.</a:t>
            </a:r>
          </a:p>
          <a:p>
            <a:pPr algn="just"/>
            <a:r>
              <a:rPr lang="id-ID" sz="2800">
                <a:solidFill>
                  <a:srgbClr val="000000"/>
                </a:solidFill>
                <a:effectLst>
                  <a:outerShdw blurRad="38100" dist="38100" dir="2700000" algn="tl">
                    <a:srgbClr val="FFFFFF"/>
                  </a:outerShdw>
                </a:effectLst>
              </a:rPr>
              <a:t>Bila badan hukum, maka orang yang mewakili adalah wenang mewakili badan hukum, itu dapat dilihat di ADRT</a:t>
            </a:r>
          </a:p>
          <a:p>
            <a:pPr algn="just"/>
            <a:r>
              <a:rPr lang="id-ID" sz="2800">
                <a:solidFill>
                  <a:srgbClr val="000000"/>
                </a:solidFill>
                <a:effectLst>
                  <a:outerShdw blurRad="38100" dist="38100" dir="2700000" algn="tl">
                    <a:srgbClr val="FFFFFF"/>
                  </a:outerShdw>
                </a:effectLst>
              </a:rPr>
              <a:t>Surat kuasa yang dipakai adalah surat kuasa khusus</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rrowheads="1"/>
          </p:cNvSpPr>
          <p:nvPr>
            <p:ph type="title"/>
          </p:nvPr>
        </p:nvSpPr>
        <p:spPr/>
        <p:txBody>
          <a:bodyPr/>
          <a:lstStyle/>
          <a:p>
            <a:r>
              <a:rPr lang="id-ID"/>
              <a:t>JAWABAN TERGUGAT</a:t>
            </a:r>
          </a:p>
        </p:txBody>
      </p:sp>
      <p:sp>
        <p:nvSpPr>
          <p:cNvPr id="115715" name="Rectangle 3"/>
          <p:cNvSpPr>
            <a:spLocks noGrp="1" noRot="1" noChangeArrowheads="1"/>
          </p:cNvSpPr>
          <p:nvPr>
            <p:ph sz="quarter" idx="1"/>
          </p:nvPr>
        </p:nvSpPr>
        <p:spPr/>
        <p:txBody>
          <a:bodyPr/>
          <a:lstStyle/>
          <a:p>
            <a:pPr>
              <a:lnSpc>
                <a:spcPct val="80000"/>
              </a:lnSpc>
            </a:pPr>
            <a:r>
              <a:rPr lang="id-ID" sz="2000"/>
              <a:t>Eksepsi, Bentuk jawaban dalam eksepsi ialah suatu tangkisan bahwa syarat-syarat prosessuil gugatan tidak benar atau eksepsi berdasarkan ketentuan materiil (eksepsi dilatoir dan eksepsi paremptoir), sehingga gugatan harus dinyatakan tidak dapat diterima (</a:t>
            </a:r>
            <a:r>
              <a:rPr lang="id-ID" sz="2000" i="1"/>
              <a:t>niet ontvankelijk verklaard</a:t>
            </a:r>
            <a:r>
              <a:rPr lang="id-ID" sz="2000"/>
              <a:t>). Dasar-dasar daripada eksepsi antara lain sebagai berikut :</a:t>
            </a:r>
          </a:p>
          <a:p>
            <a:pPr lvl="1">
              <a:lnSpc>
                <a:spcPct val="80000"/>
              </a:lnSpc>
            </a:pPr>
            <a:r>
              <a:rPr lang="id-ID" sz="1800"/>
              <a:t>Gugatan diajukan kepada pengadilan yang tidak berwenang</a:t>
            </a:r>
          </a:p>
          <a:p>
            <a:pPr lvl="1">
              <a:lnSpc>
                <a:spcPct val="80000"/>
              </a:lnSpc>
            </a:pPr>
            <a:r>
              <a:rPr lang="id-ID" sz="1800"/>
              <a:t>Gugatan salah alamat (tergugat tak ada hubungan hukum)</a:t>
            </a:r>
          </a:p>
          <a:p>
            <a:pPr lvl="1">
              <a:lnSpc>
                <a:spcPct val="80000"/>
              </a:lnSpc>
            </a:pPr>
            <a:r>
              <a:rPr lang="id-ID" sz="1800"/>
              <a:t>Penggugat tak berkualitas (penggugat tidak mempunyai hubungan hukum)</a:t>
            </a:r>
          </a:p>
          <a:p>
            <a:pPr lvl="1">
              <a:lnSpc>
                <a:spcPct val="80000"/>
              </a:lnSpc>
            </a:pPr>
            <a:r>
              <a:rPr lang="id-ID" sz="1800"/>
              <a:t>Tergugat tidak lengkap</a:t>
            </a:r>
          </a:p>
          <a:p>
            <a:pPr lvl="1">
              <a:lnSpc>
                <a:spcPct val="80000"/>
              </a:lnSpc>
            </a:pPr>
            <a:r>
              <a:rPr lang="id-ID" sz="1800"/>
              <a:t>Penggugat telah memberi penundaan pembayaran (eksepsi)</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p:txBody>
          <a:bodyPr/>
          <a:lstStyle/>
          <a:p>
            <a:r>
              <a:rPr lang="id-ID"/>
              <a:t>JAWABAN TERGUGAT (sambungan)</a:t>
            </a:r>
          </a:p>
        </p:txBody>
      </p:sp>
      <p:sp>
        <p:nvSpPr>
          <p:cNvPr id="116739" name="Rectangle 3"/>
          <p:cNvSpPr>
            <a:spLocks noGrp="1" noRot="1" noChangeArrowheads="1"/>
          </p:cNvSpPr>
          <p:nvPr>
            <p:ph sz="quarter" idx="1"/>
          </p:nvPr>
        </p:nvSpPr>
        <p:spPr/>
        <p:txBody>
          <a:bodyPr/>
          <a:lstStyle/>
          <a:p>
            <a:pPr>
              <a:lnSpc>
                <a:spcPct val="80000"/>
              </a:lnSpc>
            </a:pPr>
            <a:r>
              <a:rPr lang="id-ID" sz="1800"/>
              <a:t>Dalam Pokok Perkara Jawaban dalam pokok perkara ini merupakan bantahan terhadap dalil-dalil atau fundamentum petendi yang diajukan penggugat.</a:t>
            </a:r>
          </a:p>
          <a:p>
            <a:pPr>
              <a:lnSpc>
                <a:spcPct val="80000"/>
              </a:lnSpc>
            </a:pPr>
            <a:r>
              <a:rPr lang="id-ID" sz="1800"/>
              <a:t>Misalnya : A (Penggugat) menuntut B (Tergugat) agar meninggalkan tanah yang dikerjakan B dengan dalih :</a:t>
            </a:r>
          </a:p>
          <a:p>
            <a:pPr lvl="1">
              <a:lnSpc>
                <a:spcPct val="80000"/>
              </a:lnSpc>
            </a:pPr>
            <a:r>
              <a:rPr lang="id-ID" sz="1600"/>
              <a:t>Tanah tersebut adalah milik A sebagai ahli waris bapaknya C pemilik tanah asal yang sudah meninggal dunia.</a:t>
            </a:r>
          </a:p>
          <a:p>
            <a:pPr lvl="1">
              <a:lnSpc>
                <a:spcPct val="80000"/>
              </a:lnSpc>
            </a:pPr>
            <a:r>
              <a:rPr lang="id-ID" sz="1600"/>
              <a:t>Adanya petok D dan letter C yang masih atas nama C.</a:t>
            </a:r>
          </a:p>
          <a:p>
            <a:pPr lvl="1">
              <a:lnSpc>
                <a:spcPct val="80000"/>
              </a:lnSpc>
            </a:pPr>
            <a:r>
              <a:rPr lang="id-ID" sz="1600"/>
              <a:t>A tidak pernah melihat atau mengetahui adanya transaksi antara B dan C atas tanah tersebut.</a:t>
            </a:r>
          </a:p>
          <a:p>
            <a:pPr>
              <a:lnSpc>
                <a:spcPct val="80000"/>
              </a:lnSpc>
            </a:pPr>
            <a:r>
              <a:rPr lang="id-ID" sz="1800"/>
              <a:t>Dalam contoh tersebut, B dapat membantah dalih A dengan alasan :</a:t>
            </a:r>
          </a:p>
          <a:p>
            <a:pPr lvl="1">
              <a:lnSpc>
                <a:spcPct val="80000"/>
              </a:lnSpc>
            </a:pPr>
            <a:r>
              <a:rPr lang="id-ID" sz="1600"/>
              <a:t>A diragukan sebagai ahli waris karena tidak fatwa waris.</a:t>
            </a:r>
          </a:p>
          <a:p>
            <a:pPr lvl="1">
              <a:lnSpc>
                <a:spcPct val="80000"/>
              </a:lnSpc>
            </a:pPr>
            <a:r>
              <a:rPr lang="id-ID" sz="1600"/>
              <a:t>Petok D dan letter C bukan bukti kepemilikan.</a:t>
            </a:r>
          </a:p>
          <a:p>
            <a:pPr lvl="1">
              <a:lnSpc>
                <a:spcPct val="80000"/>
              </a:lnSpc>
            </a:pPr>
            <a:r>
              <a:rPr lang="id-ID" sz="1600"/>
              <a:t>B mempunyai akte jual beli.</a:t>
            </a:r>
          </a:p>
          <a:p>
            <a:pPr>
              <a:lnSpc>
                <a:spcPct val="80000"/>
              </a:lnSpc>
            </a:pPr>
            <a:r>
              <a:rPr lang="id-ID" sz="1800"/>
              <a:t>Berdasarkan bantahan atau tangkisan tersebut B dapat meminta kepada hakim agar gugatan ditolak</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rrowheads="1"/>
          </p:cNvSpPr>
          <p:nvPr>
            <p:ph type="title"/>
          </p:nvPr>
        </p:nvSpPr>
        <p:spPr/>
        <p:txBody>
          <a:bodyPr/>
          <a:lstStyle/>
          <a:p>
            <a:r>
              <a:rPr lang="id-ID"/>
              <a:t>JAWABAN TERGUGAT (sambungan)</a:t>
            </a:r>
          </a:p>
        </p:txBody>
      </p:sp>
      <p:sp>
        <p:nvSpPr>
          <p:cNvPr id="117763" name="Rectangle 3"/>
          <p:cNvSpPr>
            <a:spLocks noGrp="1" noRot="1" noChangeArrowheads="1"/>
          </p:cNvSpPr>
          <p:nvPr>
            <p:ph sz="quarter" idx="1"/>
          </p:nvPr>
        </p:nvSpPr>
        <p:spPr/>
        <p:txBody>
          <a:bodyPr/>
          <a:lstStyle/>
          <a:p>
            <a:pPr>
              <a:lnSpc>
                <a:spcPct val="80000"/>
              </a:lnSpc>
            </a:pPr>
            <a:r>
              <a:rPr lang="id-ID" sz="2400"/>
              <a:t>Permohonan atau Petitum:</a:t>
            </a:r>
          </a:p>
          <a:p>
            <a:pPr lvl="1">
              <a:lnSpc>
                <a:spcPct val="80000"/>
              </a:lnSpc>
            </a:pPr>
            <a:r>
              <a:rPr lang="id-ID" sz="2000"/>
              <a:t>Sifat permohonan sudah barang tentu harus menguntungkan tergugat sendiri, misalnya :</a:t>
            </a:r>
          </a:p>
          <a:p>
            <a:pPr lvl="2">
              <a:lnSpc>
                <a:spcPct val="80000"/>
              </a:lnSpc>
            </a:pPr>
            <a:r>
              <a:rPr lang="id-ID" sz="1800" i="1"/>
              <a:t>Primair</a:t>
            </a:r>
            <a:r>
              <a:rPr lang="id-ID" sz="1800"/>
              <a:t> :</a:t>
            </a:r>
          </a:p>
          <a:p>
            <a:pPr lvl="3">
              <a:lnSpc>
                <a:spcPct val="80000"/>
              </a:lnSpc>
            </a:pPr>
            <a:r>
              <a:rPr lang="id-ID" sz="1600"/>
              <a:t>Agar gugatan ditolak secara keseluruhan</a:t>
            </a:r>
          </a:p>
          <a:p>
            <a:pPr lvl="3">
              <a:lnSpc>
                <a:spcPct val="80000"/>
              </a:lnSpc>
            </a:pPr>
            <a:r>
              <a:rPr lang="id-ID" sz="1600"/>
              <a:t>Agar hakim menerima sluruh jawaban tergugat</a:t>
            </a:r>
          </a:p>
          <a:p>
            <a:pPr lvl="2">
              <a:lnSpc>
                <a:spcPct val="80000"/>
              </a:lnSpc>
            </a:pPr>
            <a:r>
              <a:rPr lang="id-ID" sz="1800" i="1"/>
              <a:t>Subsidair</a:t>
            </a:r>
            <a:r>
              <a:rPr lang="id-ID" sz="1800"/>
              <a:t> :</a:t>
            </a:r>
          </a:p>
          <a:p>
            <a:pPr lvl="3">
              <a:lnSpc>
                <a:spcPct val="80000"/>
              </a:lnSpc>
            </a:pPr>
            <a:r>
              <a:rPr lang="id-ID" sz="1600"/>
              <a:t>Apabila hakim berpendapat lain, maka tergugat mohon agar hakim memberikan putusan seadil-adilnya</a:t>
            </a:r>
          </a:p>
          <a:p>
            <a:pPr lvl="1">
              <a:lnSpc>
                <a:spcPct val="80000"/>
              </a:lnSpc>
            </a:pPr>
            <a:r>
              <a:rPr lang="id-ID" sz="2000"/>
              <a:t>Jawaban tergugat pada prinsipnya  menolak gugatan penggugat dengan jalan menangkis dan membantah apa yang didalihkan oleh penggugat. Untuk itu tergugat harus jeli, menguasai permasalahan serta hukum-hukum yang terkait. semua jawaban juga cukup beralasan artinya berdasarkan peristiwa yang didukung oleh hukum.</a:t>
            </a:r>
          </a:p>
          <a:p>
            <a:pPr lvl="1">
              <a:lnSpc>
                <a:spcPct val="80000"/>
              </a:lnSpc>
            </a:pPr>
            <a:endParaRPr lang="id-ID" sz="200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rrowheads="1"/>
          </p:cNvSpPr>
          <p:nvPr>
            <p:ph type="title"/>
          </p:nvPr>
        </p:nvSpPr>
        <p:spPr/>
        <p:txBody>
          <a:bodyPr/>
          <a:lstStyle/>
          <a:p>
            <a:r>
              <a:rPr lang="id-ID"/>
              <a:t>Pemeriksaan dalam persidangan</a:t>
            </a:r>
          </a:p>
        </p:txBody>
      </p:sp>
      <p:sp>
        <p:nvSpPr>
          <p:cNvPr id="118787" name="Rectangle 3"/>
          <p:cNvSpPr>
            <a:spLocks noGrp="1" noRot="1" noChangeArrowheads="1"/>
          </p:cNvSpPr>
          <p:nvPr>
            <p:ph sz="quarter" idx="1"/>
          </p:nvPr>
        </p:nvSpPr>
        <p:spPr/>
        <p:txBody>
          <a:bodyPr/>
          <a:lstStyle/>
          <a:p>
            <a:pPr algn="just"/>
            <a:r>
              <a:rPr lang="id-ID"/>
              <a:t>Wajibnya hakim untuk mengupayakan perdamaian dalam persidangan sesuai dengan Pasal 130 Ayat 1 HIR</a:t>
            </a:r>
          </a:p>
          <a:p>
            <a:pPr algn="just"/>
            <a:r>
              <a:rPr lang="id-ID"/>
              <a:t>Perdamaian dalam persidangan, memiliki kekuatan hukum yang pasti</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19811" name="Rectangle 3"/>
          <p:cNvSpPr>
            <a:spLocks noGrp="1" noRot="1" noChangeArrowheads="1"/>
          </p:cNvSpPr>
          <p:nvPr>
            <p:ph sz="quarter" idx="1"/>
          </p:nvPr>
        </p:nvSpPr>
        <p:spPr/>
        <p:txBody>
          <a:bodyPr/>
          <a:lstStyle/>
          <a:p>
            <a:pPr algn="just">
              <a:lnSpc>
                <a:spcPct val="80000"/>
              </a:lnSpc>
            </a:pPr>
            <a:r>
              <a:rPr lang="id-ID" sz="2700"/>
              <a:t>Jawaban diajukan setelah upaya perdamaian, tidak berhasil.</a:t>
            </a:r>
          </a:p>
          <a:p>
            <a:pPr algn="just">
              <a:lnSpc>
                <a:spcPct val="80000"/>
              </a:lnSpc>
            </a:pPr>
            <a:r>
              <a:rPr lang="id-ID" sz="2700"/>
              <a:t>Jawaban pada dasarnya dapat dilakukan secara lisan.</a:t>
            </a:r>
          </a:p>
          <a:p>
            <a:pPr algn="just">
              <a:lnSpc>
                <a:spcPct val="80000"/>
              </a:lnSpc>
            </a:pPr>
            <a:r>
              <a:rPr lang="id-ID" sz="2700"/>
              <a:t>Jawaban tergugat akan ditanggapi oleh penggugat dalam replik</a:t>
            </a:r>
          </a:p>
          <a:p>
            <a:pPr algn="just">
              <a:lnSpc>
                <a:spcPct val="80000"/>
              </a:lnSpc>
            </a:pPr>
            <a:r>
              <a:rPr lang="id-ID" sz="2700"/>
              <a:t>Tanggapan atas replik dijawab tergugat dalam duplik</a:t>
            </a:r>
          </a:p>
          <a:p>
            <a:pPr algn="just">
              <a:lnSpc>
                <a:spcPct val="80000"/>
              </a:lnSpc>
            </a:pPr>
            <a:r>
              <a:rPr lang="id-ID" sz="2700"/>
              <a:t>Setelah itu apabila dikehendaki, maka para pihak dapat membuat kesimpulan sebelum memohon putusan dengan penawaran bukti</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20835" name="Rectangle 3"/>
          <p:cNvSpPr>
            <a:spLocks noGrp="1" noRot="1" noChangeArrowheads="1"/>
          </p:cNvSpPr>
          <p:nvPr>
            <p:ph sz="quarter" idx="1"/>
          </p:nvPr>
        </p:nvSpPr>
        <p:spPr/>
        <p:txBody>
          <a:bodyPr/>
          <a:lstStyle/>
          <a:p>
            <a:pPr algn="just">
              <a:lnSpc>
                <a:spcPct val="80000"/>
              </a:lnSpc>
            </a:pPr>
            <a:r>
              <a:rPr lang="id-ID" sz="2800"/>
              <a:t>Jawab tergugat dapat dikategorikan 2 macam :</a:t>
            </a:r>
          </a:p>
          <a:p>
            <a:pPr lvl="1" algn="just">
              <a:lnSpc>
                <a:spcPct val="80000"/>
              </a:lnSpc>
            </a:pPr>
            <a:r>
              <a:rPr lang="id-ID" sz="2400"/>
              <a:t>Jawaban tidak langsung mengenai pokok perkara atau disebut sebagi tangkisan/ eksepsi</a:t>
            </a:r>
          </a:p>
          <a:p>
            <a:pPr lvl="1" algn="just">
              <a:lnSpc>
                <a:spcPct val="80000"/>
              </a:lnSpc>
            </a:pPr>
            <a:r>
              <a:rPr lang="id-ID" sz="2400"/>
              <a:t>Jawaban mengenai pokok perkara</a:t>
            </a:r>
          </a:p>
          <a:p>
            <a:pPr algn="just">
              <a:lnSpc>
                <a:spcPct val="80000"/>
              </a:lnSpc>
            </a:pPr>
            <a:r>
              <a:rPr lang="id-ID" sz="2800"/>
              <a:t>Eksepsi yang dikenal HIR adalah berkenaan dengan tidak berkuasanya hakim dalam mengadili apakah itu kekuasan absolut atau relatif</a:t>
            </a:r>
          </a:p>
          <a:p>
            <a:pPr algn="just">
              <a:lnSpc>
                <a:spcPct val="80000"/>
              </a:lnSpc>
            </a:pPr>
            <a:r>
              <a:rPr lang="id-ID" sz="2800"/>
              <a:t>Eksepsi ini berkenaan dengan hukum acara/ prosesuil</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21859" name="Rectangle 3"/>
          <p:cNvSpPr>
            <a:spLocks noGrp="1" noRot="1" noChangeArrowheads="1"/>
          </p:cNvSpPr>
          <p:nvPr>
            <p:ph sz="quarter" idx="1"/>
          </p:nvPr>
        </p:nvSpPr>
        <p:spPr/>
        <p:txBody>
          <a:bodyPr/>
          <a:lstStyle/>
          <a:p>
            <a:pPr algn="just">
              <a:lnSpc>
                <a:spcPct val="90000"/>
              </a:lnSpc>
            </a:pPr>
            <a:r>
              <a:rPr lang="id-ID" sz="2400"/>
              <a:t>Eksepsi berdasarkan hukum materil ada 2 macam:</a:t>
            </a:r>
          </a:p>
          <a:p>
            <a:pPr lvl="1" algn="just">
              <a:lnSpc>
                <a:spcPct val="90000"/>
              </a:lnSpc>
            </a:pPr>
            <a:r>
              <a:rPr lang="id-ID" sz="2000"/>
              <a:t>Eksepsi dilatoir, eksepsi yang menyatakan gugatan penggugat belum dapat dikabulkan, misalnya karena penundaan pembayaran</a:t>
            </a:r>
          </a:p>
          <a:p>
            <a:pPr lvl="1" algn="just">
              <a:lnSpc>
                <a:spcPct val="90000"/>
              </a:lnSpc>
            </a:pPr>
            <a:r>
              <a:rPr lang="id-ID" sz="2000"/>
              <a:t>Eksepsi peremptoir, eksepsi yang menghalangi dikabulkannya gugatan, misalnya gugatan yang diajukan daluarsa</a:t>
            </a:r>
          </a:p>
          <a:p>
            <a:pPr algn="just">
              <a:lnSpc>
                <a:spcPct val="90000"/>
              </a:lnSpc>
            </a:pPr>
            <a:r>
              <a:rPr lang="id-ID" sz="2400"/>
              <a:t>Pengajuan eksepsi, umumnya dilakukan pada awal persidangan, yaitu sebelum tergugat mengajukan jawaban</a:t>
            </a:r>
          </a:p>
          <a:p>
            <a:pPr algn="just">
              <a:lnSpc>
                <a:spcPct val="90000"/>
              </a:lnSpc>
            </a:pPr>
            <a:r>
              <a:rPr lang="id-ID" sz="2400"/>
              <a:t>Terlambat memberikan eksepsi, mengakibatkan sia-sia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22883" name="Rectangle 3"/>
          <p:cNvSpPr>
            <a:spLocks noGrp="1" noRot="1" noChangeArrowheads="1"/>
          </p:cNvSpPr>
          <p:nvPr>
            <p:ph sz="quarter" idx="1"/>
          </p:nvPr>
        </p:nvSpPr>
        <p:spPr/>
        <p:txBody>
          <a:bodyPr/>
          <a:lstStyle/>
          <a:p>
            <a:pPr algn="just"/>
            <a:r>
              <a:rPr lang="id-ID"/>
              <a:t>Jawaban tergugat hendaknya singkat, padat, dan pada pokok persoalan dengan mengemukakan alasan-alasan yang berdasar</a:t>
            </a:r>
          </a:p>
          <a:p>
            <a:pPr algn="just"/>
            <a:r>
              <a:rPr lang="id-ID"/>
              <a:t>Gugat balik/ gugat dalam rekonpensi adalah hak dari tergugat</a:t>
            </a:r>
          </a:p>
          <a:p>
            <a:pPr algn="just"/>
            <a:r>
              <a:rPr lang="id-ID"/>
              <a:t>Gugat balasan diajukan bersama-sama dengan jawaban atas gugatan</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p:txBody>
          <a:bodyPr>
            <a:normAutofit fontScale="90000"/>
          </a:bodyPr>
          <a:lstStyle/>
          <a:p>
            <a:r>
              <a:rPr lang="id-ID" sz="3600"/>
              <a:t> </a:t>
            </a:r>
            <a:r>
              <a:rPr lang="id-ID" sz="2800"/>
              <a:t>Pemeriksaan dalam persidangan</a:t>
            </a:r>
            <a:br>
              <a:rPr lang="id-ID" sz="2800"/>
            </a:br>
            <a:r>
              <a:rPr lang="id-ID" sz="2800"/>
              <a:t>Jawaban, gugat-ginugat, dan eksepsi</a:t>
            </a:r>
          </a:p>
        </p:txBody>
      </p:sp>
      <p:sp>
        <p:nvSpPr>
          <p:cNvPr id="123907" name="Rectangle 3"/>
          <p:cNvSpPr>
            <a:spLocks noGrp="1" noRot="1" noChangeArrowheads="1"/>
          </p:cNvSpPr>
          <p:nvPr>
            <p:ph sz="quarter" idx="1"/>
          </p:nvPr>
        </p:nvSpPr>
        <p:spPr/>
        <p:txBody>
          <a:bodyPr/>
          <a:lstStyle/>
          <a:p>
            <a:pPr algn="just">
              <a:lnSpc>
                <a:spcPct val="90000"/>
              </a:lnSpc>
            </a:pPr>
            <a:r>
              <a:rPr lang="id-ID" sz="2300"/>
              <a:t>Gugat balasan dapat diajukan dalam setiap perkara kecuali seperti yang diatur dalam pasal 132 a HIR, yaitu :</a:t>
            </a:r>
          </a:p>
          <a:p>
            <a:pPr lvl="1" algn="just">
              <a:lnSpc>
                <a:spcPct val="90000"/>
              </a:lnSpc>
            </a:pPr>
            <a:r>
              <a:rPr lang="id-ID" sz="2000"/>
              <a:t>Jika penggugat dalam gugat asal mengenai sifat, sedangkan gugat balasan mengenai dirinya sendiri dan sebaliknya</a:t>
            </a:r>
          </a:p>
          <a:p>
            <a:pPr lvl="1" algn="just">
              <a:lnSpc>
                <a:spcPct val="90000"/>
              </a:lnSpc>
            </a:pPr>
            <a:r>
              <a:rPr lang="id-ID" sz="2000"/>
              <a:t>Jika PN kepada siapa gugat asal itu dimasukkan, tidak berhak, oleh karenanya berhubung dengan pokok perselisihan, memeriksa gugat balasan</a:t>
            </a:r>
          </a:p>
          <a:p>
            <a:pPr lvl="1" algn="just">
              <a:lnSpc>
                <a:spcPct val="90000"/>
              </a:lnSpc>
            </a:pPr>
            <a:r>
              <a:rPr lang="id-ID" sz="2000"/>
              <a:t>Dalam perkara perselisihan tentang menjalankan putusan</a:t>
            </a:r>
          </a:p>
          <a:p>
            <a:pPr lvl="1" algn="just">
              <a:lnSpc>
                <a:spcPct val="90000"/>
              </a:lnSpc>
            </a:pPr>
            <a:r>
              <a:rPr lang="id-ID" sz="2000"/>
              <a:t>Jika dalam pemeriksaan tingkat pertama tidak dimasukkan gugat balasan, maka dalam tingkat banding tidak  ole memajukan gugat balasan</a:t>
            </a:r>
          </a:p>
          <a:p>
            <a:pPr>
              <a:lnSpc>
                <a:spcPct val="90000"/>
              </a:lnSpc>
              <a:buFont typeface="Wingdings" pitchFamily="2" charset="2"/>
              <a:buNone/>
            </a:pPr>
            <a:endParaRPr lang="id-ID" sz="230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24931" name="Rectangle 3"/>
          <p:cNvSpPr>
            <a:spLocks noGrp="1" noRot="1" noChangeArrowheads="1"/>
          </p:cNvSpPr>
          <p:nvPr>
            <p:ph sz="quarter" idx="1"/>
          </p:nvPr>
        </p:nvSpPr>
        <p:spPr/>
        <p:txBody>
          <a:bodyPr/>
          <a:lstStyle/>
          <a:p>
            <a:pPr algn="just">
              <a:lnSpc>
                <a:spcPct val="90000"/>
              </a:lnSpc>
            </a:pPr>
            <a:r>
              <a:rPr lang="id-ID" sz="2300"/>
              <a:t>Manfaat gugat balasan :</a:t>
            </a:r>
          </a:p>
          <a:p>
            <a:pPr lvl="1" algn="just">
              <a:lnSpc>
                <a:spcPct val="90000"/>
              </a:lnSpc>
            </a:pPr>
            <a:r>
              <a:rPr lang="id-ID" sz="2000"/>
              <a:t>Menghemat ongkos perkara</a:t>
            </a:r>
          </a:p>
          <a:p>
            <a:pPr lvl="1" algn="just">
              <a:lnSpc>
                <a:spcPct val="90000"/>
              </a:lnSpc>
            </a:pPr>
            <a:r>
              <a:rPr lang="id-ID" sz="2000"/>
              <a:t>Mempermudah pemeriksaan</a:t>
            </a:r>
          </a:p>
          <a:p>
            <a:pPr lvl="1" algn="just">
              <a:lnSpc>
                <a:spcPct val="90000"/>
              </a:lnSpc>
            </a:pPr>
            <a:r>
              <a:rPr lang="id-ID" sz="2000"/>
              <a:t>Mempercepat penyelesaian sengketa</a:t>
            </a:r>
          </a:p>
          <a:p>
            <a:pPr lvl="1" algn="just">
              <a:lnSpc>
                <a:spcPct val="90000"/>
              </a:lnSpc>
            </a:pPr>
            <a:r>
              <a:rPr lang="id-ID" sz="2000"/>
              <a:t>Menghindarkan putusan yang saling bertentangan</a:t>
            </a:r>
          </a:p>
          <a:p>
            <a:pPr algn="just">
              <a:lnSpc>
                <a:spcPct val="90000"/>
              </a:lnSpc>
            </a:pPr>
            <a:r>
              <a:rPr lang="id-ID" sz="2300"/>
              <a:t>Diperkenankan untuk menambah atau mengurangi gugatan selama tidak merugikan</a:t>
            </a:r>
          </a:p>
          <a:p>
            <a:pPr algn="just">
              <a:lnSpc>
                <a:spcPct val="90000"/>
              </a:lnSpc>
            </a:pPr>
            <a:r>
              <a:rPr lang="id-ID" sz="2300"/>
              <a:t>Perubahan tuntutan tidak bertentangan dengan azas-azas hukum perdata, selama tidak merubah/ menyimpang dari kejadian materil</a:t>
            </a:r>
          </a:p>
          <a:p>
            <a:pPr algn="just">
              <a:lnSpc>
                <a:spcPct val="90000"/>
              </a:lnSpc>
            </a:pPr>
            <a:r>
              <a:rPr lang="id-ID" sz="2300"/>
              <a:t>Perubahan dan penambahan gugatan diperkenankan kepada pihak tergugat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p:txBody>
          <a:bodyPr>
            <a:normAutofit fontScale="90000"/>
          </a:bodyPr>
          <a:lstStyle/>
          <a:p>
            <a:r>
              <a:rPr lang="id-ID" sz="2800"/>
              <a:t>Pemeriksaan dalam persidangan</a:t>
            </a:r>
            <a:br>
              <a:rPr lang="id-ID" sz="2800"/>
            </a:br>
            <a:r>
              <a:rPr lang="id-ID" sz="2800"/>
              <a:t>Jawaban, gugat-ginugat, dan eksepsi</a:t>
            </a:r>
          </a:p>
        </p:txBody>
      </p:sp>
      <p:sp>
        <p:nvSpPr>
          <p:cNvPr id="125955" name="Rectangle 3"/>
          <p:cNvSpPr>
            <a:spLocks noGrp="1" noRot="1" noChangeArrowheads="1"/>
          </p:cNvSpPr>
          <p:nvPr>
            <p:ph sz="quarter" idx="1"/>
          </p:nvPr>
        </p:nvSpPr>
        <p:spPr/>
        <p:txBody>
          <a:bodyPr/>
          <a:lstStyle/>
          <a:p>
            <a:pPr algn="just">
              <a:lnSpc>
                <a:spcPct val="90000"/>
              </a:lnSpc>
            </a:pPr>
            <a:r>
              <a:rPr lang="id-ID" sz="2400"/>
              <a:t>Perubahan gugatan dilarang apabila berdasar atas keadaan hukum yang sama dimohon suatu pelaksanaan hak yang baru sehingga dengan demikian memohon putusan hakim tentang suatu hubungan hukum antara kedua-belah pihak yang lain dari yang semula, contoh :</a:t>
            </a:r>
          </a:p>
          <a:p>
            <a:pPr lvl="1" algn="just">
              <a:lnSpc>
                <a:spcPct val="90000"/>
              </a:lnSpc>
            </a:pPr>
            <a:r>
              <a:rPr lang="id-ID" sz="2000"/>
              <a:t>Mohon ganti rugi atas dasar ingkar janji, kemudian dirubah menjadi tergugat harus memenuhi janji</a:t>
            </a:r>
          </a:p>
          <a:p>
            <a:pPr lvl="1" algn="just">
              <a:lnSpc>
                <a:spcPct val="90000"/>
              </a:lnSpc>
            </a:pPr>
            <a:r>
              <a:rPr lang="id-ID" sz="2000"/>
              <a:t>Semula dasar gugatan perceraian adalah perzinahan, kemudian dirubah menjadi keretakan rumah tangga yang tidak dapat diperbaiki</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rrowheads="1"/>
          </p:cNvSpPr>
          <p:nvPr>
            <p:ph type="title"/>
          </p:nvPr>
        </p:nvSpPr>
        <p:spPr/>
        <p:txBody>
          <a:bodyPr>
            <a:normAutofit fontScale="90000"/>
          </a:bodyPr>
          <a:lstStyle/>
          <a:p>
            <a:r>
              <a:rPr lang="id-ID" sz="3200"/>
              <a:t>Pemeriksaan dalam persidangan</a:t>
            </a:r>
            <a:br>
              <a:rPr lang="id-ID" sz="3200"/>
            </a:br>
            <a:r>
              <a:rPr lang="id-ID" sz="3200"/>
              <a:t>Jawaban, gugat-ginugat, dan eksepsi</a:t>
            </a:r>
          </a:p>
        </p:txBody>
      </p:sp>
      <p:sp>
        <p:nvSpPr>
          <p:cNvPr id="126979" name="Rectangle 3"/>
          <p:cNvSpPr>
            <a:spLocks noGrp="1" noRot="1" noChangeArrowheads="1"/>
          </p:cNvSpPr>
          <p:nvPr>
            <p:ph sz="quarter" idx="1"/>
          </p:nvPr>
        </p:nvSpPr>
        <p:spPr/>
        <p:txBody>
          <a:bodyPr/>
          <a:lstStyle/>
          <a:p>
            <a:pPr algn="just">
              <a:lnSpc>
                <a:spcPct val="80000"/>
              </a:lnSpc>
            </a:pPr>
            <a:r>
              <a:rPr lang="id-ID" sz="2700"/>
              <a:t>Penambahan gugatan diperboleh selama tidak merugikan pihak tergugat, seperti semula tidak semua ahli waris diikutsertakan, kemudian ditambah menjadi turut tergugat atau permohonan sita jaminan tetapi lupa memohon menyatakan sah dan berharganya sita jaminan tersebut.</a:t>
            </a:r>
          </a:p>
          <a:p>
            <a:pPr algn="just">
              <a:lnSpc>
                <a:spcPct val="80000"/>
              </a:lnSpc>
            </a:pPr>
            <a:r>
              <a:rPr lang="id-ID" sz="2700"/>
              <a:t>Perubahan atau penambahan gugatan yang diajukan setelah jawaban, harus mendapat persetujuan dari pihak tergugat</a:t>
            </a:r>
          </a:p>
          <a:p>
            <a:pPr algn="just">
              <a:lnSpc>
                <a:spcPct val="80000"/>
              </a:lnSpc>
            </a:pPr>
            <a:r>
              <a:rPr lang="id-ID" sz="2700"/>
              <a:t>Pengurangan gugatan selalu akan diterima dan senantiasa diperkenankan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p:txBody>
          <a:bodyPr/>
          <a:lstStyle/>
          <a:p>
            <a:r>
              <a:rPr lang="en-US"/>
              <a:t>Pembuktian</a:t>
            </a:r>
          </a:p>
        </p:txBody>
      </p:sp>
      <p:sp>
        <p:nvSpPr>
          <p:cNvPr id="128003" name="Rectangle 3"/>
          <p:cNvSpPr>
            <a:spLocks noGrp="1" noRot="1" noChangeArrowheads="1"/>
          </p:cNvSpPr>
          <p:nvPr>
            <p:ph sz="quarter" idx="1"/>
          </p:nvPr>
        </p:nvSpPr>
        <p:spPr/>
        <p:txBody>
          <a:bodyPr/>
          <a:lstStyle/>
          <a:p>
            <a:pPr algn="just">
              <a:lnSpc>
                <a:spcPct val="80000"/>
              </a:lnSpc>
            </a:pPr>
            <a:r>
              <a:rPr lang="en-US" sz="2000"/>
              <a:t>Adalah tugas hakim untuk menyelidiki adanya suatu hubungan hukum yang menjadi dasar gugatan, sehingga hubungan hukum itu harus dapat dibuktikan jika salah satu pihak (khususnya penggugat) menginginkan kemenangan.</a:t>
            </a:r>
          </a:p>
          <a:p>
            <a:pPr algn="just">
              <a:lnSpc>
                <a:spcPct val="80000"/>
              </a:lnSpc>
            </a:pPr>
            <a:r>
              <a:rPr lang="en-US" sz="2000"/>
              <a:t>Tidak semua dalil dapat dibuktikan atau perlu dibuktikan, misalnya hal-hal yang diakui / tidak disangkal oleh Tergugat, tidak perlu lagi dibuktikan, atau hal-hal yang sudah diketahui umum (facta notoir)</a:t>
            </a:r>
          </a:p>
          <a:p>
            <a:pPr algn="just">
              <a:lnSpc>
                <a:spcPct val="80000"/>
              </a:lnSpc>
            </a:pPr>
            <a:r>
              <a:rPr lang="en-US" sz="2000"/>
              <a:t>Hukum Pembuktian adalah suatu rangkaian peraturan tata tertib yang harus diindahkan dalam melangsungkan pencarian kebenaran dan keadilan di hadapan hakim.</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rrowheads="1"/>
          </p:cNvSpPr>
          <p:nvPr>
            <p:ph type="title"/>
          </p:nvPr>
        </p:nvSpPr>
        <p:spPr/>
        <p:txBody>
          <a:bodyPr/>
          <a:lstStyle/>
          <a:p>
            <a:r>
              <a:rPr lang="en-US"/>
              <a:t>Pembuktian</a:t>
            </a:r>
          </a:p>
        </p:txBody>
      </p:sp>
      <p:sp>
        <p:nvSpPr>
          <p:cNvPr id="129027" name="Rectangle 3"/>
          <p:cNvSpPr>
            <a:spLocks noGrp="1" noRot="1" noChangeArrowheads="1"/>
          </p:cNvSpPr>
          <p:nvPr>
            <p:ph sz="quarter" idx="1"/>
          </p:nvPr>
        </p:nvSpPr>
        <p:spPr/>
        <p:txBody>
          <a:bodyPr/>
          <a:lstStyle/>
          <a:p>
            <a:pPr>
              <a:lnSpc>
                <a:spcPct val="80000"/>
              </a:lnSpc>
            </a:pPr>
            <a:r>
              <a:rPr lang="en-US" sz="2400"/>
              <a:t>Kebenaran atas suatu fakta adalah hal yang harus dibuktikan oleh hakim.</a:t>
            </a:r>
          </a:p>
          <a:p>
            <a:pPr>
              <a:lnSpc>
                <a:spcPct val="80000"/>
              </a:lnSpc>
            </a:pPr>
            <a:r>
              <a:rPr lang="en-US" sz="2400"/>
              <a:t>Kebenaran yang dicari adalah kebenaran formil</a:t>
            </a:r>
          </a:p>
          <a:p>
            <a:pPr>
              <a:lnSpc>
                <a:spcPct val="80000"/>
              </a:lnSpc>
            </a:pPr>
            <a:r>
              <a:rPr lang="en-US" sz="2400"/>
              <a:t>Menurut ajaran </a:t>
            </a:r>
            <a:r>
              <a:rPr lang="en-US" sz="2400" i="1"/>
              <a:t>individualiserings-theori</a:t>
            </a:r>
            <a:r>
              <a:rPr lang="en-US" sz="2400"/>
              <a:t>e, bahwa penggugat dapat diterima gugatannya bila ia mampu mendalilkan hal-hal yang pokok, dan pihak tergugat dapat mengerti apa yang dimaksudkan dalam tuntutan penggugat.</a:t>
            </a:r>
          </a:p>
          <a:p>
            <a:pPr>
              <a:lnSpc>
                <a:spcPct val="80000"/>
              </a:lnSpc>
            </a:pPr>
            <a:r>
              <a:rPr lang="en-US" sz="2400"/>
              <a:t>Sedangkan menurut ajaran </a:t>
            </a:r>
            <a:r>
              <a:rPr lang="en-US" sz="2400" i="1"/>
              <a:t>subtansierings-theorie</a:t>
            </a:r>
            <a:r>
              <a:rPr lang="en-US" sz="2400"/>
              <a:t> meminta penjelasan riwayat secara rinci tentang apa yang menjadi dasar gugatan dan apa yang dijadikan tuntutan berdasarkan fakta yang dikemukakan.</a:t>
            </a:r>
            <a:endParaRPr lang="en-US" sz="2400" i="1"/>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p:txBody>
          <a:bodyPr/>
          <a:lstStyle/>
          <a:p>
            <a:r>
              <a:rPr lang="en-US"/>
              <a:t>Pembuktian</a:t>
            </a:r>
          </a:p>
        </p:txBody>
      </p:sp>
      <p:sp>
        <p:nvSpPr>
          <p:cNvPr id="130051" name="Rectangle 3"/>
          <p:cNvSpPr>
            <a:spLocks noGrp="1" noRot="1" noChangeArrowheads="1"/>
          </p:cNvSpPr>
          <p:nvPr>
            <p:ph sz="quarter" idx="1"/>
          </p:nvPr>
        </p:nvSpPr>
        <p:spPr/>
        <p:txBody>
          <a:bodyPr/>
          <a:lstStyle/>
          <a:p>
            <a:pPr algn="just">
              <a:lnSpc>
                <a:spcPct val="90000"/>
              </a:lnSpc>
            </a:pPr>
            <a:r>
              <a:rPr lang="en-US" sz="2400"/>
              <a:t>Para pihak yang berperkara diwajibkan untuk membuktikan tentang duduk perkara</a:t>
            </a:r>
          </a:p>
          <a:p>
            <a:pPr algn="just">
              <a:lnSpc>
                <a:spcPct val="90000"/>
              </a:lnSpc>
            </a:pPr>
            <a:r>
              <a:rPr lang="en-US" sz="2400"/>
              <a:t>Oleh karenanya mereka harus mengajukan alat-alat bukti dan sekaligus membuktikan kebenaran alat bukti yang kemudian oleh Hakim dicari kebenarannya dan dikonstantir peristiwa tersebut.</a:t>
            </a:r>
          </a:p>
          <a:p>
            <a:pPr algn="just">
              <a:lnSpc>
                <a:spcPct val="90000"/>
              </a:lnSpc>
            </a:pPr>
            <a:r>
              <a:rPr lang="en-US" sz="2400"/>
              <a:t>Upaya hakim untuk memeriksa kebenaran dari bukti-bukti tersebut, hakim berkonsultasi kepada ahli-ahli hukum tertentu untuk menambah wacana keilmuan dan pemahaman tentang hukum.</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p:txBody>
          <a:bodyPr/>
          <a:lstStyle/>
          <a:p>
            <a:r>
              <a:rPr lang="en-US"/>
              <a:t>Pembuktian</a:t>
            </a:r>
          </a:p>
        </p:txBody>
      </p:sp>
      <p:sp>
        <p:nvSpPr>
          <p:cNvPr id="131075" name="Rectangle 3"/>
          <p:cNvSpPr>
            <a:spLocks noGrp="1" noRot="1" noChangeArrowheads="1"/>
          </p:cNvSpPr>
          <p:nvPr>
            <p:ph sz="quarter" idx="1"/>
          </p:nvPr>
        </p:nvSpPr>
        <p:spPr/>
        <p:txBody>
          <a:bodyPr/>
          <a:lstStyle/>
          <a:p>
            <a:pPr>
              <a:lnSpc>
                <a:spcPct val="90000"/>
              </a:lnSpc>
            </a:pPr>
            <a:r>
              <a:rPr lang="en-US" sz="2400"/>
              <a:t>Hakim terikat oleh alat bukti dalam suatu proses pembuktian, namun demikian hakim juga diberi kebebasan untuk menilai alat bukti dan pembuktian tersebut (Pasal 172 HIR, 309 RBg, dan 1908 KUHPerd)</a:t>
            </a:r>
          </a:p>
          <a:p>
            <a:pPr>
              <a:lnSpc>
                <a:spcPct val="90000"/>
              </a:lnSpc>
            </a:pPr>
            <a:r>
              <a:rPr lang="en-US" sz="2400"/>
              <a:t>Hakim melakukan penilaian terhadap bukti, dan dapat dikatakan pembuktian merupakanpenilaian terhadap kenyataan yang ada (judex factie)</a:t>
            </a:r>
          </a:p>
          <a:p>
            <a:pPr>
              <a:lnSpc>
                <a:spcPct val="90000"/>
              </a:lnSpc>
            </a:pPr>
            <a:r>
              <a:rPr lang="en-US" sz="2400"/>
              <a:t>Suatu Bukti dikatakan sempurna jika bukti yang diajukan tersebut dinilai hakim telah memadai untuk memberikan kepastian tentang peristiwa yang disengketakan</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p:txBody>
          <a:bodyPr/>
          <a:lstStyle/>
          <a:p>
            <a:r>
              <a:rPr lang="en-US"/>
              <a:t>Pembuktian</a:t>
            </a:r>
          </a:p>
        </p:txBody>
      </p:sp>
      <p:sp>
        <p:nvSpPr>
          <p:cNvPr id="132099" name="Rectangle 3"/>
          <p:cNvSpPr>
            <a:spLocks noGrp="1" noRot="1" noChangeArrowheads="1"/>
          </p:cNvSpPr>
          <p:nvPr>
            <p:ph sz="quarter" idx="1"/>
          </p:nvPr>
        </p:nvSpPr>
        <p:spPr/>
        <p:txBody>
          <a:bodyPr/>
          <a:lstStyle/>
          <a:p>
            <a:pPr algn="just">
              <a:lnSpc>
                <a:spcPct val="90000"/>
              </a:lnSpc>
            </a:pPr>
            <a:r>
              <a:rPr lang="en-US" sz="2400"/>
              <a:t>3 Teori yang lazim digunakan untuk menentukan keterikatan hakim dan para pihak, yaitu :</a:t>
            </a:r>
          </a:p>
          <a:p>
            <a:pPr lvl="1" algn="just">
              <a:lnSpc>
                <a:spcPct val="90000"/>
              </a:lnSpc>
            </a:pPr>
            <a:r>
              <a:rPr lang="en-US" sz="2000"/>
              <a:t>Teori pembuktian bebas, yaitu memberikan kebebasan pada hakim, tanpa ada ketentuan-ketentuan tertentu yang mengikat hakim, dan itu tergantung terhadap banyakanya alat bukti yang diserahkan oleh hakim dalam persidangan</a:t>
            </a:r>
          </a:p>
          <a:p>
            <a:pPr lvl="1" algn="just">
              <a:lnSpc>
                <a:spcPct val="90000"/>
              </a:lnSpc>
            </a:pPr>
            <a:r>
              <a:rPr lang="en-US" sz="2000"/>
              <a:t>Teori Pembuktian Negatif, ini memberikan pembatasan pada larangan hakim untuk melakukan sesuatu yang berkaitan dengan pembuktian</a:t>
            </a:r>
          </a:p>
          <a:p>
            <a:pPr lvl="1" algn="just">
              <a:lnSpc>
                <a:spcPct val="90000"/>
              </a:lnSpc>
            </a:pPr>
            <a:r>
              <a:rPr lang="en-US" sz="2000"/>
              <a:t>Teori Pembuktian Positif, disini ditekankan perlunya perintah terhadap hakim disamping ada larangan</a:t>
            </a:r>
          </a:p>
          <a:p>
            <a:pPr algn="just">
              <a:lnSpc>
                <a:spcPct val="90000"/>
              </a:lnSpc>
            </a:pPr>
            <a:r>
              <a:rPr lang="en-US" sz="2400"/>
              <a:t>Namun dalam Praktek teori pembuktian yang dipakai adalah Teori Pembuktian bebas</a:t>
            </a:r>
          </a:p>
          <a:p>
            <a:pPr algn="just">
              <a:lnSpc>
                <a:spcPct val="90000"/>
              </a:lnSpc>
            </a:pPr>
            <a:endParaRPr lang="en-US" sz="240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rrowheads="1"/>
          </p:cNvSpPr>
          <p:nvPr>
            <p:ph type="title"/>
          </p:nvPr>
        </p:nvSpPr>
        <p:spPr/>
        <p:txBody>
          <a:bodyPr/>
          <a:lstStyle/>
          <a:p>
            <a:r>
              <a:rPr lang="en-US"/>
              <a:t>Beban Pembuktian</a:t>
            </a:r>
          </a:p>
        </p:txBody>
      </p:sp>
      <p:sp>
        <p:nvSpPr>
          <p:cNvPr id="133123" name="Rectangle 3"/>
          <p:cNvSpPr>
            <a:spLocks noGrp="1" noRot="1" noChangeArrowheads="1"/>
          </p:cNvSpPr>
          <p:nvPr>
            <p:ph sz="quarter" idx="1"/>
          </p:nvPr>
        </p:nvSpPr>
        <p:spPr/>
        <p:txBody>
          <a:bodyPr/>
          <a:lstStyle/>
          <a:p>
            <a:pPr>
              <a:lnSpc>
                <a:spcPct val="80000"/>
              </a:lnSpc>
            </a:pPr>
            <a:r>
              <a:rPr lang="en-US" sz="2800"/>
              <a:t>Pasal 553 BW :orang yang menguasai barang tidak perlu membuktikan itikad baiknya. Siapa yang mengemukakan itikad buruk harus membuktikannya</a:t>
            </a:r>
          </a:p>
          <a:p>
            <a:pPr>
              <a:lnSpc>
                <a:spcPct val="80000"/>
              </a:lnSpc>
            </a:pPr>
            <a:r>
              <a:rPr lang="en-US" sz="2800"/>
              <a:t>Pasal 535 BW : bila seseorang telah mulai menguasai sesuatu untuk orang lain, maka selalu dianggap meneruskan penguasaan tersebut, kecuali apabila terbukti sebaliknya</a:t>
            </a:r>
          </a:p>
          <a:p>
            <a:pPr>
              <a:lnSpc>
                <a:spcPct val="80000"/>
              </a:lnSpc>
            </a:pPr>
            <a:r>
              <a:rPr lang="en-US" sz="2800"/>
              <a:t>Pasal 1244 BW : Kreditur dibebaskan dari pembuktian kesalahan debitur dalam hal adanya wanprestasi</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r>
              <a:rPr lang="en-US"/>
              <a:t>Beban Pembuktian</a:t>
            </a:r>
          </a:p>
        </p:txBody>
      </p:sp>
      <p:sp>
        <p:nvSpPr>
          <p:cNvPr id="134147" name="Rectangle 3"/>
          <p:cNvSpPr>
            <a:spLocks noGrp="1" noRot="1" noChangeArrowheads="1"/>
          </p:cNvSpPr>
          <p:nvPr>
            <p:ph sz="quarter" idx="1"/>
          </p:nvPr>
        </p:nvSpPr>
        <p:spPr/>
        <p:txBody>
          <a:bodyPr/>
          <a:lstStyle/>
          <a:p>
            <a:pPr>
              <a:lnSpc>
                <a:spcPct val="80000"/>
              </a:lnSpc>
            </a:pPr>
            <a:r>
              <a:rPr lang="id-ID" sz="2000"/>
              <a:t>Ada 5 teori pembebanan pembuktian yang dapat dijadikan pedoman bagi hakim (Menurut Prof. Sudikno Mertokusumo):</a:t>
            </a:r>
          </a:p>
          <a:p>
            <a:pPr lvl="1">
              <a:lnSpc>
                <a:spcPct val="80000"/>
              </a:lnSpc>
            </a:pPr>
            <a:r>
              <a:rPr lang="id-ID" sz="1800"/>
              <a:t>Teori Pembuktian yang hanya bersifat menguatkan, siapa yang mengemukakan harus membuktikan</a:t>
            </a:r>
          </a:p>
          <a:p>
            <a:pPr lvl="1">
              <a:lnSpc>
                <a:spcPct val="80000"/>
              </a:lnSpc>
            </a:pPr>
            <a:r>
              <a:rPr lang="id-ID" sz="1800"/>
              <a:t>Teori Hukum subyektif, barang siapa yang mengaku atau mengemukakan suatu hak, maka ia harus membuktikan</a:t>
            </a:r>
          </a:p>
          <a:p>
            <a:pPr lvl="1">
              <a:lnSpc>
                <a:spcPct val="80000"/>
              </a:lnSpc>
            </a:pPr>
            <a:r>
              <a:rPr lang="id-ID" sz="1800"/>
              <a:t>Teori hukum obyektif, penggugat yang mengajukan sutau gugatan berarti ia telah meminta hakim untuk menerapkan ketentuan hukum obyektif terhadap suatu peristiwa yang diajukan tersebut.</a:t>
            </a:r>
          </a:p>
          <a:p>
            <a:pPr lvl="1">
              <a:lnSpc>
                <a:spcPct val="80000"/>
              </a:lnSpc>
            </a:pPr>
            <a:r>
              <a:rPr lang="id-ID" sz="1800"/>
              <a:t>Teori Hukum Publik, upaya mencari keadilan dan kebenaran suautu peristiwa di pengadilan merupakan kepentingan publik.</a:t>
            </a:r>
          </a:p>
          <a:p>
            <a:pPr lvl="1">
              <a:lnSpc>
                <a:spcPct val="80000"/>
              </a:lnSpc>
            </a:pPr>
            <a:r>
              <a:rPr lang="id-ID" sz="1800"/>
              <a:t>Teori hukum acara, hakim harus membagikan beban pembuktian berdasakan kesamaan kedudukan para pihak (asas </a:t>
            </a:r>
            <a:r>
              <a:rPr lang="id-ID" sz="1800" i="1"/>
              <a:t>audi et alteram partem</a:t>
            </a:r>
            <a:r>
              <a:rPr lang="id-ID" sz="1800"/>
              <a:t>)</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rrowheads="1"/>
          </p:cNvSpPr>
          <p:nvPr>
            <p:ph type="title"/>
          </p:nvPr>
        </p:nvSpPr>
        <p:spPr/>
        <p:txBody>
          <a:bodyPr/>
          <a:lstStyle/>
          <a:p>
            <a:r>
              <a:rPr lang="en-US"/>
              <a:t>Alat Bukti</a:t>
            </a:r>
          </a:p>
        </p:txBody>
      </p:sp>
      <p:sp>
        <p:nvSpPr>
          <p:cNvPr id="135171" name="Rectangle 3"/>
          <p:cNvSpPr>
            <a:spLocks noGrp="1" noRot="1" noChangeArrowheads="1"/>
          </p:cNvSpPr>
          <p:nvPr>
            <p:ph sz="quarter" idx="1"/>
          </p:nvPr>
        </p:nvSpPr>
        <p:spPr/>
        <p:txBody>
          <a:bodyPr/>
          <a:lstStyle/>
          <a:p>
            <a:pPr>
              <a:lnSpc>
                <a:spcPct val="90000"/>
              </a:lnSpc>
            </a:pPr>
            <a:r>
              <a:rPr lang="en-US"/>
              <a:t>Ada lima alat bukti yang dapat diajukan dalam sidang perdata (Pasal 164 HIR, 284 RBg, dan 1866 BW) :</a:t>
            </a:r>
          </a:p>
          <a:p>
            <a:pPr lvl="1">
              <a:lnSpc>
                <a:spcPct val="90000"/>
              </a:lnSpc>
            </a:pPr>
            <a:r>
              <a:rPr lang="en-US"/>
              <a:t>Bukti Surat</a:t>
            </a:r>
          </a:p>
          <a:p>
            <a:pPr lvl="1">
              <a:lnSpc>
                <a:spcPct val="90000"/>
              </a:lnSpc>
            </a:pPr>
            <a:r>
              <a:rPr lang="en-US"/>
              <a:t>Bukti Saksi</a:t>
            </a:r>
          </a:p>
          <a:p>
            <a:pPr lvl="1">
              <a:lnSpc>
                <a:spcPct val="90000"/>
              </a:lnSpc>
            </a:pPr>
            <a:r>
              <a:rPr lang="en-US"/>
              <a:t>Persangkaan</a:t>
            </a:r>
          </a:p>
          <a:p>
            <a:pPr lvl="1">
              <a:lnSpc>
                <a:spcPct val="90000"/>
              </a:lnSpc>
            </a:pPr>
            <a:r>
              <a:rPr lang="en-US"/>
              <a:t>Pengakuan, dan</a:t>
            </a:r>
          </a:p>
          <a:p>
            <a:pPr lvl="1">
              <a:lnSpc>
                <a:spcPct val="90000"/>
              </a:lnSpc>
            </a:pPr>
            <a:r>
              <a:rPr lang="en-US"/>
              <a:t>Sumpah</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r>
              <a:rPr lang="en-US"/>
              <a:t>Alat Bukti</a:t>
            </a:r>
          </a:p>
        </p:txBody>
      </p:sp>
      <p:sp>
        <p:nvSpPr>
          <p:cNvPr id="136195" name="Rectangle 3"/>
          <p:cNvSpPr>
            <a:spLocks noGrp="1" noRot="1" noChangeArrowheads="1"/>
          </p:cNvSpPr>
          <p:nvPr>
            <p:ph sz="quarter" idx="1"/>
          </p:nvPr>
        </p:nvSpPr>
        <p:spPr/>
        <p:txBody>
          <a:bodyPr/>
          <a:lstStyle/>
          <a:p>
            <a:pPr algn="just">
              <a:lnSpc>
                <a:spcPct val="90000"/>
              </a:lnSpc>
            </a:pPr>
            <a:r>
              <a:rPr lang="en-US" sz="2400"/>
              <a:t>Alat bukti tertulis selanjutnya disebut juga dengan surat yang memuat tanda-tanda bacan yang dimaksudkan untuk mencurahkan pikiran dan isi hati seseorang yang ditujukan untuk dirinya dan atau orang lain yang dapat digunakan untuk alat pembuktian, macamnya :</a:t>
            </a:r>
          </a:p>
          <a:p>
            <a:pPr lvl="1" algn="just">
              <a:lnSpc>
                <a:spcPct val="90000"/>
              </a:lnSpc>
            </a:pPr>
            <a:r>
              <a:rPr lang="en-US" sz="2000"/>
              <a:t>Surat yang bukan akta (Kekuatannya diserahkan pada penilaian hakim)</a:t>
            </a:r>
          </a:p>
          <a:p>
            <a:pPr lvl="1" algn="just">
              <a:lnSpc>
                <a:spcPct val="90000"/>
              </a:lnSpc>
            </a:pPr>
            <a:r>
              <a:rPr lang="en-US" sz="2000"/>
              <a:t>Surat yang berupa akta, yaitu surat yang diberi tanda tangan yang memuat suatu informasi tentang adanya suatu peristiwa yang menjadi dasar suatu hak atau perikatan, terbagi macamnya:</a:t>
            </a:r>
          </a:p>
          <a:p>
            <a:pPr lvl="2" algn="just">
              <a:lnSpc>
                <a:spcPct val="90000"/>
              </a:lnSpc>
            </a:pPr>
            <a:r>
              <a:rPr lang="en-US" sz="1800"/>
              <a:t>Akta Otentik</a:t>
            </a:r>
          </a:p>
          <a:p>
            <a:pPr lvl="2" algn="just">
              <a:lnSpc>
                <a:spcPct val="90000"/>
              </a:lnSpc>
            </a:pPr>
            <a:r>
              <a:rPr lang="en-US" sz="1800"/>
              <a:t>Akta dibawah tangan</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rrowheads="1"/>
          </p:cNvSpPr>
          <p:nvPr>
            <p:ph type="title"/>
          </p:nvPr>
        </p:nvSpPr>
        <p:spPr/>
        <p:txBody>
          <a:bodyPr/>
          <a:lstStyle/>
          <a:p>
            <a:r>
              <a:rPr lang="en-US"/>
              <a:t>Alat Bukti</a:t>
            </a:r>
          </a:p>
        </p:txBody>
      </p:sp>
      <p:sp>
        <p:nvSpPr>
          <p:cNvPr id="137219" name="Rectangle 3"/>
          <p:cNvSpPr>
            <a:spLocks noGrp="1" noRot="1" noChangeArrowheads="1"/>
          </p:cNvSpPr>
          <p:nvPr>
            <p:ph sz="quarter" idx="1"/>
          </p:nvPr>
        </p:nvSpPr>
        <p:spPr/>
        <p:txBody>
          <a:bodyPr/>
          <a:lstStyle/>
          <a:p>
            <a:pPr algn="just">
              <a:lnSpc>
                <a:spcPct val="80000"/>
              </a:lnSpc>
            </a:pPr>
            <a:r>
              <a:rPr lang="en-US" sz="2000"/>
              <a:t>Akta otentik adalah akta yang dibuat oleh pejabat yang diberi wewenang untuk itu oleh pemerintah berdasarkan peraturan perundang-undangan yang berlaku.</a:t>
            </a:r>
          </a:p>
          <a:p>
            <a:pPr algn="just">
              <a:lnSpc>
                <a:spcPct val="80000"/>
              </a:lnSpc>
            </a:pPr>
            <a:r>
              <a:rPr lang="en-US" sz="2000"/>
              <a:t>Kekuatan akta otentik :</a:t>
            </a:r>
          </a:p>
          <a:p>
            <a:pPr lvl="1" algn="just">
              <a:lnSpc>
                <a:spcPct val="80000"/>
              </a:lnSpc>
            </a:pPr>
            <a:r>
              <a:rPr lang="en-US" sz="1800"/>
              <a:t>Kekuatan pembuktian lahir akta otentik, artinya terlihat secara lahiriah telah memenuhi syarat yang telah ditentukan (Pasal 138 HIR, Pasal 164 RBg, Pasal 148 RV)</a:t>
            </a:r>
          </a:p>
          <a:p>
            <a:pPr lvl="1" algn="just">
              <a:lnSpc>
                <a:spcPct val="80000"/>
              </a:lnSpc>
            </a:pPr>
            <a:r>
              <a:rPr lang="en-US" sz="1800"/>
              <a:t>Kekuatan pembuktian formil akta otentik, suatu otentik membuktikan kebenaran dan kepastian terhadap apa yang dilihat, didengar, dan dilakukan oleh pejabat yang berwenang dalam pembuktian akta. Disini yang dipatikan adalah tanggal, tempat, dan keaslian tanda tangan dari akat itu sendiri.</a:t>
            </a:r>
          </a:p>
          <a:p>
            <a:pPr lvl="1" algn="just">
              <a:lnSpc>
                <a:spcPct val="80000"/>
              </a:lnSpc>
            </a:pPr>
            <a:r>
              <a:rPr lang="en-US" sz="1800"/>
              <a:t>Kekuatam pembuktian materil akta otentik, umumnya akta pejabat tidak memiliki kekuatan pembuktian materil kecuali akta yang dikeluarkan oleh Kantor Catatan SIpil. Yang dimaksud adalah petikan atau salinan dari daftar aslinya, sepanjang isinya sesuai dengan daftar aslinya sampai dapat dibuktikan sebaliknya.</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rrowheads="1"/>
          </p:cNvSpPr>
          <p:nvPr>
            <p:ph type="title"/>
          </p:nvPr>
        </p:nvSpPr>
        <p:spPr/>
        <p:txBody>
          <a:bodyPr/>
          <a:lstStyle/>
          <a:p>
            <a:r>
              <a:rPr lang="en-US"/>
              <a:t>Alat Bukti</a:t>
            </a:r>
          </a:p>
        </p:txBody>
      </p:sp>
      <p:sp>
        <p:nvSpPr>
          <p:cNvPr id="138243" name="Rectangle 3"/>
          <p:cNvSpPr>
            <a:spLocks noGrp="1" noRot="1" noChangeArrowheads="1"/>
          </p:cNvSpPr>
          <p:nvPr>
            <p:ph sz="quarter" idx="1"/>
          </p:nvPr>
        </p:nvSpPr>
        <p:spPr/>
        <p:txBody>
          <a:bodyPr/>
          <a:lstStyle/>
          <a:p>
            <a:pPr algn="just">
              <a:lnSpc>
                <a:spcPct val="80000"/>
              </a:lnSpc>
            </a:pPr>
            <a:r>
              <a:rPr lang="en-US" sz="1600"/>
              <a:t>Akta dibawah tangan adalah akta yang sengaja dibuat untuk pembuktian para pihak tanpa bantuan dari pejabat berwenang dan hanya untuk kepentingan para pihak yang membuatnya.</a:t>
            </a:r>
          </a:p>
          <a:p>
            <a:pPr algn="just">
              <a:lnSpc>
                <a:spcPct val="80000"/>
              </a:lnSpc>
            </a:pPr>
            <a:r>
              <a:rPr lang="en-US" sz="1600"/>
              <a:t>Pengaturan Akta dibawah tangan diatur dalam S. 1874 No. 29 untuk Jawa-Madura, sedangkan diluar Jawa-Madura diatur dalam Pasal 286 -305 RBg.</a:t>
            </a:r>
          </a:p>
          <a:p>
            <a:pPr algn="just">
              <a:lnSpc>
                <a:spcPct val="80000"/>
              </a:lnSpc>
            </a:pPr>
            <a:r>
              <a:rPr lang="en-US" sz="1600"/>
              <a:t>Akta dibawah tangan meliputi surat-surat daftar (register), catatan mengenai rumah tangga, atau surat-surat lainnya yang dibuat tanpa bantuan seorang pejabat yang berwenang.</a:t>
            </a:r>
          </a:p>
          <a:p>
            <a:pPr algn="just">
              <a:lnSpc>
                <a:spcPct val="80000"/>
              </a:lnSpc>
            </a:pPr>
            <a:r>
              <a:rPr lang="en-US" sz="1600"/>
              <a:t>Ada istilah </a:t>
            </a:r>
            <a:r>
              <a:rPr lang="en-US" sz="1600" i="1"/>
              <a:t>bon pour cent florings</a:t>
            </a:r>
            <a:r>
              <a:rPr lang="en-US" sz="1600"/>
              <a:t>, yaitu akta di bawah tangan yang memuat utang sepihak, membayar sejumlah uang tunai atau menyerahkan suatu benda, harus ditulis seluruhnya dengan tangan sendiri oleh orang yang menandatangani atau setidak-tidaknya harus ditulis dibawah dengan tanda tangan sendiri</a:t>
            </a:r>
          </a:p>
          <a:p>
            <a:pPr algn="just">
              <a:lnSpc>
                <a:spcPct val="80000"/>
              </a:lnSpc>
            </a:pPr>
            <a:r>
              <a:rPr lang="en-US" sz="1600"/>
              <a:t>Pasal 1902 BW mengatur syarat-syarat yang harus dipenuhi bilamana terdapat permulaan bukti tertulis adalah sebagai berikut :</a:t>
            </a:r>
          </a:p>
          <a:p>
            <a:pPr lvl="1" algn="just">
              <a:lnSpc>
                <a:spcPct val="80000"/>
              </a:lnSpc>
            </a:pPr>
            <a:r>
              <a:rPr lang="en-US" sz="1400"/>
              <a:t>Harus ada akta</a:t>
            </a:r>
          </a:p>
          <a:p>
            <a:pPr lvl="1" algn="just">
              <a:lnSpc>
                <a:spcPct val="80000"/>
              </a:lnSpc>
            </a:pPr>
            <a:r>
              <a:rPr lang="en-US" sz="1400"/>
              <a:t>Akta tersebut dibuat oleh orang terhadap siapa dilakukan tuntutan atau dari orang yang diwakilinya</a:t>
            </a:r>
          </a:p>
          <a:p>
            <a:pPr lvl="1" algn="just">
              <a:lnSpc>
                <a:spcPct val="80000"/>
              </a:lnSpc>
            </a:pPr>
            <a:r>
              <a:rPr lang="en-US" sz="1400"/>
              <a:t>Akta tersebut harus memungkinkan kebenaran peristiwa yang bersangkutan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rrowheads="1"/>
          </p:cNvSpPr>
          <p:nvPr>
            <p:ph type="title"/>
          </p:nvPr>
        </p:nvSpPr>
        <p:spPr/>
        <p:txBody>
          <a:bodyPr/>
          <a:lstStyle/>
          <a:p>
            <a:r>
              <a:rPr lang="en-US"/>
              <a:t>Alat Bukti</a:t>
            </a:r>
          </a:p>
        </p:txBody>
      </p:sp>
      <p:sp>
        <p:nvSpPr>
          <p:cNvPr id="139267" name="Rectangle 3"/>
          <p:cNvSpPr>
            <a:spLocks noGrp="1" noRot="1" noChangeArrowheads="1"/>
          </p:cNvSpPr>
          <p:nvPr>
            <p:ph sz="quarter" idx="1"/>
          </p:nvPr>
        </p:nvSpPr>
        <p:spPr/>
        <p:txBody>
          <a:bodyPr/>
          <a:lstStyle/>
          <a:p>
            <a:pPr algn="just">
              <a:lnSpc>
                <a:spcPct val="80000"/>
              </a:lnSpc>
            </a:pPr>
            <a:r>
              <a:rPr lang="en-US" sz="1800"/>
              <a:t>Alat Bukti Saksi atau selanjutnya disebut dengan kesaksian diatur dalam Pasal 139-152, 168-172 HIR, Pasal 165-179 RBg, dan Pasal 1902-1912 BW.</a:t>
            </a:r>
          </a:p>
          <a:p>
            <a:pPr algn="just">
              <a:lnSpc>
                <a:spcPct val="80000"/>
              </a:lnSpc>
            </a:pPr>
            <a:r>
              <a:rPr lang="en-US" sz="1800"/>
              <a:t>Kesaksian adalah wujud kepastian yang diberikan kepada hakim di muka sidang tentang peristiwa yang disengketakan dengan cara memberitahu secar lisan dan pribadi oleh orang yang bukan salah satu pihak dalam sengketa, yang dipanggil secara patut oleh pengadilan</a:t>
            </a:r>
          </a:p>
          <a:p>
            <a:pPr algn="just">
              <a:lnSpc>
                <a:spcPct val="80000"/>
              </a:lnSpc>
            </a:pPr>
            <a:r>
              <a:rPr lang="en-US" sz="1800"/>
              <a:t>Alat bukti saksi memiliki arti penting dalam perjanjian-perjanjian hukum adat yang umumnya tidak menggunakan alat bukti tertulis.</a:t>
            </a:r>
          </a:p>
          <a:p>
            <a:pPr algn="just">
              <a:lnSpc>
                <a:spcPct val="80000"/>
              </a:lnSpc>
            </a:pPr>
            <a:r>
              <a:rPr lang="en-US" sz="1800"/>
              <a:t>Keterangan yang diberikan oleh saksi haruslah tentang peristiwa atau kejadian yang dilihat, didengar atau dialami sendiri. Kekecualian adalah </a:t>
            </a:r>
            <a:r>
              <a:rPr lang="en-US" sz="1800" i="1"/>
              <a:t>testimonium de auditu</a:t>
            </a:r>
            <a:r>
              <a:rPr lang="en-US" sz="1800"/>
              <a:t>, yaitu kesaksian/ keterangan yang diperoleh dari orang lain, ia tidak mendengarkan atau mengalami, namun demikian dapat diterima setidak-tidaknya sebagai petunjuk dan bahakan sebagai sumber persangkaan</a:t>
            </a:r>
          </a:p>
          <a:p>
            <a:pPr algn="just">
              <a:lnSpc>
                <a:spcPct val="80000"/>
              </a:lnSpc>
            </a:pPr>
            <a:r>
              <a:rPr lang="en-US" sz="1800"/>
              <a:t>Prinsip yang berlaku adalah unus testis nullus testis</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rrowheads="1"/>
          </p:cNvSpPr>
          <p:nvPr>
            <p:ph type="title"/>
          </p:nvPr>
        </p:nvSpPr>
        <p:spPr/>
        <p:txBody>
          <a:bodyPr/>
          <a:lstStyle/>
          <a:p>
            <a:r>
              <a:rPr lang="en-US"/>
              <a:t>Alat Bukti</a:t>
            </a:r>
          </a:p>
        </p:txBody>
      </p:sp>
      <p:sp>
        <p:nvSpPr>
          <p:cNvPr id="140291" name="Rectangle 3"/>
          <p:cNvSpPr>
            <a:spLocks noGrp="1" noRot="1" noChangeArrowheads="1"/>
          </p:cNvSpPr>
          <p:nvPr>
            <p:ph sz="quarter" idx="1"/>
          </p:nvPr>
        </p:nvSpPr>
        <p:spPr/>
        <p:txBody>
          <a:bodyPr/>
          <a:lstStyle/>
          <a:p>
            <a:pPr algn="just">
              <a:lnSpc>
                <a:spcPct val="90000"/>
              </a:lnSpc>
            </a:pPr>
            <a:r>
              <a:rPr lang="en-US" sz="2800"/>
              <a:t>Seorang saksi dilarang untuk mengambil suatu kesimpulan karena itu adalah tugas hakim.</a:t>
            </a:r>
          </a:p>
          <a:p>
            <a:pPr algn="just">
              <a:lnSpc>
                <a:spcPct val="90000"/>
              </a:lnSpc>
            </a:pPr>
            <a:r>
              <a:rPr lang="en-US" sz="2800"/>
              <a:t>Saksi dalam memberikan keterangannya, harus disumpah menurut agama atau berjanji bahwa ia akan menerangkan yang sebenarnya.</a:t>
            </a:r>
          </a:p>
          <a:p>
            <a:pPr algn="just">
              <a:lnSpc>
                <a:spcPct val="90000"/>
              </a:lnSpc>
            </a:pPr>
            <a:r>
              <a:rPr lang="en-US" sz="2800"/>
              <a:t>Penilaian terhadap saksi yang memberikan kesaksian sepenuhnya merupakan hak hakim untuk menilai.</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rrowheads="1"/>
          </p:cNvSpPr>
          <p:nvPr>
            <p:ph type="title"/>
          </p:nvPr>
        </p:nvSpPr>
        <p:spPr/>
        <p:txBody>
          <a:bodyPr/>
          <a:lstStyle/>
          <a:p>
            <a:r>
              <a:rPr lang="en-US"/>
              <a:t>Alat Bukti</a:t>
            </a:r>
          </a:p>
        </p:txBody>
      </p:sp>
      <p:sp>
        <p:nvSpPr>
          <p:cNvPr id="141315" name="Rectangle 3"/>
          <p:cNvSpPr>
            <a:spLocks noGrp="1" noRot="1" noChangeArrowheads="1"/>
          </p:cNvSpPr>
          <p:nvPr>
            <p:ph sz="quarter" idx="1"/>
          </p:nvPr>
        </p:nvSpPr>
        <p:spPr/>
        <p:txBody>
          <a:bodyPr/>
          <a:lstStyle/>
          <a:p>
            <a:pPr algn="just">
              <a:lnSpc>
                <a:spcPct val="80000"/>
              </a:lnSpc>
            </a:pPr>
            <a:r>
              <a:rPr lang="en-US" sz="2000"/>
              <a:t>serta ipar, hal ini diatur dalam Pasal 146 HIR, 174 RBg, 1909 BW Orang yang tidak menjadi saksi/ tidak boleh menjadi saksi dibagi menjadi 2 macam :</a:t>
            </a:r>
          </a:p>
          <a:p>
            <a:pPr lvl="1" algn="just">
              <a:lnSpc>
                <a:spcPct val="80000"/>
              </a:lnSpc>
            </a:pPr>
            <a:r>
              <a:rPr lang="en-US" sz="2000"/>
              <a:t>Golongan yang tidak mampu menjadi saksi</a:t>
            </a:r>
          </a:p>
          <a:p>
            <a:pPr lvl="2" algn="just">
              <a:lnSpc>
                <a:spcPct val="80000"/>
              </a:lnSpc>
            </a:pPr>
            <a:r>
              <a:rPr lang="en-US" sz="2000"/>
              <a:t>Tidak mampu secara mutlak, seperti keluarga sedarah, semenda (Pasal 145 HIR, 172 RBg, 1910 BW), termasuk suami istri meskipun sudah bercerai</a:t>
            </a:r>
          </a:p>
          <a:p>
            <a:pPr lvl="2" algn="just">
              <a:lnSpc>
                <a:spcPct val="80000"/>
              </a:lnSpc>
            </a:pPr>
            <a:r>
              <a:rPr lang="en-US" sz="2000"/>
              <a:t>Tidak mampu secara relatif, golongan ini boleh didengar keterangannya, tetapi tidak dianggap sebagai saksi, seprti anak-anak, orang yang sakit ingatan, dan orang yang berada dibawah pengampuan</a:t>
            </a:r>
          </a:p>
          <a:p>
            <a:pPr lvl="1" algn="just">
              <a:lnSpc>
                <a:spcPct val="80000"/>
              </a:lnSpc>
            </a:pPr>
            <a:r>
              <a:rPr lang="en-US" sz="2000"/>
              <a:t>Golongan yang dibebaskan dari kewajiban sebagai saksi, ini adalah kelompok yang atas permintaannya sendiri dibebaskan kewajiban untuk menjadi saksi seperti saudara laki-laki dan perempuan </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rrowheads="1"/>
          </p:cNvSpPr>
          <p:nvPr>
            <p:ph type="title"/>
          </p:nvPr>
        </p:nvSpPr>
        <p:spPr/>
        <p:txBody>
          <a:bodyPr/>
          <a:lstStyle/>
          <a:p>
            <a:r>
              <a:rPr lang="en-US"/>
              <a:t>Alat Bukti</a:t>
            </a:r>
          </a:p>
        </p:txBody>
      </p:sp>
      <p:sp>
        <p:nvSpPr>
          <p:cNvPr id="142339" name="Rectangle 3"/>
          <p:cNvSpPr>
            <a:spLocks noGrp="1" noRot="1" noChangeArrowheads="1"/>
          </p:cNvSpPr>
          <p:nvPr>
            <p:ph sz="quarter" idx="1"/>
          </p:nvPr>
        </p:nvSpPr>
        <p:spPr/>
        <p:txBody>
          <a:bodyPr/>
          <a:lstStyle/>
          <a:p>
            <a:pPr algn="just"/>
            <a:r>
              <a:rPr lang="en-US"/>
              <a:t>Kewajiban Saksi :</a:t>
            </a:r>
          </a:p>
          <a:p>
            <a:pPr lvl="1" algn="just"/>
            <a:r>
              <a:rPr lang="en-US"/>
              <a:t>Saksi wajib datang menghadap ke muka sidang</a:t>
            </a:r>
          </a:p>
          <a:p>
            <a:pPr lvl="1" algn="just"/>
            <a:r>
              <a:rPr lang="en-US"/>
              <a:t>Wajib untuk bersumpah</a:t>
            </a:r>
          </a:p>
          <a:p>
            <a:pPr lvl="1" algn="just"/>
            <a:r>
              <a:rPr lang="en-US"/>
              <a:t>Wajib memberi keterangan</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rrowheads="1"/>
          </p:cNvSpPr>
          <p:nvPr>
            <p:ph type="title"/>
          </p:nvPr>
        </p:nvSpPr>
        <p:spPr/>
        <p:txBody>
          <a:bodyPr/>
          <a:lstStyle/>
          <a:p>
            <a:r>
              <a:rPr lang="en-US"/>
              <a:t>Alat Bukti</a:t>
            </a:r>
          </a:p>
        </p:txBody>
      </p:sp>
      <p:sp>
        <p:nvSpPr>
          <p:cNvPr id="143363" name="Rectangle 3"/>
          <p:cNvSpPr>
            <a:spLocks noGrp="1" noRot="1" noChangeArrowheads="1"/>
          </p:cNvSpPr>
          <p:nvPr>
            <p:ph sz="quarter" idx="1"/>
          </p:nvPr>
        </p:nvSpPr>
        <p:spPr/>
        <p:txBody>
          <a:bodyPr/>
          <a:lstStyle/>
          <a:p>
            <a:pPr algn="just">
              <a:lnSpc>
                <a:spcPct val="90000"/>
              </a:lnSpc>
            </a:pPr>
            <a:r>
              <a:rPr lang="en-US" sz="2400"/>
              <a:t>Persangkaan, diatur sebagai alat bukti berdasarkan Pasal 173 HIR, 310 RBg, dan Pasal 1915-1922 BW</a:t>
            </a:r>
          </a:p>
          <a:p>
            <a:pPr algn="just">
              <a:lnSpc>
                <a:spcPct val="90000"/>
              </a:lnSpc>
            </a:pPr>
            <a:r>
              <a:rPr lang="en-US" sz="2400"/>
              <a:t>Persangkaan adalah kesimpulan yang diambil dari suatu peristiwa yang telah terbukti ke arah suatu peristiwa yang belum terbukti</a:t>
            </a:r>
          </a:p>
          <a:p>
            <a:pPr algn="just">
              <a:lnSpc>
                <a:spcPct val="90000"/>
              </a:lnSpc>
            </a:pPr>
            <a:r>
              <a:rPr lang="en-US" sz="2400"/>
              <a:t>Yang memiliki hak mengambil kesimpulan adalah hakim atau undang-undang sehingga dikenal persangkaan hakim dan persangkaan undang-undang</a:t>
            </a:r>
          </a:p>
          <a:p>
            <a:pPr algn="just">
              <a:lnSpc>
                <a:spcPct val="90000"/>
              </a:lnSpc>
            </a:pPr>
            <a:r>
              <a:rPr lang="en-US" sz="2400"/>
              <a:t>Pada hakikatnya persangkaan adalah alat bukti tidak langsung</a:t>
            </a:r>
          </a:p>
          <a:p>
            <a:pPr algn="just">
              <a:lnSpc>
                <a:spcPct val="90000"/>
              </a:lnSpc>
            </a:pPr>
            <a:endParaRPr lang="en-US" sz="240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rrowheads="1"/>
          </p:cNvSpPr>
          <p:nvPr>
            <p:ph type="title"/>
          </p:nvPr>
        </p:nvSpPr>
        <p:spPr/>
        <p:txBody>
          <a:bodyPr/>
          <a:lstStyle/>
          <a:p>
            <a:r>
              <a:rPr lang="en-US"/>
              <a:t>Alat Bukti</a:t>
            </a:r>
          </a:p>
        </p:txBody>
      </p:sp>
      <p:sp>
        <p:nvSpPr>
          <p:cNvPr id="144387" name="Rectangle 3"/>
          <p:cNvSpPr>
            <a:spLocks noGrp="1" noRot="1" noChangeArrowheads="1"/>
          </p:cNvSpPr>
          <p:nvPr>
            <p:ph sz="quarter" idx="1"/>
          </p:nvPr>
        </p:nvSpPr>
        <p:spPr/>
        <p:txBody>
          <a:bodyPr/>
          <a:lstStyle/>
          <a:p>
            <a:pPr algn="just">
              <a:lnSpc>
                <a:spcPct val="80000"/>
              </a:lnSpc>
            </a:pPr>
            <a:r>
              <a:rPr lang="en-US" sz="1800"/>
              <a:t>Pengakuan sebagai alat bukti diatur dalam Pasal 174-176 HIR, Pasal 311-313 RBg, dan Pasal 1923-1928 BW.</a:t>
            </a:r>
          </a:p>
          <a:p>
            <a:pPr algn="just">
              <a:lnSpc>
                <a:spcPct val="80000"/>
              </a:lnSpc>
            </a:pPr>
            <a:r>
              <a:rPr lang="en-US" sz="1800"/>
              <a:t>Pengakuan adalah keterangan keterangan sepihak, baik tertulis maupun lisan yang secara tegas dan nyata diterangkan oleh salah satu pihak atau lebih dalam penyelesaian perkara di persidangan yang berisi pembenaran sebagian atau seluruhnya terhadap suatu peristiwa, hak atau hubungan hukum yang diajukan oleh pihak lawan yang mengakibatkan tidak perlu lagi dilakukan pemeriksaan lebih lanjut.</a:t>
            </a:r>
          </a:p>
          <a:p>
            <a:pPr algn="just">
              <a:lnSpc>
                <a:spcPct val="80000"/>
              </a:lnSpc>
            </a:pPr>
            <a:r>
              <a:rPr lang="en-US" sz="1800"/>
              <a:t>Pengakuan yang dilakukan secar diam-diam tidak memberikan kepastian kepada hakim tentang kebenaran suatu peristiwa</a:t>
            </a:r>
          </a:p>
          <a:p>
            <a:pPr algn="just">
              <a:lnSpc>
                <a:spcPct val="80000"/>
              </a:lnSpc>
            </a:pPr>
            <a:r>
              <a:rPr lang="en-US" sz="1800"/>
              <a:t>Pengakuan juga merupakan keterangan yang membenarkan suatu peristiwa, hak atau hubungan hukum yang diajukan oleh pihak lawan</a:t>
            </a:r>
          </a:p>
          <a:p>
            <a:pPr algn="just">
              <a:lnSpc>
                <a:spcPct val="80000"/>
              </a:lnSpc>
            </a:pPr>
            <a:r>
              <a:rPr lang="en-US" sz="1800"/>
              <a:t>Pengakuan merupakan bukti yang sempurna terhadap yang melakukannya baik secara pribadi maupun diwakilkan secara khusus, juga sebagai alat bukti yang bersifat menentukan yang tidak memungkinkan adanya pembuktian di pihak lawan.</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rrowheads="1"/>
          </p:cNvSpPr>
          <p:nvPr>
            <p:ph type="title"/>
          </p:nvPr>
        </p:nvSpPr>
        <p:spPr/>
        <p:txBody>
          <a:bodyPr/>
          <a:lstStyle/>
          <a:p>
            <a:r>
              <a:rPr lang="en-US"/>
              <a:t>Alat Bukti</a:t>
            </a:r>
          </a:p>
        </p:txBody>
      </p:sp>
      <p:sp>
        <p:nvSpPr>
          <p:cNvPr id="145411" name="Rectangle 3"/>
          <p:cNvSpPr>
            <a:spLocks noGrp="1" noRot="1" noChangeArrowheads="1"/>
          </p:cNvSpPr>
          <p:nvPr>
            <p:ph sz="quarter" idx="1"/>
          </p:nvPr>
        </p:nvSpPr>
        <p:spPr/>
        <p:txBody>
          <a:bodyPr/>
          <a:lstStyle/>
          <a:p>
            <a:pPr algn="just">
              <a:lnSpc>
                <a:spcPct val="90000"/>
              </a:lnSpc>
            </a:pPr>
            <a:r>
              <a:rPr lang="en-US" sz="2400"/>
              <a:t>Persangkaan dibedakan sebagai berikut :</a:t>
            </a:r>
          </a:p>
          <a:p>
            <a:pPr lvl="1" algn="just">
              <a:lnSpc>
                <a:spcPct val="90000"/>
              </a:lnSpc>
            </a:pPr>
            <a:r>
              <a:rPr lang="en-US" sz="2000"/>
              <a:t>Persangkaan atas dasar kenyataan, yaitu upaya membuktikan apakah suatu peristiwa y memiliki hubungan yang cukup erat dengan peristiwa x yang sedang diajukan</a:t>
            </a:r>
          </a:p>
          <a:p>
            <a:pPr lvl="1" algn="just">
              <a:lnSpc>
                <a:spcPct val="90000"/>
              </a:lnSpc>
            </a:pPr>
            <a:r>
              <a:rPr lang="en-US" sz="2000"/>
              <a:t>Persangkaan atas dasr hukum, disini undang-undang menetapkan hubungan antara peristiwa yang diajukan dengan peristiwa yang tidak diajukan. Ini dibedakan dalam 2 jenis :</a:t>
            </a:r>
          </a:p>
          <a:p>
            <a:pPr lvl="2" algn="just">
              <a:lnSpc>
                <a:spcPct val="90000"/>
              </a:lnSpc>
            </a:pPr>
            <a:r>
              <a:rPr lang="en-US" sz="1800" i="1"/>
              <a:t>Praesumptiones juris tantum</a:t>
            </a:r>
            <a:r>
              <a:rPr lang="en-US" sz="1800"/>
              <a:t>, yaitu persangkaan berdasarkan hukum yang memungkinkan adanya pembuktian lawan</a:t>
            </a:r>
          </a:p>
          <a:p>
            <a:pPr lvl="2" algn="just">
              <a:lnSpc>
                <a:spcPct val="90000"/>
              </a:lnSpc>
            </a:pPr>
            <a:r>
              <a:rPr lang="en-US" sz="1800" i="1"/>
              <a:t>Praesumptiones juris et de jure</a:t>
            </a:r>
            <a:r>
              <a:rPr lang="en-US" sz="1800"/>
              <a:t>, persangkaan berdasarkan hukum yang tidak memungkinkan pembuktian lawan.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rrowheads="1"/>
          </p:cNvSpPr>
          <p:nvPr>
            <p:ph type="title"/>
          </p:nvPr>
        </p:nvSpPr>
        <p:spPr/>
        <p:txBody>
          <a:bodyPr/>
          <a:lstStyle/>
          <a:p>
            <a:r>
              <a:rPr lang="en-US"/>
              <a:t>Alat Bukti</a:t>
            </a:r>
          </a:p>
        </p:txBody>
      </p:sp>
      <p:sp>
        <p:nvSpPr>
          <p:cNvPr id="146435" name="Rectangle 3"/>
          <p:cNvSpPr>
            <a:spLocks noGrp="1" noRot="1" noChangeArrowheads="1"/>
          </p:cNvSpPr>
          <p:nvPr>
            <p:ph sz="quarter" idx="1"/>
          </p:nvPr>
        </p:nvSpPr>
        <p:spPr/>
        <p:txBody>
          <a:bodyPr/>
          <a:lstStyle/>
          <a:p>
            <a:pPr algn="just"/>
            <a:r>
              <a:rPr lang="en-US" sz="2800"/>
              <a:t>Bentuk pengakuan menurut Pasal 1923 BW :</a:t>
            </a:r>
          </a:p>
          <a:p>
            <a:pPr lvl="1" algn="just"/>
            <a:r>
              <a:rPr lang="en-US" sz="2400"/>
              <a:t>Pengakuan yang diberikan di depan hakim, ini tidak dapat ditarik kembali</a:t>
            </a:r>
          </a:p>
          <a:p>
            <a:pPr lvl="1" algn="just"/>
            <a:r>
              <a:rPr lang="en-US" sz="2400"/>
              <a:t>Pengakuan yang diberikan di luar pengadilan</a:t>
            </a:r>
          </a:p>
          <a:p>
            <a:pPr algn="just"/>
            <a:r>
              <a:rPr lang="en-US" sz="2800"/>
              <a:t>Bentuk pengakuan menurut teori (Sudikno Mertokusumo) :</a:t>
            </a:r>
          </a:p>
          <a:p>
            <a:pPr lvl="1" algn="just"/>
            <a:r>
              <a:rPr lang="en-US" sz="2400"/>
              <a:t>Pengakuan murni</a:t>
            </a:r>
          </a:p>
          <a:p>
            <a:pPr lvl="1" algn="just"/>
            <a:r>
              <a:rPr lang="en-US" sz="2400"/>
              <a:t>Pengakuan dengan kualifikasi</a:t>
            </a:r>
          </a:p>
          <a:p>
            <a:pPr lvl="1" algn="just"/>
            <a:r>
              <a:rPr lang="en-US" sz="2400"/>
              <a:t>Pengakuan dengan klausula</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rrowheads="1"/>
          </p:cNvSpPr>
          <p:nvPr>
            <p:ph type="title"/>
          </p:nvPr>
        </p:nvSpPr>
        <p:spPr/>
        <p:txBody>
          <a:bodyPr/>
          <a:lstStyle/>
          <a:p>
            <a:r>
              <a:rPr lang="en-US"/>
              <a:t>Alat Bukti</a:t>
            </a:r>
          </a:p>
        </p:txBody>
      </p:sp>
      <p:sp>
        <p:nvSpPr>
          <p:cNvPr id="147459" name="Rectangle 3"/>
          <p:cNvSpPr>
            <a:spLocks noGrp="1" noRot="1" noChangeArrowheads="1"/>
          </p:cNvSpPr>
          <p:nvPr>
            <p:ph sz="quarter" idx="1"/>
          </p:nvPr>
        </p:nvSpPr>
        <p:spPr/>
        <p:txBody>
          <a:bodyPr/>
          <a:lstStyle/>
          <a:p>
            <a:pPr>
              <a:lnSpc>
                <a:spcPct val="80000"/>
              </a:lnSpc>
            </a:pPr>
            <a:r>
              <a:rPr lang="en-US" sz="2400"/>
              <a:t>Sumpah adalah pernyataan yang dibuat seseorang secara khidmat dan bersahaja yang diucapkan pada saat memberikan janji atau keterangan dengan mengkaitkan dengan sifat Tuhan Yang aha Kuasa dengan menyakini akan ada kutukan-NYA bila ternyata memberikan keterangan yang tidak benar</a:t>
            </a:r>
          </a:p>
          <a:p>
            <a:pPr>
              <a:lnSpc>
                <a:spcPct val="80000"/>
              </a:lnSpc>
            </a:pPr>
            <a:r>
              <a:rPr lang="en-US" sz="2400"/>
              <a:t>Pengaturan tentang sumpah diatur dalam Pasal 155-158, 177 HIR, 182-185, 314 RBg, dan Pasal 1929-1945 BW</a:t>
            </a:r>
          </a:p>
          <a:p>
            <a:pPr>
              <a:lnSpc>
                <a:spcPct val="80000"/>
              </a:lnSpc>
            </a:pPr>
            <a:r>
              <a:rPr lang="en-US" sz="2400"/>
              <a:t>Macam sumpahan yang dikenal dunia peradilan :</a:t>
            </a:r>
          </a:p>
          <a:p>
            <a:pPr lvl="1">
              <a:lnSpc>
                <a:spcPct val="80000"/>
              </a:lnSpc>
            </a:pPr>
            <a:r>
              <a:rPr lang="en-US" sz="1600"/>
              <a:t>Sumpah pelengkap (suppletoir)</a:t>
            </a:r>
          </a:p>
          <a:p>
            <a:pPr lvl="1">
              <a:lnSpc>
                <a:spcPct val="80000"/>
              </a:lnSpc>
            </a:pPr>
            <a:r>
              <a:rPr lang="en-US" sz="1600"/>
              <a:t>Sumpah pemutus (decisoir)</a:t>
            </a:r>
          </a:p>
          <a:p>
            <a:pPr lvl="1">
              <a:lnSpc>
                <a:spcPct val="80000"/>
              </a:lnSpc>
            </a:pPr>
            <a:r>
              <a:rPr lang="en-US" sz="1600"/>
              <a:t>Sumpah penaksir (aestimatoir)</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rrowheads="1"/>
          </p:cNvSpPr>
          <p:nvPr>
            <p:ph type="title"/>
          </p:nvPr>
        </p:nvSpPr>
        <p:spPr/>
        <p:txBody>
          <a:bodyPr/>
          <a:lstStyle/>
          <a:p>
            <a:r>
              <a:rPr lang="en-US"/>
              <a:t>Alat Bukti</a:t>
            </a:r>
          </a:p>
        </p:txBody>
      </p:sp>
      <p:sp>
        <p:nvSpPr>
          <p:cNvPr id="148483" name="Rectangle 3"/>
          <p:cNvSpPr>
            <a:spLocks noGrp="1" noRot="1" noChangeArrowheads="1"/>
          </p:cNvSpPr>
          <p:nvPr>
            <p:ph sz="quarter" idx="1"/>
          </p:nvPr>
        </p:nvSpPr>
        <p:spPr/>
        <p:txBody>
          <a:bodyPr/>
          <a:lstStyle/>
          <a:p>
            <a:pPr algn="just">
              <a:lnSpc>
                <a:spcPct val="80000"/>
              </a:lnSpc>
            </a:pPr>
            <a:r>
              <a:rPr lang="en-US" sz="2000"/>
              <a:t>Sumpah pelengkap adalah sumpah yang diperintahkan oleh hakim karena jabatannya kepada salah satu pihak dalam rangka melengkapi pembuktian peristiwa yag menjadi sengketa untuk dijadikan dasar putusan.</a:t>
            </a:r>
          </a:p>
          <a:p>
            <a:pPr algn="just">
              <a:lnSpc>
                <a:spcPct val="80000"/>
              </a:lnSpc>
            </a:pPr>
            <a:r>
              <a:rPr lang="en-US" sz="2000"/>
              <a:t>Sumpah ini dapat dilakukan bila bukti yang ada tidak memadai, hal ini terjadi karena dalam praktek, hanya ada 1 orang saksi saja.</a:t>
            </a:r>
          </a:p>
          <a:p>
            <a:pPr algn="just">
              <a:lnSpc>
                <a:spcPct val="80000"/>
              </a:lnSpc>
            </a:pPr>
            <a:r>
              <a:rPr lang="en-US" sz="2000"/>
              <a:t>Sumpah penaksir adalah sumpah yang diperintahkan oleh hakim karena jabatannya kepada pihak penggugat untuk menentuka bentuk dan jumlah ganti rugi</a:t>
            </a:r>
          </a:p>
          <a:p>
            <a:pPr algn="just">
              <a:lnSpc>
                <a:spcPct val="80000"/>
              </a:lnSpc>
            </a:pPr>
            <a:r>
              <a:rPr lang="en-US" sz="2000"/>
              <a:t>Sumpah Pemutus adalah sumpah yangn dibebankan atas permintaan salah satu pihak kepada lawannya.</a:t>
            </a:r>
          </a:p>
          <a:p>
            <a:pPr algn="just">
              <a:lnSpc>
                <a:spcPct val="80000"/>
              </a:lnSpc>
            </a:pPr>
            <a:r>
              <a:rPr lang="en-US" sz="2000"/>
              <a:t>Pihak yang meminta lawannya untuk mengucapkan sumpah disebut </a:t>
            </a:r>
            <a:r>
              <a:rPr lang="en-US" sz="2000" i="1"/>
              <a:t>deferent</a:t>
            </a:r>
            <a:r>
              <a:rPr lang="en-US" sz="2000"/>
              <a:t>, sedangkan pihak yang bersumpah disebut </a:t>
            </a:r>
            <a:r>
              <a:rPr lang="en-US" sz="2000" i="1"/>
              <a:t>delaat</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rrowheads="1"/>
          </p:cNvSpPr>
          <p:nvPr>
            <p:ph type="title"/>
          </p:nvPr>
        </p:nvSpPr>
        <p:spPr/>
        <p:txBody>
          <a:bodyPr/>
          <a:lstStyle/>
          <a:p>
            <a:r>
              <a:rPr lang="en-US"/>
              <a:t>Alat Bukti</a:t>
            </a:r>
          </a:p>
        </p:txBody>
      </p:sp>
      <p:sp>
        <p:nvSpPr>
          <p:cNvPr id="149507" name="Rectangle 3"/>
          <p:cNvSpPr>
            <a:spLocks noGrp="1" noRot="1" noChangeArrowheads="1"/>
          </p:cNvSpPr>
          <p:nvPr>
            <p:ph sz="quarter" idx="1"/>
          </p:nvPr>
        </p:nvSpPr>
        <p:spPr/>
        <p:txBody>
          <a:bodyPr/>
          <a:lstStyle/>
          <a:p>
            <a:pPr algn="just"/>
            <a:r>
              <a:rPr lang="en-US" sz="2800"/>
              <a:t>Sumpah decisoir dapat menimbulkan akibat yaitu kebenaran peristiwa yang diminta untuk bersumpah menjadi pasti dan pihak lawan tidak diperkenankan membuktikan bahwa sumpah tersebut adalah palsu</a:t>
            </a:r>
          </a:p>
          <a:p>
            <a:pPr algn="just"/>
            <a:r>
              <a:rPr lang="en-US" sz="2800"/>
              <a:t>Dalam praktek sumpah decisoir dikenal sebagai sumpah pocong di mesjid, sumpah mimbar, bagi umat nasrani, dan sumpah klenteng bagi ummat budha</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rrowheads="1"/>
          </p:cNvSpPr>
          <p:nvPr>
            <p:ph type="title"/>
          </p:nvPr>
        </p:nvSpPr>
        <p:spPr/>
        <p:txBody>
          <a:bodyPr/>
          <a:lstStyle/>
          <a:p>
            <a:r>
              <a:rPr lang="en-US"/>
              <a:t>Alat Bukti</a:t>
            </a:r>
          </a:p>
        </p:txBody>
      </p:sp>
      <p:sp>
        <p:nvSpPr>
          <p:cNvPr id="150531" name="Rectangle 3"/>
          <p:cNvSpPr>
            <a:spLocks noGrp="1" noRot="1" noChangeArrowheads="1"/>
          </p:cNvSpPr>
          <p:nvPr>
            <p:ph sz="quarter" idx="1"/>
          </p:nvPr>
        </p:nvSpPr>
        <p:spPr/>
        <p:txBody>
          <a:bodyPr/>
          <a:lstStyle/>
          <a:p>
            <a:pPr algn="just">
              <a:lnSpc>
                <a:spcPct val="80000"/>
              </a:lnSpc>
            </a:pPr>
            <a:r>
              <a:rPr lang="en-US" sz="2400"/>
              <a:t>Keterangan ahli adalah keterangan pihak ketiga yang bersifat obyektif dan bertujuan untuk membantu hakim dalam pemeriksaan dalam rangka menambah pengetahuan hakim sendiri, hal ini diatur dalam Pasal 154 HIR, Pasal 181 RBg, dan 215 RV</a:t>
            </a:r>
          </a:p>
          <a:p>
            <a:pPr algn="just">
              <a:lnSpc>
                <a:spcPct val="80000"/>
              </a:lnSpc>
            </a:pPr>
            <a:r>
              <a:rPr lang="en-US" sz="2400"/>
              <a:t>Pemeriksaan Setempat (Descente), yaitu suatu pemeriksaan mengenai perkara oleh hakim karena jabatannya yang dilakukan di luar gedung atau tempat kedudukan pengadilan</a:t>
            </a:r>
          </a:p>
          <a:p>
            <a:pPr algn="just">
              <a:lnSpc>
                <a:spcPct val="80000"/>
              </a:lnSpc>
            </a:pPr>
            <a:r>
              <a:rPr lang="en-US" sz="2400"/>
              <a:t>Tujuan dari pemeriksaan setempat agar hakim dapat melihat dan mengamati sendiri secara nyata sehingga mendapatkan kepastian tentang duduk persoalan persitiwa yang menjadi sengketa</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rrowheads="1"/>
          </p:cNvSpPr>
          <p:nvPr>
            <p:ph type="title"/>
          </p:nvPr>
        </p:nvSpPr>
        <p:spPr/>
        <p:txBody>
          <a:bodyPr/>
          <a:lstStyle/>
          <a:p>
            <a:r>
              <a:rPr lang="en-US"/>
              <a:t>Sita (Beslag)</a:t>
            </a:r>
          </a:p>
        </p:txBody>
      </p:sp>
      <p:sp>
        <p:nvSpPr>
          <p:cNvPr id="151555" name="Rectangle 3"/>
          <p:cNvSpPr>
            <a:spLocks noGrp="1" noRot="1" noChangeArrowheads="1"/>
          </p:cNvSpPr>
          <p:nvPr>
            <p:ph sz="quarter" idx="1"/>
          </p:nvPr>
        </p:nvSpPr>
        <p:spPr/>
        <p:txBody>
          <a:bodyPr/>
          <a:lstStyle/>
          <a:p>
            <a:pPr algn="just">
              <a:lnSpc>
                <a:spcPct val="80000"/>
              </a:lnSpc>
            </a:pPr>
            <a:r>
              <a:rPr lang="en-US" sz="2000"/>
              <a:t>Pada hakikat tujuan seseorang beracara perdata di pengadilan adalah untuk mendapatkan penjaminan hak atau adanya jaminan bahwa putusan dapat dilaksanakan.</a:t>
            </a:r>
          </a:p>
          <a:p>
            <a:pPr algn="just">
              <a:lnSpc>
                <a:spcPct val="80000"/>
              </a:lnSpc>
            </a:pPr>
            <a:r>
              <a:rPr lang="en-US" sz="2000"/>
              <a:t>Agar terjamin hak penggugat, sekiranya dikabulkan hakim, undang-undang menyediakan upaya penjaminan hak tersebut yaitu melalui penyitaan (beslag)</a:t>
            </a:r>
          </a:p>
          <a:p>
            <a:pPr algn="just">
              <a:lnSpc>
                <a:spcPct val="80000"/>
              </a:lnSpc>
            </a:pPr>
            <a:r>
              <a:rPr lang="en-US" sz="2000"/>
              <a:t>Penyitaan diartikan sebagai tindakan persiapan untuk menjamin dapat dilaksanakannya putusan hakim dalam perkara perdata</a:t>
            </a:r>
          </a:p>
          <a:p>
            <a:pPr algn="just">
              <a:lnSpc>
                <a:spcPct val="80000"/>
              </a:lnSpc>
            </a:pPr>
            <a:r>
              <a:rPr lang="en-US" sz="2000"/>
              <a:t>Barang-barang yang disita untuk kepentingan penggugat itu disimpan dan dibekukan untuk jaminan agar barang tersebut tidak dapat dialihkan atau dijual oleh pihak tergugat (Pasal 197 Ayat 9, Pasal 199 HIR, Pasal 212, 214 RBg)</a:t>
            </a:r>
          </a:p>
          <a:p>
            <a:pPr algn="just">
              <a:lnSpc>
                <a:spcPct val="80000"/>
              </a:lnSpc>
            </a:pPr>
            <a:r>
              <a:rPr lang="en-US" sz="2000"/>
              <a:t>Penyitaan demikian selanjutnya disebut sebagai sita jaminan atau conservatoir beslag</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rrowheads="1"/>
          </p:cNvSpPr>
          <p:nvPr>
            <p:ph type="title"/>
          </p:nvPr>
        </p:nvSpPr>
        <p:spPr/>
        <p:txBody>
          <a:bodyPr/>
          <a:lstStyle/>
          <a:p>
            <a:r>
              <a:rPr lang="en-US"/>
              <a:t>Sita (Beslag)</a:t>
            </a:r>
          </a:p>
        </p:txBody>
      </p:sp>
      <p:sp>
        <p:nvSpPr>
          <p:cNvPr id="152579" name="Rectangle 3"/>
          <p:cNvSpPr>
            <a:spLocks noGrp="1" noRot="1" noChangeArrowheads="1"/>
          </p:cNvSpPr>
          <p:nvPr>
            <p:ph sz="quarter" idx="1"/>
          </p:nvPr>
        </p:nvSpPr>
        <p:spPr/>
        <p:txBody>
          <a:bodyPr/>
          <a:lstStyle/>
          <a:p>
            <a:pPr algn="just">
              <a:lnSpc>
                <a:spcPct val="80000"/>
              </a:lnSpc>
            </a:pPr>
            <a:r>
              <a:rPr lang="en-US" sz="2000"/>
              <a:t>Akibat adanya sita jaminan ini, tergugat kehilangan hak dan wewenangnya untuk menguasai benda.</a:t>
            </a:r>
          </a:p>
          <a:p>
            <a:pPr algn="just">
              <a:lnSpc>
                <a:spcPct val="80000"/>
              </a:lnSpc>
            </a:pPr>
            <a:r>
              <a:rPr lang="en-US" sz="2000"/>
              <a:t>Bila tergugat secara sadar melakukan tindakan pengalihan atas benda yang telah disita, maka tindakan tersebut adalah tindakan tidak sah, dan melawan hukum dan dapat dipidana (Pasal 231, 232 KUHP)</a:t>
            </a:r>
          </a:p>
          <a:p>
            <a:pPr algn="just">
              <a:lnSpc>
                <a:spcPct val="80000"/>
              </a:lnSpc>
            </a:pPr>
            <a:r>
              <a:rPr lang="en-US" sz="2000"/>
              <a:t>Yang berwenang untuk melaksanakan penyitaan adalah panitera pengadilan.</a:t>
            </a:r>
          </a:p>
          <a:p>
            <a:pPr algn="just">
              <a:lnSpc>
                <a:spcPct val="80000"/>
              </a:lnSpc>
            </a:pPr>
            <a:r>
              <a:rPr lang="en-US" sz="2000"/>
              <a:t>Dalam praktek permohonan ini diajukan kepada Ketua PN, dan umumnya diajukan dalam petitum, meskipun dapat diakukan kemudian</a:t>
            </a:r>
          </a:p>
          <a:p>
            <a:pPr algn="just">
              <a:lnSpc>
                <a:spcPct val="80000"/>
              </a:lnSpc>
            </a:pPr>
            <a:r>
              <a:rPr lang="en-US" sz="2000"/>
              <a:t>Bila permohonan diterima dan dikabulkan, maka hakim menyatakan sah sah dan berharga (van waarde verklard)</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rrowheads="1"/>
          </p:cNvSpPr>
          <p:nvPr>
            <p:ph type="title"/>
          </p:nvPr>
        </p:nvSpPr>
        <p:spPr/>
        <p:txBody>
          <a:bodyPr/>
          <a:lstStyle/>
          <a:p>
            <a:r>
              <a:rPr lang="en-US"/>
              <a:t>Sita (Beslag)</a:t>
            </a:r>
          </a:p>
        </p:txBody>
      </p:sp>
      <p:sp>
        <p:nvSpPr>
          <p:cNvPr id="153603" name="Rectangle 3"/>
          <p:cNvSpPr>
            <a:spLocks noGrp="1" noRot="1" noChangeArrowheads="1"/>
          </p:cNvSpPr>
          <p:nvPr>
            <p:ph sz="quarter" idx="1"/>
          </p:nvPr>
        </p:nvSpPr>
        <p:spPr/>
        <p:txBody>
          <a:bodyPr/>
          <a:lstStyle/>
          <a:p>
            <a:pPr algn="just">
              <a:lnSpc>
                <a:spcPct val="80000"/>
              </a:lnSpc>
            </a:pPr>
            <a:r>
              <a:rPr lang="en-US" sz="1800"/>
              <a:t>Sita jamian dapat diberi makna sebagai upaya untuk menjamin pelaksanaan suatu putusan hakim di kemudian hari atas barang-barang milik tergugat baik benda bergerak maupun benda tetap selama proses perkara berlangsung terlebih dahulu disita. Dengan demikian barang yang sudah disita tidak dapat dialihkan. </a:t>
            </a:r>
          </a:p>
          <a:p>
            <a:pPr algn="just">
              <a:lnSpc>
                <a:spcPct val="80000"/>
              </a:lnSpc>
            </a:pPr>
            <a:r>
              <a:rPr lang="en-US" sz="1800"/>
              <a:t>Tidak hanya barang milik tergugat saja, namun barang bergerak milik penggugat yang ada dalam kekuasaan tergugat dapat pula diletakan sita jaminan, yang disebut juga sebagai sita revindikatoir (</a:t>
            </a:r>
            <a:r>
              <a:rPr lang="en-US" sz="1800" i="1"/>
              <a:t>revindicatoir beslag</a:t>
            </a:r>
            <a:r>
              <a:rPr lang="en-US" sz="1800"/>
              <a:t>)</a:t>
            </a:r>
          </a:p>
          <a:p>
            <a:pPr algn="just">
              <a:lnSpc>
                <a:spcPct val="80000"/>
              </a:lnSpc>
            </a:pPr>
            <a:r>
              <a:rPr lang="en-US" sz="1800"/>
              <a:t>Sita revindikatoir adalah sita yang dimohonkan, baik secara lisan atau tertulis oleh pemilik suatu benda bergerak yang sedang dikukasai tergugat atau pihak lain, melalui pengadilan negeri di tempat orang yang menguasai benda itu tinggal</a:t>
            </a:r>
          </a:p>
          <a:p>
            <a:pPr algn="just">
              <a:lnSpc>
                <a:spcPct val="80000"/>
              </a:lnSpc>
            </a:pPr>
            <a:r>
              <a:rPr lang="en-US" sz="1800"/>
              <a:t>Lebaga sita jaminan ini sangat bermanfaat mengingat pada masa kini lembaga pelaksanaan putusan terlebih dahulu (uitvoerbaar bij vorrad) sudah kurang difungsikan.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rrowheads="1"/>
          </p:cNvSpPr>
          <p:nvPr>
            <p:ph type="title"/>
          </p:nvPr>
        </p:nvSpPr>
        <p:spPr/>
        <p:txBody>
          <a:bodyPr/>
          <a:lstStyle/>
          <a:p>
            <a:r>
              <a:rPr lang="en-US"/>
              <a:t>Sita (Beslag)</a:t>
            </a:r>
          </a:p>
        </p:txBody>
      </p:sp>
      <p:sp>
        <p:nvSpPr>
          <p:cNvPr id="154627" name="Rectangle 3"/>
          <p:cNvSpPr>
            <a:spLocks noGrp="1" noRot="1" noChangeArrowheads="1"/>
          </p:cNvSpPr>
          <p:nvPr>
            <p:ph sz="quarter" idx="1"/>
          </p:nvPr>
        </p:nvSpPr>
        <p:spPr/>
        <p:txBody>
          <a:bodyPr/>
          <a:lstStyle/>
          <a:p>
            <a:pPr algn="just">
              <a:lnSpc>
                <a:spcPct val="80000"/>
              </a:lnSpc>
            </a:pPr>
            <a:r>
              <a:rPr lang="en-US" sz="1800"/>
              <a:t>Barang yang dapat disita secara revindikatoir adalah barang bergerak milik pemohon</a:t>
            </a:r>
          </a:p>
          <a:p>
            <a:pPr algn="just">
              <a:lnSpc>
                <a:spcPct val="80000"/>
              </a:lnSpc>
            </a:pPr>
            <a:r>
              <a:rPr lang="en-US" sz="1800"/>
              <a:t>Sita Marital adalah sita yang ditujukan untuk menjamin agar barang yang disita tidak dialihkan atau diasingkan oleh pihak lawan, dan bukan ditujukan untuk menjamin tagihan utang atau penyerahan barang.</a:t>
            </a:r>
          </a:p>
          <a:p>
            <a:pPr algn="just">
              <a:lnSpc>
                <a:spcPct val="80000"/>
              </a:lnSpc>
            </a:pPr>
            <a:r>
              <a:rPr lang="en-US" sz="1800"/>
              <a:t>Pemohon sita dapat dilakukan oleh suami atau istri untuk melindungi kepentingan hak yang dimilikinya dari kemungkinan gangguan pihak lain.</a:t>
            </a:r>
          </a:p>
          <a:p>
            <a:pPr algn="just">
              <a:lnSpc>
                <a:spcPct val="80000"/>
              </a:lnSpc>
            </a:pPr>
            <a:r>
              <a:rPr lang="en-US" sz="1800"/>
              <a:t>SIta Marital ini dapat dimohonkan kepada Pengadilan Negeri oleh seorang istri yang tunduk kepada BW, selama sengketa perceraiannya diperiksa di pengadilan.</a:t>
            </a:r>
          </a:p>
          <a:p>
            <a:pPr algn="just">
              <a:lnSpc>
                <a:spcPct val="80000"/>
              </a:lnSpc>
            </a:pPr>
            <a:r>
              <a:rPr lang="en-US" sz="1800"/>
              <a:t>Kesimpulannya adalah yang dapat mengajukan sita marital adalah pihak istri, karena menurut KUHPerd seorang istri dianggap tidak cakap melakukan perbuatan hukum. </a:t>
            </a:r>
          </a:p>
          <a:p>
            <a:pPr algn="just">
              <a:lnSpc>
                <a:spcPct val="80000"/>
              </a:lnSpc>
            </a:pPr>
            <a:r>
              <a:rPr lang="en-US" sz="1800"/>
              <a:t>Untuk melindungi si istri terhadap kekuasaan maritaal suaminya, maka sita maritaal ini disediakan bagi isteri.</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rrowheads="1"/>
          </p:cNvSpPr>
          <p:nvPr>
            <p:ph type="title"/>
          </p:nvPr>
        </p:nvSpPr>
        <p:spPr/>
        <p:txBody>
          <a:bodyPr/>
          <a:lstStyle/>
          <a:p>
            <a:r>
              <a:rPr lang="en-US"/>
              <a:t>Sita (Beslag)</a:t>
            </a:r>
          </a:p>
        </p:txBody>
      </p:sp>
      <p:sp>
        <p:nvSpPr>
          <p:cNvPr id="155651" name="Rectangle 3"/>
          <p:cNvSpPr>
            <a:spLocks noGrp="1" noRot="1" noChangeArrowheads="1"/>
          </p:cNvSpPr>
          <p:nvPr>
            <p:ph sz="quarter" idx="1"/>
          </p:nvPr>
        </p:nvSpPr>
        <p:spPr/>
        <p:txBody>
          <a:bodyPr/>
          <a:lstStyle/>
          <a:p>
            <a:pPr algn="just"/>
            <a:r>
              <a:rPr lang="en-US"/>
              <a:t>Sita gadai atau pandbeslag, adalah sita jaminan yang dimohonkan oleh orang yang menyewakan rumah atau tanah, agar supaya diletakkan suatu sitaan terhadap perabot rumah tangga pihak penyewa/ tergugat guna menjamin pembayaran uang sewa yang harus dibayar</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rrowheads="1"/>
          </p:cNvSpPr>
          <p:nvPr>
            <p:ph type="title"/>
          </p:nvPr>
        </p:nvSpPr>
        <p:spPr/>
        <p:txBody>
          <a:bodyPr/>
          <a:lstStyle/>
          <a:p>
            <a:r>
              <a:rPr lang="id-ID"/>
              <a:t>JALANNYA PERSIDANGAN</a:t>
            </a:r>
          </a:p>
        </p:txBody>
      </p:sp>
      <p:sp>
        <p:nvSpPr>
          <p:cNvPr id="156675" name="Rectangle 3"/>
          <p:cNvSpPr>
            <a:spLocks noGrp="1" noRot="1" noChangeArrowheads="1"/>
          </p:cNvSpPr>
          <p:nvPr>
            <p:ph sz="quarter" idx="1"/>
          </p:nvPr>
        </p:nvSpPr>
        <p:spPr/>
        <p:txBody>
          <a:bodyPr/>
          <a:lstStyle/>
          <a:p>
            <a:pPr algn="just">
              <a:lnSpc>
                <a:spcPct val="80000"/>
              </a:lnSpc>
            </a:pPr>
            <a:r>
              <a:rPr lang="id-ID" sz="1400"/>
              <a:t>Susunan Persidangan, Hakim tunggal atau Hakim Majelis terdiri dari satu ketua dan dua hakim anggota, yang dilengkapi oleh Panitera sebagai pencatat jalannya persidangan.Pihak Penggugat dan Tergugat duduk berhadapan dengan hakim dan posisi Tergugat disebelah kanan dan Penggugat disebelah kiri Hakim. Apabila persidangan berjalan lancar maka jumlah persidangan lebih kurang 8 kali yang terdiri dari sidang pertama sampai dengan putusan hakim</a:t>
            </a:r>
          </a:p>
          <a:p>
            <a:pPr algn="just">
              <a:lnSpc>
                <a:spcPct val="80000"/>
              </a:lnSpc>
            </a:pPr>
            <a:r>
              <a:rPr lang="id-ID" sz="1400"/>
              <a:t>Sidang Pertama, Setelah hakim ketua membuka sidang dengan menyatakan “sidang dibuka untuk umum” dengan mengetuk palu. hakim memulai dengan mengajukan pertanyaan – pertanyaan kepada Penggugat dan Tergugat :</a:t>
            </a:r>
          </a:p>
          <a:p>
            <a:pPr lvl="1" algn="just">
              <a:lnSpc>
                <a:spcPct val="80000"/>
              </a:lnSpc>
            </a:pPr>
            <a:r>
              <a:rPr lang="id-ID" sz="1400"/>
              <a:t>Identitas Penggugat</a:t>
            </a:r>
          </a:p>
          <a:p>
            <a:pPr lvl="1" algn="just">
              <a:lnSpc>
                <a:spcPct val="80000"/>
              </a:lnSpc>
            </a:pPr>
            <a:r>
              <a:rPr lang="id-ID" sz="1400"/>
              <a:t>Identitas Tergugat</a:t>
            </a:r>
          </a:p>
          <a:p>
            <a:pPr lvl="1" algn="just">
              <a:lnSpc>
                <a:spcPct val="80000"/>
              </a:lnSpc>
            </a:pPr>
            <a:r>
              <a:rPr lang="id-ID" sz="1400"/>
              <a:t>Apa sudah mengerti maksud didatangkannya para pihak, di muka sidang pengadilan. </a:t>
            </a:r>
          </a:p>
          <a:p>
            <a:pPr lvl="1" algn="just">
              <a:lnSpc>
                <a:spcPct val="80000"/>
              </a:lnSpc>
            </a:pPr>
            <a:r>
              <a:rPr lang="id-ID" sz="1400"/>
              <a:t>Hakim menghimbau agar dilakukan perdamaian. dalam hal ini meskipun para pihak menjawab bahwa tidak mungkin damai Karen usaha penyelesaian perdamaian sudah dilakukan berkali – kali, hakim meminta agar dicoba lagi. Jadi pada sidang pertama ini sifatnya merupakan c</a:t>
            </a:r>
            <a:r>
              <a:rPr lang="en-US" sz="1400"/>
              <a:t>h</a:t>
            </a:r>
            <a:r>
              <a:rPr lang="id-ID" sz="1400"/>
              <a:t>ecking identitas para pihak dan apakah para pihak sudah mengerti mengapa mereka dipanggil untuk menghadiri</a:t>
            </a:r>
          </a:p>
          <a:p>
            <a:pPr lvl="1" algn="just">
              <a:lnSpc>
                <a:spcPct val="80000"/>
              </a:lnSpc>
            </a:pPr>
            <a:r>
              <a:rPr lang="id-ID" sz="1400"/>
              <a:t>sidang. sebagai bukti identitasnya, para pihak menunjukkan KTP masing – masing. apabila tidak ditemukan kekurangan atau cacat maka sidang dilanjutkan. setelah para pihak dianggap sudah mengerti maka hakim menghimbau agar kedua belah pihak mengadakan perdamaian, kemudian sidang ditangguhkan</a:t>
            </a:r>
          </a:p>
          <a:p>
            <a:pPr algn="just">
              <a:lnSpc>
                <a:spcPct val="80000"/>
              </a:lnSpc>
              <a:buFont typeface="Wingdings" pitchFamily="2" charset="2"/>
              <a:buNone/>
            </a:pPr>
            <a:endParaRPr lang="id-ID" sz="140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rrowheads="1"/>
          </p:cNvSpPr>
          <p:nvPr>
            <p:ph type="title"/>
          </p:nvPr>
        </p:nvSpPr>
        <p:spPr/>
        <p:txBody>
          <a:bodyPr>
            <a:normAutofit/>
          </a:bodyPr>
          <a:lstStyle/>
          <a:p>
            <a:r>
              <a:rPr lang="id-ID"/>
              <a:t>JALANNYA PERSIDANGAN (sambungan)</a:t>
            </a:r>
          </a:p>
        </p:txBody>
      </p:sp>
      <p:sp>
        <p:nvSpPr>
          <p:cNvPr id="157699" name="Rectangle 3"/>
          <p:cNvSpPr>
            <a:spLocks noGrp="1" noRot="1" noChangeArrowheads="1"/>
          </p:cNvSpPr>
          <p:nvPr>
            <p:ph sz="quarter" idx="1"/>
          </p:nvPr>
        </p:nvSpPr>
        <p:spPr/>
        <p:txBody>
          <a:bodyPr/>
          <a:lstStyle/>
          <a:p>
            <a:pPr algn="just">
              <a:lnSpc>
                <a:spcPct val="80000"/>
              </a:lnSpc>
            </a:pPr>
            <a:r>
              <a:rPr lang="id-ID" sz="1800"/>
              <a:t>Sidang Kedua (Jawaban Tergugat), Apabila para pihak dapat berdamai maka ada dua kemungkinan:</a:t>
            </a:r>
          </a:p>
          <a:p>
            <a:pPr lvl="1" algn="just">
              <a:lnSpc>
                <a:spcPct val="80000"/>
              </a:lnSpc>
            </a:pPr>
            <a:r>
              <a:rPr lang="id-ID" sz="1600"/>
              <a:t>Gugatan dicabut</a:t>
            </a:r>
          </a:p>
          <a:p>
            <a:pPr lvl="1" algn="just">
              <a:lnSpc>
                <a:spcPct val="80000"/>
              </a:lnSpc>
            </a:pPr>
            <a:r>
              <a:rPr lang="id-ID" sz="1600"/>
              <a:t>Mereka mengadakan perdamaian di luar atau di muka sidang</a:t>
            </a:r>
          </a:p>
          <a:p>
            <a:pPr lvl="1" algn="just">
              <a:lnSpc>
                <a:spcPct val="80000"/>
              </a:lnSpc>
            </a:pPr>
            <a:r>
              <a:rPr lang="id-ID" sz="1600"/>
              <a:t>Apabila perdamaian dilakukan di luar sidang, maka hakim tidak ikut   campur. belah pihak berdamai sendiri. ciri daripada perdamaian diluar pengadilan ialah:</a:t>
            </a:r>
          </a:p>
          <a:p>
            <a:pPr lvl="2" algn="just">
              <a:lnSpc>
                <a:spcPct val="80000"/>
              </a:lnSpc>
            </a:pPr>
            <a:r>
              <a:rPr lang="id-ID" sz="1400"/>
              <a:t>Dilakukan para pihaknya sendiri tanpa ikut campurnya hakim.</a:t>
            </a:r>
          </a:p>
          <a:p>
            <a:pPr lvl="2" algn="just">
              <a:lnSpc>
                <a:spcPct val="80000"/>
              </a:lnSpc>
            </a:pPr>
            <a:r>
              <a:rPr lang="id-ID" sz="1400"/>
              <a:t>Apabila salah satu pihak ingkar janji permasalahannya dapat diajukan lagi kepada Pengadilan Negeri</a:t>
            </a:r>
          </a:p>
          <a:p>
            <a:pPr lvl="1" algn="just">
              <a:lnSpc>
                <a:spcPct val="80000"/>
              </a:lnSpc>
            </a:pPr>
            <a:r>
              <a:rPr lang="id-ID" sz="1600"/>
              <a:t>Apabila perdamaian dilakukan di muka hakim, maka ciri-cirinya adalah :</a:t>
            </a:r>
          </a:p>
          <a:p>
            <a:pPr lvl="2" algn="just">
              <a:lnSpc>
                <a:spcPct val="80000"/>
              </a:lnSpc>
            </a:pPr>
            <a:r>
              <a:rPr lang="id-ID" sz="1400"/>
              <a:t>Kekuatan perdamaian sama dengan putusan pengadilan.</a:t>
            </a:r>
          </a:p>
          <a:p>
            <a:pPr lvl="2" algn="just">
              <a:lnSpc>
                <a:spcPct val="80000"/>
              </a:lnSpc>
            </a:pPr>
            <a:r>
              <a:rPr lang="id-ID" sz="1400"/>
              <a:t>Apabila salah satu pihak melakukan ingkar janji, perkara tak dapat diajukan kembali.  (bentuk perdamaian dimuka pengadilan dapat dilihat dalam lampiran)</a:t>
            </a:r>
          </a:p>
          <a:p>
            <a:pPr lvl="1" algn="just">
              <a:lnSpc>
                <a:spcPct val="80000"/>
              </a:lnSpc>
            </a:pPr>
            <a:r>
              <a:rPr lang="id-ID" sz="1600"/>
              <a:t>Apabila tidak tercapai suatu perdamaian, maka sidang dilanjutkan dengan penyerahan jawaban dari pihak tergugat. jawaban ini dibuat rangkap tiga, lembar pertama untuk penggugat , lembar kedua untuk hakim dan lembar ketiga untuk arsip tergugat sendiri</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rrowheads="1"/>
          </p:cNvSpPr>
          <p:nvPr>
            <p:ph type="title"/>
          </p:nvPr>
        </p:nvSpPr>
        <p:spPr/>
        <p:txBody>
          <a:bodyPr>
            <a:normAutofit/>
          </a:bodyPr>
          <a:lstStyle/>
          <a:p>
            <a:r>
              <a:rPr lang="id-ID"/>
              <a:t>JALANNYA PERSIDANGAN (sambungan)</a:t>
            </a:r>
          </a:p>
        </p:txBody>
      </p:sp>
      <p:sp>
        <p:nvSpPr>
          <p:cNvPr id="158723" name="Rectangle 3"/>
          <p:cNvSpPr>
            <a:spLocks noGrp="1" noRot="1" noChangeArrowheads="1"/>
          </p:cNvSpPr>
          <p:nvPr>
            <p:ph sz="quarter" idx="1"/>
          </p:nvPr>
        </p:nvSpPr>
        <p:spPr/>
        <p:txBody>
          <a:bodyPr/>
          <a:lstStyle/>
          <a:p>
            <a:pPr algn="just">
              <a:lnSpc>
                <a:spcPct val="90000"/>
              </a:lnSpc>
            </a:pPr>
            <a:r>
              <a:rPr lang="id-ID" sz="2800"/>
              <a:t>Sidang Ketiga (Replik), Pada sidang ini penggugat atau kuasa hukumnya menyerahkan replik, satu untuk hakim, satu untuk tergugat dan satunya untuk penggugat sendiri. replik sendiri merupakan tanggapan penggugat terhadap jawaban tergugat</a:t>
            </a:r>
          </a:p>
          <a:p>
            <a:pPr algn="just">
              <a:lnSpc>
                <a:spcPct val="90000"/>
              </a:lnSpc>
            </a:pPr>
            <a:r>
              <a:rPr lang="id-ID" sz="2800"/>
              <a:t>Sidang Keempat (Duplik), Dalam sidang,tergugat menyerahkan duplik yaitu tanggapan tergugat terhadap replik penggugat</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rrowheads="1"/>
          </p:cNvSpPr>
          <p:nvPr>
            <p:ph type="title"/>
          </p:nvPr>
        </p:nvSpPr>
        <p:spPr/>
        <p:txBody>
          <a:bodyPr>
            <a:normAutofit/>
          </a:bodyPr>
          <a:lstStyle/>
          <a:p>
            <a:r>
              <a:rPr lang="id-ID"/>
              <a:t>JALANNYA PERSIDANGAN (sambungan)</a:t>
            </a:r>
          </a:p>
        </p:txBody>
      </p:sp>
      <p:sp>
        <p:nvSpPr>
          <p:cNvPr id="159747" name="Rectangle 3"/>
          <p:cNvSpPr>
            <a:spLocks noGrp="1" noRot="1" noChangeArrowheads="1"/>
          </p:cNvSpPr>
          <p:nvPr>
            <p:ph sz="quarter" idx="1"/>
          </p:nvPr>
        </p:nvSpPr>
        <p:spPr/>
        <p:txBody>
          <a:bodyPr/>
          <a:lstStyle/>
          <a:p>
            <a:pPr algn="just">
              <a:lnSpc>
                <a:spcPct val="80000"/>
              </a:lnSpc>
            </a:pPr>
            <a:r>
              <a:rPr lang="id-ID" sz="1800"/>
              <a:t>Sidang Kelima (Pembuktian dari Penggugat) :</a:t>
            </a:r>
          </a:p>
          <a:p>
            <a:pPr lvl="1" algn="just">
              <a:lnSpc>
                <a:spcPct val="80000"/>
              </a:lnSpc>
            </a:pPr>
            <a:r>
              <a:rPr lang="id-ID" sz="1600"/>
              <a:t>Sidang kelima dapat disebut sidang pembuktian oleh penggugat. di sini penggugat mengajukan bukti-bukti yang memperkuat dalil-dalil penggugat sendiri dan yang melemahkan dalil-dalil tergugat. Alat pembuktian melalui surat (fotocopy)harus di nazagelen terlebih dahulu dan pada waktu sidang dicocokkan dengan aslinya oleh hakim maupun pihak tergugat. hakim mempuyai kewenagan untuk mengajukan pertanyaan-pertanyaan yang dilanjutkan oleh tergugat sedangkan pihak penggugat memberi jawaban atas pertanyaan-pertanyaan tersebut. teradap saksi-saksi hakim mempersilahkan penggugat mengajukan pertanyaan terlebih dahulu, kemudian hakim sendiri juga mengajukan pertanyaan-pertanyaan dalam rangka memperoleh keyakinan. perdebatan-perdebatan  di bawah pimpinan hakim. </a:t>
            </a:r>
            <a:endParaRPr lang="en-US" sz="1600"/>
          </a:p>
          <a:p>
            <a:pPr lvl="1" algn="just">
              <a:lnSpc>
                <a:spcPct val="80000"/>
              </a:lnSpc>
            </a:pPr>
            <a:r>
              <a:rPr lang="en-US" sz="1600"/>
              <a:t>A</a:t>
            </a:r>
            <a:r>
              <a:rPr lang="id-ID" sz="1600"/>
              <a:t>pabila pembuktian ini belum selesai maka akan dilanjutkan pada sidang berikutnya. sidang pembuktian ini dapat dapat cukup sehari, tetapi biasanya  bisa dua tiga kali atau lebih tergantung kepada kelancaran pembuktian. perlu dicatat disini ba sebelum ditanyakan serta memberikan keterangan saksi harus disumpah lebih dahulu dan tidak boleh masuk dalam ruang sidang belum dipanggil</a:t>
            </a:r>
          </a:p>
          <a:p>
            <a:pPr>
              <a:lnSpc>
                <a:spcPct val="80000"/>
              </a:lnSpc>
            </a:pPr>
            <a:endParaRPr lang="id-ID" sz="1800"/>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rrowheads="1"/>
          </p:cNvSpPr>
          <p:nvPr>
            <p:ph type="title"/>
          </p:nvPr>
        </p:nvSpPr>
        <p:spPr/>
        <p:txBody>
          <a:bodyPr>
            <a:normAutofit/>
          </a:bodyPr>
          <a:lstStyle/>
          <a:p>
            <a:r>
              <a:rPr lang="id-ID"/>
              <a:t>JALANNYA PERSIDANGAN (sambungan)</a:t>
            </a:r>
          </a:p>
        </p:txBody>
      </p:sp>
      <p:sp>
        <p:nvSpPr>
          <p:cNvPr id="160771" name="Rectangle 3"/>
          <p:cNvSpPr>
            <a:spLocks noGrp="1" noRot="1" noChangeArrowheads="1"/>
          </p:cNvSpPr>
          <p:nvPr>
            <p:ph sz="quarter" idx="1"/>
          </p:nvPr>
        </p:nvSpPr>
        <p:spPr/>
        <p:txBody>
          <a:bodyPr/>
          <a:lstStyle/>
          <a:p>
            <a:pPr algn="just">
              <a:lnSpc>
                <a:spcPct val="90000"/>
              </a:lnSpc>
            </a:pPr>
            <a:r>
              <a:rPr lang="id-ID" sz="2400"/>
              <a:t>Sidang Keenam (Pembuktian dari Tergugat) :</a:t>
            </a:r>
          </a:p>
          <a:p>
            <a:pPr lvl="1" algn="just">
              <a:lnSpc>
                <a:spcPct val="90000"/>
              </a:lnSpc>
            </a:pPr>
            <a:r>
              <a:rPr lang="id-ID" sz="2000"/>
              <a:t>Kalau sidang kelima merupakan sidang pembuktian penggugat, maka sidang keenam ini adalah sidang pembuktian dari pihak tergugat. Adapun</a:t>
            </a:r>
            <a:r>
              <a:rPr lang="en-US" sz="2000"/>
              <a:t> </a:t>
            </a:r>
            <a:r>
              <a:rPr lang="id-ID" sz="2000"/>
              <a:t>jalannya sidang sama dengan sidang kelima dengan catatan ba</a:t>
            </a:r>
            <a:r>
              <a:rPr lang="en-US" sz="2000"/>
              <a:t>h</a:t>
            </a:r>
            <a:r>
              <a:rPr lang="id-ID" sz="2000"/>
              <a:t>w</a:t>
            </a:r>
            <a:r>
              <a:rPr lang="en-US" sz="2000"/>
              <a:t>a</a:t>
            </a:r>
            <a:r>
              <a:rPr lang="id-ID" sz="2000"/>
              <a:t> yang mengajukan bukti-bukti dan saksi-saksi adalah tergugat, sedang Tanya jawabnya kebalikan daripada sidang kelima</a:t>
            </a:r>
          </a:p>
          <a:p>
            <a:pPr algn="just">
              <a:lnSpc>
                <a:spcPct val="90000"/>
              </a:lnSpc>
            </a:pPr>
            <a:r>
              <a:rPr lang="id-ID" sz="2400"/>
              <a:t>Sidang Ketujuh, adalah sidang penyerahan kesimpulan. dis</a:t>
            </a:r>
            <a:r>
              <a:rPr lang="en-US" sz="2400"/>
              <a:t>i</a:t>
            </a:r>
            <a:r>
              <a:rPr lang="id-ID" sz="2400"/>
              <a:t>ni kedua belah pihak membuat kesimpulan dari hasil-hasil sidang tersebut. isi pokok kesimpulan sudah barang tentu yang menguntungkan para pihak sendiri</a:t>
            </a:r>
          </a:p>
          <a:p>
            <a:pPr algn="just">
              <a:lnSpc>
                <a:spcPct val="90000"/>
              </a:lnSpc>
            </a:pPr>
            <a:endParaRPr lang="id-ID" sz="240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rrowheads="1"/>
          </p:cNvSpPr>
          <p:nvPr>
            <p:ph type="title"/>
          </p:nvPr>
        </p:nvSpPr>
        <p:spPr/>
        <p:txBody>
          <a:bodyPr>
            <a:normAutofit/>
          </a:bodyPr>
          <a:lstStyle/>
          <a:p>
            <a:r>
              <a:rPr lang="id-ID"/>
              <a:t>JALANNYA PERSIDANGAN (sambungan)</a:t>
            </a:r>
          </a:p>
        </p:txBody>
      </p:sp>
      <p:sp>
        <p:nvSpPr>
          <p:cNvPr id="161795" name="Rectangle 3"/>
          <p:cNvSpPr>
            <a:spLocks noGrp="1" noRot="1" noChangeArrowheads="1"/>
          </p:cNvSpPr>
          <p:nvPr>
            <p:ph sz="quarter" idx="1"/>
          </p:nvPr>
        </p:nvSpPr>
        <p:spPr/>
        <p:txBody>
          <a:bodyPr/>
          <a:lstStyle/>
          <a:p>
            <a:r>
              <a:rPr lang="id-ID" sz="2800"/>
              <a:t>Sidang Kedelapan :</a:t>
            </a:r>
          </a:p>
          <a:p>
            <a:pPr lvl="1"/>
            <a:r>
              <a:rPr lang="id-ID" sz="2400"/>
              <a:t>Sidang </a:t>
            </a:r>
            <a:r>
              <a:rPr lang="en-US" sz="2400"/>
              <a:t>ini</a:t>
            </a:r>
            <a:r>
              <a:rPr lang="id-ID" sz="2400"/>
              <a:t> dinamakan sidang putusan hakim. dalam sidang kedelapan ini hakim membaca putusan yang seharusnya dihadiri olehpara pihak. setelah selesai membaca putusan maka hakim menetukkan hakim palu tiga kali dan para pihak diberi kesempatan untuk mengajukan banding apabila tidak puas dengan putusan hakim. pertanyaan banding ini harus dilakukan dalam jangka waktu 14 hari terhitung ketika putusan dijatuhkan</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rrowheads="1"/>
          </p:cNvSpPr>
          <p:nvPr>
            <p:ph type="title"/>
          </p:nvPr>
        </p:nvSpPr>
        <p:spPr/>
        <p:txBody>
          <a:bodyPr/>
          <a:lstStyle/>
          <a:p>
            <a:r>
              <a:rPr lang="en-US"/>
              <a:t>PUTUSAN HAKIM</a:t>
            </a:r>
          </a:p>
        </p:txBody>
      </p:sp>
      <p:sp>
        <p:nvSpPr>
          <p:cNvPr id="162819" name="Rectangle 3"/>
          <p:cNvSpPr>
            <a:spLocks noGrp="1" noRot="1" noChangeArrowheads="1"/>
          </p:cNvSpPr>
          <p:nvPr>
            <p:ph sz="quarter" idx="1"/>
          </p:nvPr>
        </p:nvSpPr>
        <p:spPr/>
        <p:txBody>
          <a:bodyPr/>
          <a:lstStyle/>
          <a:p>
            <a:pPr algn="just">
              <a:lnSpc>
                <a:spcPct val="80000"/>
              </a:lnSpc>
            </a:pPr>
            <a:r>
              <a:rPr lang="en-US" sz="2000"/>
              <a:t>Setelah melakukan segala pemeriksaan terhadap berkas-berkas dari penggugat dan tergugat serta alat pembuktian yang dihadirkan dalam persidangan acara perdata, maka hakim akan mengambil suatu putusan terhadap perkara yang ia periksa. putusan itu di harapkan menghasilkan suatu keadilan bagi para pihak atas kepentingannya yang diminta untuk diperiksa dan diputus oleh hakim tersebut.  Jadi bagi hakim dalam mengadili suatu perkara yang dipentingkan adalah fakta atau peristiwanya dan bukan hukumnya. peraturan hukumnya dalai suatu alat sedangkan yang bersifat menentukan adalah peristiwanya</a:t>
            </a:r>
          </a:p>
          <a:p>
            <a:pPr algn="just">
              <a:lnSpc>
                <a:spcPct val="80000"/>
              </a:lnSpc>
            </a:pPr>
            <a:r>
              <a:rPr lang="en-US" sz="2000"/>
              <a:t>Dalam putusan hakim yang perlu diperhatikan dalam pertimbangan hukumnya, sehingga siapapun dapat menilai apakah putusan yang dijatuhkan cukup mempunyai alasan yang obyektif atau tidak. Disamping itu pertimbangan hakim adalah penting dalam pembuatan memori banding dan memori kasasi</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p:txBody>
          <a:bodyPr/>
          <a:lstStyle/>
          <a:p>
            <a:r>
              <a:rPr lang="en-US"/>
              <a:t>PUTUSAN HAKIM </a:t>
            </a:r>
            <a:r>
              <a:rPr lang="id-ID"/>
              <a:t>(sambungan)</a:t>
            </a:r>
          </a:p>
        </p:txBody>
      </p:sp>
      <p:sp>
        <p:nvSpPr>
          <p:cNvPr id="163843" name="Rectangle 3"/>
          <p:cNvSpPr>
            <a:spLocks noGrp="1" noRot="1" noChangeArrowheads="1"/>
          </p:cNvSpPr>
          <p:nvPr>
            <p:ph sz="quarter" idx="1"/>
          </p:nvPr>
        </p:nvSpPr>
        <p:spPr/>
        <p:txBody>
          <a:bodyPr/>
          <a:lstStyle/>
          <a:p>
            <a:pPr>
              <a:lnSpc>
                <a:spcPct val="90000"/>
              </a:lnSpc>
            </a:pPr>
            <a:r>
              <a:rPr lang="en-US"/>
              <a:t>Susunan dan isi putusan hakim adalah berdasarkan Pasal 183,184,187 HIR, Pasal 194,195,198 Rbg, Pasal 4 Ayat 1, 23 UU No. 14 Tahun 1970 Jo UU No. 35 Tahun 1999 Jo UU No. 4 Tahun 2004 tentang Kekuasaan Kehakiman, Pasal 27 R.O dan 61 Rv, yang terdiri dari :</a:t>
            </a:r>
          </a:p>
          <a:p>
            <a:pPr lvl="1">
              <a:lnSpc>
                <a:spcPct val="90000"/>
              </a:lnSpc>
              <a:buFont typeface="Wingdings" pitchFamily="2" charset="2"/>
              <a:buNone/>
            </a:pPr>
            <a:endParaRPr lang="en-US"/>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rrowheads="1"/>
          </p:cNvSpPr>
          <p:nvPr>
            <p:ph type="title"/>
          </p:nvPr>
        </p:nvSpPr>
        <p:spPr/>
        <p:txBody>
          <a:bodyPr/>
          <a:lstStyle/>
          <a:p>
            <a:r>
              <a:rPr lang="en-US"/>
              <a:t>ISI PUTUSAN HAKIM </a:t>
            </a:r>
            <a:r>
              <a:rPr lang="id-ID"/>
              <a:t>(sambungan)</a:t>
            </a:r>
            <a:endParaRPr lang="en-US"/>
          </a:p>
        </p:txBody>
      </p:sp>
      <p:sp>
        <p:nvSpPr>
          <p:cNvPr id="164867" name="Rectangle 3"/>
          <p:cNvSpPr>
            <a:spLocks noGrp="1" noRot="1" noChangeArrowheads="1"/>
          </p:cNvSpPr>
          <p:nvPr>
            <p:ph sz="quarter" idx="1"/>
          </p:nvPr>
        </p:nvSpPr>
        <p:spPr/>
        <p:txBody>
          <a:bodyPr/>
          <a:lstStyle/>
          <a:p>
            <a:pPr algn="just"/>
            <a:r>
              <a:rPr lang="en-US" sz="2800" b="1"/>
              <a:t>Kepala Putusan, Nomor register perkara, nama pengadilan yang memutus perkara</a:t>
            </a:r>
          </a:p>
          <a:p>
            <a:r>
              <a:rPr lang="en-US" sz="2800" b="1"/>
              <a:t>Identitas Para Pihak</a:t>
            </a:r>
          </a:p>
          <a:p>
            <a:r>
              <a:rPr lang="en-US" sz="2800" b="1"/>
              <a:t>Tentang duduk perkara</a:t>
            </a:r>
          </a:p>
          <a:p>
            <a:r>
              <a:rPr lang="en-US" sz="2800" b="1"/>
              <a:t>Pertimbangan hukum atau Considerans</a:t>
            </a:r>
          </a:p>
          <a:p>
            <a:r>
              <a:rPr lang="en-US" sz="2800" b="1"/>
              <a:t>Amar atau Dictum</a:t>
            </a:r>
          </a:p>
          <a:p>
            <a:r>
              <a:rPr lang="en-US" sz="2800" b="1"/>
              <a:t>Penandatanganan</a:t>
            </a:r>
            <a:endParaRPr lang="en-US" sz="2800"/>
          </a:p>
          <a:p>
            <a:endParaRPr lang="en-US" sz="2800" b="1"/>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normAutofit fontScale="90000"/>
          </a:bodyPr>
          <a:lstStyle/>
          <a:p>
            <a:r>
              <a:rPr lang="id-ID" sz="4000">
                <a:solidFill>
                  <a:srgbClr val="000000"/>
                </a:solidFill>
                <a:effectLst>
                  <a:outerShdw blurRad="38100" dist="38100" dir="2700000" algn="tl">
                    <a:srgbClr val="FFFFFF"/>
                  </a:outerShdw>
                </a:effectLst>
              </a:rPr>
              <a:t>Perihal acara Istimewa</a:t>
            </a:r>
            <a:br>
              <a:rPr lang="id-ID" sz="4000">
                <a:solidFill>
                  <a:srgbClr val="000000"/>
                </a:solidFill>
                <a:effectLst>
                  <a:outerShdw blurRad="38100" dist="38100" dir="2700000" algn="tl">
                    <a:srgbClr val="FFFFFF"/>
                  </a:outerShdw>
                </a:effectLst>
              </a:rPr>
            </a:br>
            <a:r>
              <a:rPr lang="id-ID" sz="4000">
                <a:solidFill>
                  <a:srgbClr val="000000"/>
                </a:solidFill>
                <a:effectLst>
                  <a:outerShdw blurRad="38100" dist="38100" dir="2700000" algn="tl">
                    <a:srgbClr val="FFFFFF"/>
                  </a:outerShdw>
                </a:effectLst>
              </a:rPr>
              <a:t>Pengertian gugur dan Perstek</a:t>
            </a:r>
          </a:p>
        </p:txBody>
      </p:sp>
      <p:sp>
        <p:nvSpPr>
          <p:cNvPr id="165891" name="Rectangle 3"/>
          <p:cNvSpPr>
            <a:spLocks noGrp="1" noRot="1" noChangeArrowheads="1"/>
          </p:cNvSpPr>
          <p:nvPr>
            <p:ph sz="quarter" idx="1"/>
          </p:nvPr>
        </p:nvSpPr>
        <p:spPr/>
        <p:txBody>
          <a:bodyPr/>
          <a:lstStyle/>
          <a:p>
            <a:pPr algn="just"/>
            <a:r>
              <a:rPr lang="id-ID" sz="2800">
                <a:solidFill>
                  <a:srgbClr val="000000"/>
                </a:solidFill>
                <a:effectLst>
                  <a:outerShdw blurRad="38100" dist="38100" dir="2700000" algn="tl">
                    <a:srgbClr val="FFFFFF"/>
                  </a:outerShdw>
                </a:effectLst>
              </a:rPr>
              <a:t>Gugur terjadi apabila semua penggugat, meskipun sudah dipanggil secara patut, tidak hadir ke pengadilan negeri pada hari yang ditentukan, namun demikian si penggugat dapat mengajukan gugat</a:t>
            </a:r>
          </a:p>
          <a:p>
            <a:pPr algn="just"/>
            <a:r>
              <a:rPr lang="id-ID" sz="2800">
                <a:solidFill>
                  <a:srgbClr val="000000"/>
                </a:solidFill>
                <a:effectLst>
                  <a:outerShdw blurRad="38100" dist="38100" dir="2700000" algn="tl">
                    <a:srgbClr val="FFFFFF"/>
                  </a:outerShdw>
                </a:effectLst>
              </a:rPr>
              <a:t>Perstek adalah kebalikannya, yaitu bila semua tergugat meskipun sudah dipanggil secara patut tidak hadir, dengan demikian gugat diputus secara perstek, yaitu tanpa hadirnya tergugat</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acara Istimewa</a:t>
            </a:r>
            <a:br>
              <a:rPr lang="id-ID">
                <a:solidFill>
                  <a:srgbClr val="000000"/>
                </a:solidFill>
                <a:effectLst>
                  <a:outerShdw blurRad="38100" dist="38100" dir="2700000" algn="tl">
                    <a:srgbClr val="FFFFFF"/>
                  </a:outerShdw>
                </a:effectLst>
              </a:rPr>
            </a:br>
            <a:r>
              <a:rPr lang="id-ID">
                <a:solidFill>
                  <a:srgbClr val="000000"/>
                </a:solidFill>
                <a:effectLst>
                  <a:outerShdw blurRad="38100" dist="38100" dir="2700000" algn="tl">
                    <a:srgbClr val="FFFFFF"/>
                  </a:outerShdw>
                </a:effectLst>
              </a:rPr>
              <a:t>Penggugat Tidak hadir</a:t>
            </a:r>
          </a:p>
        </p:txBody>
      </p:sp>
      <p:sp>
        <p:nvSpPr>
          <p:cNvPr id="166915" name="Rectangle 3"/>
          <p:cNvSpPr>
            <a:spLocks noGrp="1" noRot="1" noChangeArrowheads="1"/>
          </p:cNvSpPr>
          <p:nvPr>
            <p:ph sz="quarter" idx="1"/>
          </p:nvPr>
        </p:nvSpPr>
        <p:spPr/>
        <p:txBody>
          <a:bodyPr/>
          <a:lstStyle/>
          <a:p>
            <a:pPr algn="just">
              <a:lnSpc>
                <a:spcPct val="80000"/>
              </a:lnSpc>
            </a:pPr>
            <a:r>
              <a:rPr lang="id-ID" sz="2400">
                <a:solidFill>
                  <a:srgbClr val="000000"/>
                </a:solidFill>
                <a:effectLst>
                  <a:outerShdw blurRad="38100" dist="38100" dir="2700000" algn="tl">
                    <a:srgbClr val="FFFFFF"/>
                  </a:outerShdw>
                </a:effectLst>
              </a:rPr>
              <a:t>Bila penggugat sebelum dipanggil telah wafat, maka terserah ahli waris untuk meneruskan gugatan atau tidak</a:t>
            </a:r>
          </a:p>
          <a:p>
            <a:pPr algn="just">
              <a:lnSpc>
                <a:spcPct val="80000"/>
              </a:lnSpc>
            </a:pPr>
            <a:r>
              <a:rPr lang="id-ID" sz="2400">
                <a:solidFill>
                  <a:srgbClr val="000000"/>
                </a:solidFill>
                <a:effectLst>
                  <a:outerShdw blurRad="38100" dist="38100" dir="2700000" algn="tl">
                    <a:srgbClr val="FFFFFF"/>
                  </a:outerShdw>
                </a:effectLst>
              </a:rPr>
              <a:t>Bila penggugat sudah dipanggil secara patut, tetapi tidak datang dalam persidangan, maka gugatannya digugurkan, dan dihukum untuk membayar biaya perkara, namun demikian ybs dapat mengajukan gugatan sekali lagi, dengan membayar persekot</a:t>
            </a:r>
          </a:p>
          <a:p>
            <a:pPr algn="just">
              <a:lnSpc>
                <a:spcPct val="80000"/>
              </a:lnSpc>
            </a:pPr>
            <a:r>
              <a:rPr lang="id-ID" sz="2400">
                <a:solidFill>
                  <a:srgbClr val="000000"/>
                </a:solidFill>
                <a:effectLst>
                  <a:outerShdw blurRad="38100" dist="38100" dir="2700000" algn="tl">
                    <a:srgbClr val="FFFFFF"/>
                  </a:outerShdw>
                </a:effectLst>
              </a:rPr>
              <a:t>Apabila perkara yang digugurkan pokok persoalannya sama sekali belum diperiksa, karena tidak diperkenankan atau salah, maka perkara tersebut tidak hanya digugurkan tetapi juga ditolak</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acara Istimewa</a:t>
            </a:r>
            <a:br>
              <a:rPr lang="id-ID">
                <a:solidFill>
                  <a:srgbClr val="000000"/>
                </a:solidFill>
                <a:effectLst>
                  <a:outerShdw blurRad="38100" dist="38100" dir="2700000" algn="tl">
                    <a:srgbClr val="FFFFFF"/>
                  </a:outerShdw>
                </a:effectLst>
              </a:rPr>
            </a:br>
            <a:r>
              <a:rPr lang="id-ID">
                <a:solidFill>
                  <a:srgbClr val="000000"/>
                </a:solidFill>
                <a:effectLst>
                  <a:outerShdw blurRad="38100" dist="38100" dir="2700000" algn="tl">
                    <a:srgbClr val="FFFFFF"/>
                  </a:outerShdw>
                </a:effectLst>
              </a:rPr>
              <a:t>Tergugat Tidak hadir</a:t>
            </a:r>
          </a:p>
        </p:txBody>
      </p:sp>
      <p:sp>
        <p:nvSpPr>
          <p:cNvPr id="167939" name="Rectangle 3"/>
          <p:cNvSpPr>
            <a:spLocks noGrp="1" noRot="1" noChangeArrowheads="1"/>
          </p:cNvSpPr>
          <p:nvPr>
            <p:ph sz="quarter" idx="1"/>
          </p:nvPr>
        </p:nvSpPr>
        <p:spPr/>
        <p:txBody>
          <a:bodyPr/>
          <a:lstStyle/>
          <a:p>
            <a:pPr algn="just">
              <a:lnSpc>
                <a:spcPct val="80000"/>
              </a:lnSpc>
            </a:pPr>
            <a:r>
              <a:rPr lang="id-ID" sz="2000"/>
              <a:t>Pengaturan tentang Perstek diatur dalam pasal 125 HIR</a:t>
            </a:r>
          </a:p>
          <a:p>
            <a:pPr algn="just">
              <a:lnSpc>
                <a:spcPct val="80000"/>
              </a:lnSpc>
            </a:pPr>
            <a:r>
              <a:rPr lang="id-ID" sz="2000"/>
              <a:t>Bila tergugat tidak hadir meski telah dipanggil secara patut, dan tidak mengirimkan wakilnya/ kuasanya.</a:t>
            </a:r>
          </a:p>
          <a:p>
            <a:pPr algn="just">
              <a:lnSpc>
                <a:spcPct val="80000"/>
              </a:lnSpc>
            </a:pPr>
            <a:r>
              <a:rPr lang="id-ID" sz="2000"/>
              <a:t>Hakim akan memutus perkara secara perstek, artinya tanpa hadirnya tergugat.</a:t>
            </a:r>
          </a:p>
          <a:p>
            <a:pPr algn="just">
              <a:lnSpc>
                <a:spcPct val="80000"/>
              </a:lnSpc>
            </a:pPr>
            <a:r>
              <a:rPr lang="id-ID" sz="2000"/>
              <a:t>Upaya hukum yang dapat dilakukan adalah Verzet</a:t>
            </a:r>
          </a:p>
          <a:p>
            <a:pPr algn="just">
              <a:lnSpc>
                <a:spcPct val="80000"/>
              </a:lnSpc>
            </a:pPr>
            <a:r>
              <a:rPr lang="id-ID" sz="2000"/>
              <a:t>Lain halnya jika tergugat/ para tergugat hadir pada sidang pertama, namun pada sidang-sidang berikutnya tidak hadir, maka perkara diproses dengan acara biasa namun diputus dengan secara contradictoir</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acara Istimewa</a:t>
            </a:r>
            <a:br>
              <a:rPr lang="id-ID">
                <a:solidFill>
                  <a:srgbClr val="000000"/>
                </a:solidFill>
                <a:effectLst>
                  <a:outerShdw blurRad="38100" dist="38100" dir="2700000" algn="tl">
                    <a:srgbClr val="FFFFFF"/>
                  </a:outerShdw>
                </a:effectLst>
              </a:rPr>
            </a:br>
            <a:r>
              <a:rPr lang="id-ID">
                <a:solidFill>
                  <a:srgbClr val="000000"/>
                </a:solidFill>
                <a:effectLst>
                  <a:outerShdw blurRad="38100" dist="38100" dir="2700000" algn="tl">
                    <a:srgbClr val="FFFFFF"/>
                  </a:outerShdw>
                </a:effectLst>
              </a:rPr>
              <a:t>Tergugat Tidak hadir</a:t>
            </a:r>
          </a:p>
        </p:txBody>
      </p:sp>
      <p:sp>
        <p:nvSpPr>
          <p:cNvPr id="168963" name="Rectangle 3"/>
          <p:cNvSpPr>
            <a:spLocks noGrp="1" noRot="1" noChangeArrowheads="1"/>
          </p:cNvSpPr>
          <p:nvPr>
            <p:ph sz="quarter" idx="1"/>
          </p:nvPr>
        </p:nvSpPr>
        <p:spPr/>
        <p:txBody>
          <a:bodyPr/>
          <a:lstStyle/>
          <a:p>
            <a:pPr>
              <a:lnSpc>
                <a:spcPct val="80000"/>
              </a:lnSpc>
            </a:pPr>
            <a:r>
              <a:rPr lang="id-ID" sz="2400"/>
              <a:t>Syarat putusan diputus secara perstek :</a:t>
            </a:r>
          </a:p>
          <a:p>
            <a:pPr lvl="1" algn="just">
              <a:lnSpc>
                <a:spcPct val="80000"/>
              </a:lnSpc>
            </a:pPr>
            <a:r>
              <a:rPr lang="id-ID" sz="2200"/>
              <a:t>Tergugat/ para tergugat pada hari pertama sidang semuanya tidak hadir, dan juga tidak mengirimkanwakilnya</a:t>
            </a:r>
          </a:p>
          <a:p>
            <a:pPr lvl="1" algn="just">
              <a:lnSpc>
                <a:spcPct val="80000"/>
              </a:lnSpc>
            </a:pPr>
            <a:r>
              <a:rPr lang="id-ID" sz="2200"/>
              <a:t>Mereka kesemuanya itu telah dipanggil secara patut</a:t>
            </a:r>
          </a:p>
          <a:p>
            <a:pPr lvl="1" algn="just">
              <a:lnSpc>
                <a:spcPct val="80000"/>
              </a:lnSpc>
            </a:pPr>
            <a:r>
              <a:rPr lang="id-ID" sz="2200"/>
              <a:t>Petitum beralasan dan tidak melawan hak</a:t>
            </a:r>
          </a:p>
          <a:p>
            <a:pPr algn="just">
              <a:lnSpc>
                <a:spcPct val="80000"/>
              </a:lnSpc>
            </a:pPr>
            <a:r>
              <a:rPr lang="id-ID" sz="2400"/>
              <a:t>Jika syarat 1 dan 2 dipenuhi tetapi syarat 3 tidak terpenuhi, maka perkara diputus perstek, gugatan ditolak</a:t>
            </a:r>
          </a:p>
          <a:p>
            <a:pPr algn="just">
              <a:lnSpc>
                <a:spcPct val="80000"/>
              </a:lnSpc>
            </a:pPr>
            <a:r>
              <a:rPr lang="id-ID" sz="2400"/>
              <a:t>Jika syarat 1 dan 2 dipenuhi tetapi ada kesalahan formal, yaitu surat kuasa penggugat tidak ditandatangani, atau bukan surat kuasa khusus, maka, gugatan tidak dapat diterima</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acara Istimewa</a:t>
            </a:r>
            <a:br>
              <a:rPr lang="id-ID">
                <a:solidFill>
                  <a:srgbClr val="000000"/>
                </a:solidFill>
                <a:effectLst>
                  <a:outerShdw blurRad="38100" dist="38100" dir="2700000" algn="tl">
                    <a:srgbClr val="FFFFFF"/>
                  </a:outerShdw>
                </a:effectLst>
              </a:rPr>
            </a:br>
            <a:r>
              <a:rPr lang="id-ID">
                <a:solidFill>
                  <a:srgbClr val="000000"/>
                </a:solidFill>
                <a:effectLst>
                  <a:outerShdw blurRad="38100" dist="38100" dir="2700000" algn="tl">
                    <a:srgbClr val="FFFFFF"/>
                  </a:outerShdw>
                </a:effectLst>
              </a:rPr>
              <a:t>Tergugat Tidak hadir</a:t>
            </a:r>
          </a:p>
        </p:txBody>
      </p:sp>
      <p:sp>
        <p:nvSpPr>
          <p:cNvPr id="169987" name="Rectangle 3"/>
          <p:cNvSpPr>
            <a:spLocks noGrp="1" noRot="1" noChangeArrowheads="1"/>
          </p:cNvSpPr>
          <p:nvPr>
            <p:ph sz="quarter" idx="1"/>
          </p:nvPr>
        </p:nvSpPr>
        <p:spPr/>
        <p:txBody>
          <a:bodyPr/>
          <a:lstStyle/>
          <a:p>
            <a:pPr algn="just">
              <a:lnSpc>
                <a:spcPct val="80000"/>
              </a:lnSpc>
            </a:pPr>
            <a:r>
              <a:rPr lang="id-ID" sz="2000"/>
              <a:t>Namun jika tergugat tidak hadir namun memberika eksepsi (tangkisan) berkenaan tentang kekuasaan absolut/ realtif, maka hakim tidak boleh memutus perkara secara perstek, melainkan harus memberikan putusan terlebih dahulu tentang eksepsi tersebut.</a:t>
            </a:r>
          </a:p>
          <a:p>
            <a:pPr algn="just">
              <a:lnSpc>
                <a:spcPct val="80000"/>
              </a:lnSpc>
            </a:pPr>
            <a:r>
              <a:rPr lang="id-ID" sz="2000"/>
              <a:t>Apabila eksepsi diterima, tidak perduli apakah tergugat tidak hadir, maka persidangan diputus bahwa pengadilan tidak berhak</a:t>
            </a:r>
          </a:p>
          <a:p>
            <a:pPr algn="just">
              <a:lnSpc>
                <a:spcPct val="80000"/>
              </a:lnSpc>
            </a:pPr>
            <a:r>
              <a:rPr lang="id-ID" sz="2000"/>
              <a:t>Apabila eksepsi ditolak, hakim akan memeriksa pokok perkara dan jika gugatan beralasan, maka gugatan akan dikabulkan dan perkara diputus secara perstek</a:t>
            </a:r>
          </a:p>
          <a:p>
            <a:pPr algn="just">
              <a:lnSpc>
                <a:spcPct val="80000"/>
              </a:lnSpc>
            </a:pPr>
            <a:r>
              <a:rPr lang="id-ID" sz="2000"/>
              <a:t>Namun demikian bukan berarti putusan perstek menguntungkan penggugat</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rrowheads="1"/>
          </p:cNvSpPr>
          <p:nvPr>
            <p:ph type="title"/>
          </p:nvPr>
        </p:nvSpPr>
        <p:spPr/>
        <p:txBody>
          <a:bodyPr>
            <a:normAutofit fontScale="90000"/>
          </a:bodyPr>
          <a:lstStyle/>
          <a:p>
            <a:r>
              <a:rPr lang="id-ID">
                <a:solidFill>
                  <a:srgbClr val="000000"/>
                </a:solidFill>
                <a:effectLst>
                  <a:outerShdw blurRad="38100" dist="38100" dir="2700000" algn="tl">
                    <a:srgbClr val="FFFFFF"/>
                  </a:outerShdw>
                </a:effectLst>
              </a:rPr>
              <a:t>Perihal acara Istimewa</a:t>
            </a:r>
            <a:br>
              <a:rPr lang="id-ID">
                <a:solidFill>
                  <a:srgbClr val="000000"/>
                </a:solidFill>
                <a:effectLst>
                  <a:outerShdw blurRad="38100" dist="38100" dir="2700000" algn="tl">
                    <a:srgbClr val="FFFFFF"/>
                  </a:outerShdw>
                </a:effectLst>
              </a:rPr>
            </a:br>
            <a:r>
              <a:rPr lang="id-ID">
                <a:solidFill>
                  <a:srgbClr val="000000"/>
                </a:solidFill>
                <a:effectLst>
                  <a:outerShdw blurRad="38100" dist="38100" dir="2700000" algn="tl">
                    <a:srgbClr val="FFFFFF"/>
                  </a:outerShdw>
                </a:effectLst>
              </a:rPr>
              <a:t>Cara pemberitahuan perstek</a:t>
            </a:r>
          </a:p>
        </p:txBody>
      </p:sp>
      <p:sp>
        <p:nvSpPr>
          <p:cNvPr id="171011" name="Rectangle 3"/>
          <p:cNvSpPr>
            <a:spLocks noGrp="1" noRot="1" noChangeArrowheads="1"/>
          </p:cNvSpPr>
          <p:nvPr>
            <p:ph sz="quarter" idx="1"/>
          </p:nvPr>
        </p:nvSpPr>
        <p:spPr/>
        <p:txBody>
          <a:bodyPr/>
          <a:lstStyle/>
          <a:p>
            <a:r>
              <a:rPr lang="id-ID" sz="2800"/>
              <a:t>Putusan perstek harus diberitahukan kepada tergugat (apabila dikalahkan), serta diterangkan kepadanya bahwa ia berhak mengajukan perlawanan (verzet) terhadap putusan perstek tersebut di pengadilan negeri yang sama dalam jangka waktu dan dengan cara yang telah ditentukan dalam pasal 129 HIR</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rrowheads="1"/>
          </p:cNvSpPr>
          <p:nvPr>
            <p:ph type="title"/>
          </p:nvPr>
        </p:nvSpPr>
        <p:spPr/>
        <p:txBody>
          <a:bodyPr>
            <a:normAutofit/>
          </a:bodyPr>
          <a:lstStyle/>
          <a:p>
            <a:r>
              <a:rPr lang="id-ID"/>
              <a:t>Wajibnya Hakim mengundurkan sidang</a:t>
            </a:r>
          </a:p>
        </p:txBody>
      </p:sp>
      <p:sp>
        <p:nvSpPr>
          <p:cNvPr id="172035" name="Rectangle 3"/>
          <p:cNvSpPr>
            <a:spLocks noGrp="1" noRot="1" noChangeArrowheads="1"/>
          </p:cNvSpPr>
          <p:nvPr>
            <p:ph sz="quarter" idx="1"/>
          </p:nvPr>
        </p:nvSpPr>
        <p:spPr/>
        <p:txBody>
          <a:bodyPr/>
          <a:lstStyle/>
          <a:p>
            <a:pPr algn="just">
              <a:lnSpc>
                <a:spcPct val="80000"/>
              </a:lnSpc>
            </a:pPr>
            <a:r>
              <a:rPr lang="id-ID" sz="2800"/>
              <a:t>Hakim memiliki kewajiban seperti yang diatur dalam pasal 126 HIR untuk memundurkan persidangan jika diperlukan.</a:t>
            </a:r>
          </a:p>
          <a:p>
            <a:pPr algn="just">
              <a:lnSpc>
                <a:spcPct val="80000"/>
              </a:lnSpc>
            </a:pPr>
            <a:r>
              <a:rPr lang="id-ID" sz="2800"/>
              <a:t>Hal itu dipertegas pula dalam pasal 127 HIR, keharusan memundurkan/ menangguhkan persidangan jika tergugat/ salah satu tergugat tidak hadir pada sidang pertama.</a:t>
            </a:r>
          </a:p>
          <a:p>
            <a:pPr algn="just">
              <a:lnSpc>
                <a:spcPct val="80000"/>
              </a:lnSpc>
            </a:pPr>
            <a:r>
              <a:rPr lang="id-ID" sz="2800"/>
              <a:t>Apabila salah satu penggugat tidak hadir, sidang dapat diteruskan.</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rrowheads="1"/>
          </p:cNvSpPr>
          <p:nvPr>
            <p:ph type="title"/>
          </p:nvPr>
        </p:nvSpPr>
        <p:spPr/>
        <p:txBody>
          <a:bodyPr>
            <a:normAutofit fontScale="90000"/>
          </a:bodyPr>
          <a:lstStyle/>
          <a:p>
            <a:r>
              <a:rPr lang="id-ID" sz="4000"/>
              <a:t>Cara mengajukan perlawanan terhadap putusan Perstek</a:t>
            </a:r>
          </a:p>
        </p:txBody>
      </p:sp>
      <p:sp>
        <p:nvSpPr>
          <p:cNvPr id="173059" name="Rectangle 3"/>
          <p:cNvSpPr>
            <a:spLocks noGrp="1" noRot="1" noChangeArrowheads="1"/>
          </p:cNvSpPr>
          <p:nvPr>
            <p:ph sz="quarter" idx="1"/>
          </p:nvPr>
        </p:nvSpPr>
        <p:spPr/>
        <p:txBody>
          <a:bodyPr/>
          <a:lstStyle/>
          <a:p>
            <a:pPr algn="just">
              <a:lnSpc>
                <a:spcPct val="90000"/>
              </a:lnSpc>
            </a:pPr>
            <a:r>
              <a:rPr lang="id-ID" sz="2800"/>
              <a:t>Upaya perlawanan terhadap putusan perstek diatur pada pasal 129 HIR</a:t>
            </a:r>
          </a:p>
          <a:p>
            <a:pPr algn="just">
              <a:lnSpc>
                <a:spcPct val="90000"/>
              </a:lnSpc>
            </a:pPr>
            <a:r>
              <a:rPr lang="id-ID" sz="2800"/>
              <a:t>Perlawanan tersebutr dapat dilakyukan oleh tergugat atau para tergugat yang dihukum dengan putusan tidak hadir.</a:t>
            </a:r>
          </a:p>
          <a:p>
            <a:pPr algn="just">
              <a:lnSpc>
                <a:spcPct val="90000"/>
              </a:lnSpc>
            </a:pPr>
            <a:r>
              <a:rPr lang="id-ID" sz="2800"/>
              <a:t>Perlawanan terhadap putusan perstek diajukan seperti mengajukan surat gugat biasa, artinya surat perlawanan harus ditik beberapa rangkap, tidak perlu memakai materai</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rrowheads="1"/>
          </p:cNvSpPr>
          <p:nvPr>
            <p:ph type="title"/>
          </p:nvPr>
        </p:nvSpPr>
        <p:spPr/>
        <p:txBody>
          <a:bodyPr>
            <a:normAutofit fontScale="90000"/>
          </a:bodyPr>
          <a:lstStyle/>
          <a:p>
            <a:r>
              <a:rPr lang="id-ID" sz="4000"/>
              <a:t>Cara mengajukan perlawanan terhadap putusan Perstek</a:t>
            </a:r>
          </a:p>
        </p:txBody>
      </p:sp>
      <p:sp>
        <p:nvSpPr>
          <p:cNvPr id="174083" name="Rectangle 3"/>
          <p:cNvSpPr>
            <a:spLocks noGrp="1" noRot="1" noChangeArrowheads="1"/>
          </p:cNvSpPr>
          <p:nvPr>
            <p:ph sz="quarter" idx="1"/>
          </p:nvPr>
        </p:nvSpPr>
        <p:spPr/>
        <p:txBody>
          <a:bodyPr/>
          <a:lstStyle/>
          <a:p>
            <a:pPr algn="just">
              <a:lnSpc>
                <a:spcPct val="80000"/>
              </a:lnSpc>
            </a:pPr>
            <a:r>
              <a:rPr lang="id-ID" sz="2200"/>
              <a:t>Tenggang waktu untuk mengupayakan perlawanan :</a:t>
            </a:r>
          </a:p>
          <a:p>
            <a:pPr lvl="1" algn="just">
              <a:lnSpc>
                <a:spcPct val="80000"/>
              </a:lnSpc>
            </a:pPr>
            <a:r>
              <a:rPr lang="id-ID" sz="1800"/>
              <a:t>Dalam waktu 14 hr setelah putusan perstek diberitahukan</a:t>
            </a:r>
          </a:p>
          <a:p>
            <a:pPr lvl="1" algn="just">
              <a:lnSpc>
                <a:spcPct val="80000"/>
              </a:lnSpc>
            </a:pPr>
            <a:r>
              <a:rPr lang="id-ID" sz="1800"/>
              <a:t>Sampai dengan hari kedelapan setelah teguran seperti yang dimaksud dalam pasal 196 HIR, apabila yang ditegur datang menghadap</a:t>
            </a:r>
          </a:p>
          <a:p>
            <a:pPr lvl="1" algn="just">
              <a:lnSpc>
                <a:spcPct val="80000"/>
              </a:lnSpc>
            </a:pPr>
            <a:r>
              <a:rPr lang="id-ID" sz="1800"/>
              <a:t>Kalau ia tidak datang waktu dutegur, sampai hari kedelapan setelah sita eksekutorial</a:t>
            </a:r>
          </a:p>
          <a:p>
            <a:pPr algn="just">
              <a:lnSpc>
                <a:spcPct val="80000"/>
              </a:lnSpc>
            </a:pPr>
            <a:r>
              <a:rPr lang="id-ID" sz="2200"/>
              <a:t>Pemeriksaan perkara perlawana seperti halnya perkara biasa, maksudnya adalah pelawan seperti halnya tergugat, jadi beban pembuktian tetap ada pada terlawan alias penggugat.</a:t>
            </a:r>
          </a:p>
          <a:p>
            <a:pPr algn="just">
              <a:lnSpc>
                <a:spcPct val="80000"/>
              </a:lnSpc>
            </a:pPr>
            <a:r>
              <a:rPr lang="id-ID" sz="2200"/>
              <a:t>Perlawanan menangguhkan eksekusi, kecuali bila putusan perstek tersebut dijatuhkan dengan ketentuan Pasal 180 HIR, yaitu putusan dapat dilaksanakan terlebih dahulu.</a:t>
            </a:r>
          </a:p>
          <a:p>
            <a:pPr>
              <a:lnSpc>
                <a:spcPct val="80000"/>
              </a:lnSpc>
            </a:pPr>
            <a:endParaRPr lang="id-ID" sz="2200"/>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rrowheads="1"/>
          </p:cNvSpPr>
          <p:nvPr>
            <p:ph type="title"/>
          </p:nvPr>
        </p:nvSpPr>
        <p:spPr/>
        <p:txBody>
          <a:bodyPr>
            <a:normAutofit fontScale="90000"/>
          </a:bodyPr>
          <a:lstStyle/>
          <a:p>
            <a:r>
              <a:rPr lang="id-ID" sz="4000"/>
              <a:t>Cara mengajukan perlawanan terhadap putusan Perstek</a:t>
            </a:r>
          </a:p>
        </p:txBody>
      </p:sp>
      <p:sp>
        <p:nvSpPr>
          <p:cNvPr id="175107" name="Rectangle 3"/>
          <p:cNvSpPr>
            <a:spLocks noGrp="1" noRot="1" noChangeArrowheads="1"/>
          </p:cNvSpPr>
          <p:nvPr>
            <p:ph sz="quarter" idx="1"/>
          </p:nvPr>
        </p:nvSpPr>
        <p:spPr/>
        <p:txBody>
          <a:bodyPr/>
          <a:lstStyle/>
          <a:p>
            <a:pPr algn="just">
              <a:lnSpc>
                <a:spcPct val="80000"/>
              </a:lnSpc>
            </a:pPr>
            <a:r>
              <a:rPr lang="id-ID" sz="2000"/>
              <a:t>Perlawanan terhadap perstek cukup sekali saja, artinya cukup pada putusan perstek yang pertama, sedangkan jika keduakalinya diputus perstek, maka ia hanya diperkenankan banding</a:t>
            </a:r>
          </a:p>
          <a:p>
            <a:pPr algn="just">
              <a:lnSpc>
                <a:spcPct val="80000"/>
              </a:lnSpc>
            </a:pPr>
            <a:r>
              <a:rPr lang="id-ID" sz="2000"/>
              <a:t>Jika perlawanan telah diajukan, terlawan tidak hadir, maka hakim akan memanggil ulang terlawan, dan jika pada panggilan berikutnya tidak hadir, maka terlawan/ penggugat masih juag tidak hadir atau diasumsikan tidak hendak melawan, maka perlawanan tersebut diputus secara contradictoir, dengan membatalkan putusan perstek, akibatnya gugatan ditolak. Adapun upaya hukum yang dapat dilakukan si terlawan/ pengugat adalah mengajukan upaya hukum banding.</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p:txBody>
          <a:bodyPr>
            <a:normAutofit fontScale="90000"/>
          </a:bodyPr>
          <a:lstStyle/>
          <a:p>
            <a:r>
              <a:rPr lang="id-ID" sz="4000"/>
              <a:t>Cara mengajukan perlawanan terhadap putusan Perstek</a:t>
            </a:r>
          </a:p>
        </p:txBody>
      </p:sp>
      <p:sp>
        <p:nvSpPr>
          <p:cNvPr id="176131" name="Rectangle 3"/>
          <p:cNvSpPr>
            <a:spLocks noGrp="1" noRot="1" noChangeArrowheads="1"/>
          </p:cNvSpPr>
          <p:nvPr>
            <p:ph sz="quarter" idx="1"/>
          </p:nvPr>
        </p:nvSpPr>
        <p:spPr/>
        <p:txBody>
          <a:bodyPr/>
          <a:lstStyle/>
          <a:p>
            <a:pPr algn="just"/>
            <a:r>
              <a:rPr lang="id-ID" sz="2800"/>
              <a:t>Bila penggugat mengajukan banding, (pengadilan tingkat kedua)),  maka tergugat pun harus juga mempersiapkan jawaban atas memori banding, namun demikian ia harus mempersipakan perlawanan juga (pada pengadilan tingkat pertama) sebagai antisipasi jika penggugat mencabut bandingnya tersebut, ia masih ada upaya hukum</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p:txBody>
          <a:bodyPr/>
          <a:lstStyle/>
          <a:p>
            <a:r>
              <a:rPr lang="id-ID"/>
              <a:t>Pengikut sertaan pihak ketiga dalam proses</a:t>
            </a:r>
          </a:p>
        </p:txBody>
      </p:sp>
      <p:sp>
        <p:nvSpPr>
          <p:cNvPr id="177155" name="Rectangle 3"/>
          <p:cNvSpPr>
            <a:spLocks noGrp="1" noRot="1" noChangeArrowheads="1"/>
          </p:cNvSpPr>
          <p:nvPr>
            <p:ph sz="quarter" idx="1"/>
          </p:nvPr>
        </p:nvSpPr>
        <p:spPr/>
        <p:txBody>
          <a:bodyPr/>
          <a:lstStyle/>
          <a:p>
            <a:pPr>
              <a:lnSpc>
                <a:spcPct val="90000"/>
              </a:lnSpc>
            </a:pPr>
            <a:r>
              <a:rPr lang="id-ID" sz="2800"/>
              <a:t>Vrijwaring/ penjaminan, terjadi apabila di dalam suatu perkara yang sedang diperiksa oleh pengadilan, di luar kedua belah pihak yang berperkara, ada pihak ketiga yang ditarik masuk ke dalam perkara yang sedang berlangsung</a:t>
            </a:r>
          </a:p>
          <a:p>
            <a:pPr>
              <a:lnSpc>
                <a:spcPct val="90000"/>
              </a:lnSpc>
            </a:pPr>
            <a:r>
              <a:rPr lang="id-ID" sz="2800"/>
              <a:t>Cara mengajukan :</a:t>
            </a:r>
          </a:p>
          <a:p>
            <a:pPr lvl="1">
              <a:lnSpc>
                <a:spcPct val="90000"/>
              </a:lnSpc>
            </a:pPr>
            <a:r>
              <a:rPr lang="id-ID" sz="2400"/>
              <a:t>Ajukan permohonan oleh tergugat pada saat mengajukan jawaban,agar diperkenankan untuk memanggil seorang sebagai pihak yang turut berperkara untuk melindungi tergugat</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rrowheads="1"/>
          </p:cNvSpPr>
          <p:nvPr>
            <p:ph type="title"/>
          </p:nvPr>
        </p:nvSpPr>
        <p:spPr/>
        <p:txBody>
          <a:bodyPr>
            <a:normAutofit fontScale="90000"/>
          </a:bodyPr>
          <a:lstStyle/>
          <a:p>
            <a:r>
              <a:rPr lang="id-ID" sz="3200"/>
              <a:t>Pengikut sertaan pihak ketiga dalam proses (sambungan vrijwaring)</a:t>
            </a:r>
          </a:p>
        </p:txBody>
      </p:sp>
      <p:sp>
        <p:nvSpPr>
          <p:cNvPr id="178179" name="Rectangle 3"/>
          <p:cNvSpPr>
            <a:spLocks noGrp="1" noRot="1" noChangeArrowheads="1"/>
          </p:cNvSpPr>
          <p:nvPr>
            <p:ph sz="quarter" idx="1"/>
          </p:nvPr>
        </p:nvSpPr>
        <p:spPr/>
        <p:txBody>
          <a:bodyPr/>
          <a:lstStyle/>
          <a:p>
            <a:pPr algn="just">
              <a:lnSpc>
                <a:spcPct val="90000"/>
              </a:lnSpc>
            </a:pPr>
            <a:r>
              <a:rPr lang="id-ID" sz="2800"/>
              <a:t>Permohonan tersebut, dapat disebut juga sebagai gugat insidentil, yang akan diputus melalui putusan sela (dengan kata lain apabila ada gugat insidentil pasti ada gugatan pokok, sehingga 2 gugatan tersebut dapat diputus secara sekaligus)</a:t>
            </a:r>
          </a:p>
          <a:p>
            <a:pPr algn="just">
              <a:lnSpc>
                <a:spcPct val="90000"/>
              </a:lnSpc>
            </a:pPr>
            <a:r>
              <a:rPr lang="id-ID" sz="2800"/>
              <a:t>Sedangkan bagi penggugat, permohonan vrijwaring diajukan sebelum memberikan replik</a:t>
            </a:r>
          </a:p>
          <a:p>
            <a:pPr algn="just">
              <a:lnSpc>
                <a:spcPct val="90000"/>
              </a:lnSpc>
            </a:pPr>
            <a:r>
              <a:rPr lang="id-ID" sz="2800"/>
              <a:t>Debat yang terjadi menjadi debat segitiga</a:t>
            </a:r>
          </a:p>
          <a:p>
            <a:pPr algn="just">
              <a:lnSpc>
                <a:spcPct val="90000"/>
              </a:lnSpc>
            </a:pPr>
            <a:endParaRPr lang="id-ID" sz="2800"/>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idx="4294967295"/>
          </p:nvPr>
        </p:nvSpPr>
        <p:spPr>
          <a:xfrm>
            <a:off x="0" y="457200"/>
            <a:ext cx="8229600" cy="1371600"/>
          </a:xfrm>
        </p:spPr>
        <p:txBody>
          <a:bodyPr/>
          <a:lstStyle/>
          <a:p>
            <a:r>
              <a:rPr lang="id-ID" sz="4200"/>
              <a:t>Pengikut sertaan pihak ketiga dalam proses (sambungan)</a:t>
            </a:r>
          </a:p>
        </p:txBody>
      </p:sp>
      <p:sp>
        <p:nvSpPr>
          <p:cNvPr id="179203" name="Rectangle 3"/>
          <p:cNvSpPr>
            <a:spLocks noGrp="1" noRot="1" noChangeArrowheads="1"/>
          </p:cNvSpPr>
          <p:nvPr>
            <p:ph type="body" idx="4294967295"/>
          </p:nvPr>
        </p:nvSpPr>
        <p:spPr>
          <a:xfrm>
            <a:off x="0" y="1981200"/>
            <a:ext cx="8229600" cy="3886200"/>
          </a:xfrm>
        </p:spPr>
        <p:txBody>
          <a:bodyPr/>
          <a:lstStyle/>
          <a:p>
            <a:pPr algn="just">
              <a:lnSpc>
                <a:spcPct val="90000"/>
              </a:lnSpc>
            </a:pPr>
            <a:r>
              <a:rPr lang="id-ID" sz="2400"/>
              <a:t>Tussenkomst, bentuk intervensi yang dilakukan oleh pihak ketiga dengan mencampuri sengketa antara penggugat dan tergugat di sidang pengadilan dengan bersikap tidak memihak salah satu pihak (penggugat/ tergugat) melainkan bersikap memperjuangkan kepentingan hukumnya sendiri</a:t>
            </a:r>
          </a:p>
          <a:p>
            <a:pPr algn="just">
              <a:lnSpc>
                <a:spcPct val="90000"/>
              </a:lnSpc>
            </a:pPr>
            <a:r>
              <a:rPr lang="id-ID" sz="2400"/>
              <a:t>Kepentingan pihak ketiga harus ada hubungannya dengan perkara yang sedang disidangkan</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rrowheads="1"/>
          </p:cNvSpPr>
          <p:nvPr>
            <p:ph type="title"/>
          </p:nvPr>
        </p:nvSpPr>
        <p:spPr/>
        <p:txBody>
          <a:bodyPr>
            <a:normAutofit fontScale="90000"/>
          </a:bodyPr>
          <a:lstStyle/>
          <a:p>
            <a:r>
              <a:rPr lang="id-ID" sz="4200"/>
              <a:t>Pengikut sertaan pihak ketiga dalam proses (sambungan)</a:t>
            </a:r>
          </a:p>
        </p:txBody>
      </p:sp>
      <p:sp>
        <p:nvSpPr>
          <p:cNvPr id="180227" name="Rectangle 3"/>
          <p:cNvSpPr>
            <a:spLocks noGrp="1" noRot="1" noChangeArrowheads="1"/>
          </p:cNvSpPr>
          <p:nvPr>
            <p:ph sz="quarter" idx="1"/>
          </p:nvPr>
        </p:nvSpPr>
        <p:spPr/>
        <p:txBody>
          <a:bodyPr/>
          <a:lstStyle/>
          <a:p>
            <a:pPr algn="just"/>
            <a:r>
              <a:rPr lang="id-ID" sz="2800"/>
              <a:t>Voeging (Penyertaan), adalah bentuk intervensi yang dilakukan oleh pihak ketiga dengan mencampuri sengketa antara penggugat dengan tergugat dengan bersikap memihak dengan kepada salah satu pihak.</a:t>
            </a:r>
          </a:p>
          <a:p>
            <a:pPr algn="just"/>
            <a:r>
              <a:rPr lang="id-ID" sz="2800"/>
              <a:t>Hal ini dilakukan untuk membela kepentingan hukumnya sendiri dengan jalan membela salah satu pihak yang bersengketa</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rrowheads="1"/>
          </p:cNvSpPr>
          <p:nvPr>
            <p:ph type="title"/>
          </p:nvPr>
        </p:nvSpPr>
        <p:spPr/>
        <p:txBody>
          <a:bodyPr/>
          <a:lstStyle/>
          <a:p>
            <a:r>
              <a:rPr lang="en-US"/>
              <a:t>Upaya Hukum</a:t>
            </a:r>
            <a:endParaRPr lang="id-ID"/>
          </a:p>
        </p:txBody>
      </p:sp>
      <p:sp>
        <p:nvSpPr>
          <p:cNvPr id="181251" name="Rectangle 3"/>
          <p:cNvSpPr>
            <a:spLocks noGrp="1" noRot="1" noChangeArrowheads="1"/>
          </p:cNvSpPr>
          <p:nvPr>
            <p:ph sz="quarter" idx="1"/>
          </p:nvPr>
        </p:nvSpPr>
        <p:spPr/>
        <p:txBody>
          <a:bodyPr/>
          <a:lstStyle/>
          <a:p>
            <a:pPr>
              <a:lnSpc>
                <a:spcPct val="80000"/>
              </a:lnSpc>
            </a:pPr>
            <a:r>
              <a:rPr lang="en-US" sz="2000"/>
              <a:t>Mengenai Hukum Acara Perdata dalam praktek di pengadilan pada saat para pihak penggugat dan tergugat menerima putusan.  pastinya salah satu pihak maupun pihak lainnya akan merasa tidak puas atas putusan yang dijatuhkan oleh hakim tersebut. Untuk itu bagi para pihak yang tidak puas akan putusan yang dijatuhkan,  dalam hukum acara perdata telah diberikan suatu hak  untuk mengajukan upaya hukum atas ketidakpuasan putusan tersebut.  Upaya hukum dalam hukum acara perdata terdiri dari :</a:t>
            </a:r>
          </a:p>
          <a:p>
            <a:pPr lvl="1">
              <a:lnSpc>
                <a:spcPct val="80000"/>
              </a:lnSpc>
            </a:pPr>
            <a:r>
              <a:rPr lang="en-US" sz="1800"/>
              <a:t>Banding</a:t>
            </a:r>
          </a:p>
          <a:p>
            <a:pPr lvl="1">
              <a:lnSpc>
                <a:spcPct val="80000"/>
              </a:lnSpc>
            </a:pPr>
            <a:r>
              <a:rPr lang="en-US" sz="1800"/>
              <a:t>Kasasi</a:t>
            </a:r>
          </a:p>
          <a:p>
            <a:pPr lvl="1">
              <a:lnSpc>
                <a:spcPct val="80000"/>
              </a:lnSpc>
            </a:pPr>
            <a:r>
              <a:rPr lang="en-US" sz="1800"/>
              <a:t>Peninjauan Kembali</a:t>
            </a:r>
          </a:p>
          <a:p>
            <a:pPr lvl="1">
              <a:lnSpc>
                <a:spcPct val="80000"/>
              </a:lnSpc>
            </a:pPr>
            <a:r>
              <a:rPr lang="en-US" sz="1800"/>
              <a:t>Perlawanan Pihak Ketiga (Derdenverzet)</a:t>
            </a:r>
          </a:p>
          <a:p>
            <a:pPr lvl="1">
              <a:lnSpc>
                <a:spcPct val="80000"/>
              </a:lnSpc>
            </a:pPr>
            <a:endParaRPr lang="en-US" sz="1800"/>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rrowheads="1"/>
          </p:cNvSpPr>
          <p:nvPr>
            <p:ph type="title"/>
          </p:nvPr>
        </p:nvSpPr>
        <p:spPr/>
        <p:txBody>
          <a:bodyPr/>
          <a:lstStyle/>
          <a:p>
            <a:r>
              <a:rPr lang="en-US"/>
              <a:t>Upaya Hukum</a:t>
            </a:r>
          </a:p>
        </p:txBody>
      </p:sp>
      <p:sp>
        <p:nvSpPr>
          <p:cNvPr id="182275" name="Rectangle 3"/>
          <p:cNvSpPr>
            <a:spLocks noGrp="1" noRot="1" noChangeArrowheads="1"/>
          </p:cNvSpPr>
          <p:nvPr>
            <p:ph sz="quarter" idx="1"/>
          </p:nvPr>
        </p:nvSpPr>
        <p:spPr/>
        <p:txBody>
          <a:bodyPr/>
          <a:lstStyle/>
          <a:p>
            <a:pPr>
              <a:lnSpc>
                <a:spcPct val="80000"/>
              </a:lnSpc>
              <a:buFont typeface="Wingdings" pitchFamily="2" charset="2"/>
              <a:buNone/>
            </a:pPr>
            <a:r>
              <a:rPr lang="en-US" sz="1400" b="1"/>
              <a:t>Banding</a:t>
            </a:r>
            <a:endParaRPr lang="en-US" sz="1400"/>
          </a:p>
          <a:p>
            <a:pPr>
              <a:lnSpc>
                <a:spcPct val="80000"/>
              </a:lnSpc>
            </a:pPr>
            <a:r>
              <a:rPr lang="en-US" sz="1400"/>
              <a:t>Upaya Banding merupakan suatu Upaya Hukum yang diajukan oleh para pihak yang tidak puas atas putusan yang dijatuhkan oleh hakim atas perkara yang diperiksa. Lazimnya yang mengajukan banding adalah pihak yang kalah. Dalam perkara banding ini ditimbul istilah pembanding bagi yang mengajukan  banding sedang lawannya dinamakan terbanding. pernyataan banding ini harus dilakukan dalam waktu 14 hari terhitung mulai sehari sesudah tanggal putusan hakim. (Pasal 7 UU No. 20/1947, 199 Rbg) atau diberitahukan putusan kepada pihak yang bersangkutan. Pihak yang mengajukan banding (pembanding) harus mengajukan memori banding yang kemudian ditanggapi oleh pihak lawan (terbanding) dengan mengirimkan kontra memori banding. pengiriman memori banding dan kontra memori banding yang ditunjukan kepada Ketua Pengadilan Tinggi dikirimkan lewat Pengadilan Negeri yang dulu memutuskan perkara yang bersangkutan. Perlu diketahui pula, bahwa dalm memori dan kontra memori  banding misalnya pihak penggugat yang mengajukan banding, maka ia menyebut dirinya sebagai “pembanding semula tergugat” dan lawannya disebut “terbanding semula tergugat”, bila yang mengajukan banding pihak  tergugat, maka ia menyebut dirinya sebagai pembanding semula tergugat” dan lawannya disebut “terbanding semula penggugat”.</a:t>
            </a:r>
          </a:p>
          <a:p>
            <a:pPr>
              <a:lnSpc>
                <a:spcPct val="80000"/>
              </a:lnSpc>
            </a:pPr>
            <a:r>
              <a:rPr lang="en-US" sz="1400"/>
              <a:t>Dengan adanya banding tersebut, Pengadilan Tinggi mengadakan sidang yang dilakukan oleh majelis hakim. Sidang tingkat bandingjuga disebut sidang tingkat kedua, karena cara pemeriksaannya sama dengan pada sidang pemeriksaan tingkat pertama di Pengadilan Negeri. Di sini  yang diperiksa adalah pokok perkaranya. Hasil sidang banding tersebut merupakan putusan Pengadilan Tinggi. Putusan Pengadilan Tinggi dapat berupa memperkuat Putusan Pengadilan Negeri, membatalkan, menjatuhkan putusannya sendiri</a:t>
            </a: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rrowheads="1"/>
          </p:cNvSpPr>
          <p:nvPr>
            <p:ph type="title"/>
          </p:nvPr>
        </p:nvSpPr>
        <p:spPr/>
        <p:txBody>
          <a:bodyPr/>
          <a:lstStyle/>
          <a:p>
            <a:r>
              <a:rPr lang="en-US"/>
              <a:t>Upaya Hukum</a:t>
            </a:r>
          </a:p>
        </p:txBody>
      </p:sp>
      <p:sp>
        <p:nvSpPr>
          <p:cNvPr id="183299" name="Rectangle 3"/>
          <p:cNvSpPr>
            <a:spLocks noGrp="1" noRot="1" noChangeArrowheads="1"/>
          </p:cNvSpPr>
          <p:nvPr>
            <p:ph sz="quarter" idx="1"/>
          </p:nvPr>
        </p:nvSpPr>
        <p:spPr/>
        <p:txBody>
          <a:bodyPr/>
          <a:lstStyle/>
          <a:p>
            <a:pPr eaLnBrk="0" hangingPunct="0">
              <a:lnSpc>
                <a:spcPct val="80000"/>
              </a:lnSpc>
              <a:spcBef>
                <a:spcPct val="0"/>
              </a:spcBef>
              <a:buClrTx/>
              <a:buFontTx/>
              <a:buNone/>
            </a:pPr>
            <a:r>
              <a:rPr lang="en-US" sz="1400" b="1"/>
              <a:t>Kasasi</a:t>
            </a:r>
            <a:endParaRPr lang="en-US" sz="1400"/>
          </a:p>
          <a:p>
            <a:pPr>
              <a:lnSpc>
                <a:spcPct val="80000"/>
              </a:lnSpc>
            </a:pPr>
            <a:r>
              <a:rPr lang="en-US" sz="1400"/>
              <a:t>Kasasi adalah pembatalan oleh Mahkamah Agung atas Putusan Pengadilan Negeri dan Putusan Pengadilan Tinggi (</a:t>
            </a:r>
            <a:r>
              <a:rPr lang="en-US" sz="1400" i="1"/>
              <a:t>Judex Factie</a:t>
            </a:r>
            <a:r>
              <a:rPr lang="en-US" sz="1400"/>
              <a:t>) yang dianggap bertentangan dengan hukum yang berlaku atau salah menerapkan hukum. pemeriksaan kasasi meliputi seluruh putusan hakim yang mengenai hukum, baik yang meliputi bagian daripada putusan yang merugikan maupun yang menguntungkan pemohon kasasi. jadi pada tingkat kasasi tidak dilakukan pemeriksaan ulang mengenai duduk perkara atau penskorannya dan oleh karenanya pemeriksaan tingkat kasasi tidak dianggap sebagai pemeriksaan tingkat ke 3.</a:t>
            </a:r>
          </a:p>
          <a:p>
            <a:pPr>
              <a:lnSpc>
                <a:spcPct val="80000"/>
              </a:lnSpc>
            </a:pPr>
            <a:r>
              <a:rPr lang="en-US" sz="1400"/>
              <a:t>Dari hal-hal tersebut, jelaslah seperti apa yang dikatakan oleh Prof. Subekti dalam Buku Hukum Acara Perdata, BPHN 1977, bahwa tugas Pengadilan Kasasi dalai menguji atau meneliti Putusan Pengadilan di bawahnya (</a:t>
            </a:r>
            <a:r>
              <a:rPr lang="en-US" sz="1400" i="1"/>
              <a:t>Judex Factie</a:t>
            </a:r>
            <a:r>
              <a:rPr lang="en-US" sz="1400"/>
              <a:t>). Dasar daripada pembatalan suatu putusan adalah “kesalahan penerapan hukum” yang dilakukan oleh Pengadilan di bawahnya (</a:t>
            </a:r>
            <a:r>
              <a:rPr lang="en-US" sz="1400" i="1"/>
              <a:t>judex Factie</a:t>
            </a:r>
            <a:r>
              <a:rPr lang="en-US" sz="1400"/>
              <a:t>). Putusan dan Penetapan Pengadilan yang lebih rendah dapat dibatalkan oleh Putusan Kasasi Mahkamah Agung, dikarenakan :</a:t>
            </a:r>
          </a:p>
          <a:p>
            <a:pPr lvl="1">
              <a:lnSpc>
                <a:spcPct val="80000"/>
              </a:lnSpc>
            </a:pPr>
            <a:r>
              <a:rPr lang="en-US" sz="1200"/>
              <a:t>Karena lalai memenuhi syarat-syarat yang diwajibkan oleh Peraturan Perundang-Undangan yang mengancam kelalaian itu dengan batalnya putusan tersebut, misalnya apabila dalam putusan tidak memuat kalimat kepala putusan “Demi Keadilan Berdasarkan Ketuhanan Yang Maha Esa”.</a:t>
            </a:r>
          </a:p>
          <a:p>
            <a:pPr>
              <a:lnSpc>
                <a:spcPct val="80000"/>
              </a:lnSpc>
            </a:pPr>
            <a:r>
              <a:rPr lang="en-US" sz="1400"/>
              <a:t>Melampaui batas wewenangnya apabila yang dilanggar wewenang pengadilan secara absolute. Salah menerapkan atau melanggar peraturan-peraturan hukum yang berlaku. hal ini yang sering terjadi dalam praktek. Pengertian salah menerapkan hukum banyak terjadi karena perkembangan hukum meningkat sedangkan buku-buku terutama buku yurisprudensi masih jarang diterbitkan</a:t>
            </a: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rrowheads="1"/>
          </p:cNvSpPr>
          <p:nvPr>
            <p:ph type="title"/>
          </p:nvPr>
        </p:nvSpPr>
        <p:spPr/>
        <p:txBody>
          <a:bodyPr/>
          <a:lstStyle/>
          <a:p>
            <a:r>
              <a:rPr lang="en-US"/>
              <a:t>Upaya Hukum</a:t>
            </a:r>
          </a:p>
        </p:txBody>
      </p:sp>
      <p:sp>
        <p:nvSpPr>
          <p:cNvPr id="184323" name="Rectangle 3"/>
          <p:cNvSpPr>
            <a:spLocks noGrp="1" noRot="1" noChangeArrowheads="1"/>
          </p:cNvSpPr>
          <p:nvPr>
            <p:ph sz="quarter" idx="1"/>
          </p:nvPr>
        </p:nvSpPr>
        <p:spPr/>
        <p:txBody>
          <a:bodyPr/>
          <a:lstStyle/>
          <a:p>
            <a:pPr>
              <a:lnSpc>
                <a:spcPct val="80000"/>
              </a:lnSpc>
              <a:buFont typeface="Wingdings" pitchFamily="2" charset="2"/>
              <a:buNone/>
            </a:pPr>
            <a:r>
              <a:rPr lang="en-US" sz="1400" b="1"/>
              <a:t>Kasasi</a:t>
            </a:r>
          </a:p>
          <a:p>
            <a:pPr>
              <a:lnSpc>
                <a:spcPct val="80000"/>
              </a:lnSpc>
            </a:pPr>
            <a:r>
              <a:rPr lang="en-US" sz="1400"/>
              <a:t>Sebagai gambaran yang jelas mengenai putusan yang bertentangan dengan hukum apabila peraturan hukum tidak dilaksanakan atau ada kesalahan pada pelaksanaannya dan pemeriksaan pekara tidak dilaksanakan menurut hukum acara yang berlaku</a:t>
            </a:r>
          </a:p>
          <a:p>
            <a:pPr>
              <a:lnSpc>
                <a:spcPct val="80000"/>
              </a:lnSpc>
            </a:pPr>
            <a:r>
              <a:rPr lang="en-US" sz="1400"/>
              <a:t>Selanjutnya menurut UU No. 13 Tahun 1965 menyebutkan bahwa permohonan kasasi oleh pihak yang bersangkutan atau oleh pihak ketiga yang dirugikan hanya dapat diterima apabila upaya-upaya hukum biasa telah dipergunakan sebagaimana mestinya. Tenggang waktu pengajuan permohonan kasasi adalah 3 minggu bagi daerah Jawa dan Madura dan 6 minggu bagi daerah luar Jawa dan Madura. Mengenai permohonan pencabutan kembali kasasi dalai beda dengan tata cara pencabutan dalam tingkat banding. Dalam pemeriksaan banding dapat sewaktu-waktu dicabut kembali selama perkara belum diputus oleh Pengadilan Tinggi, sedangkan pencabutan dalam kasasi hanya diperkenankan untuk dicabut apabila berkas tersebut masih ada pada Pengadilan Negeri  yang bersangkutan.</a:t>
            </a:r>
          </a:p>
          <a:p>
            <a:pPr>
              <a:lnSpc>
                <a:spcPct val="80000"/>
              </a:lnSpc>
            </a:pPr>
            <a:r>
              <a:rPr lang="en-US" sz="1400"/>
              <a:t>Berbeda dengan alasan dalam tingkat pemeriksaan banding, maka permohonan kasasi mutlak disertai memori kasasi ini merupakan syarat formal sedangkan pihak lawan dapat mengajukan kontra memori kasasi. Tenggang waktu diajukan memori kasasi adalah 14 hari terhitung mulai hari diterimanya permohonan kasasi</a:t>
            </a:r>
          </a:p>
          <a:p>
            <a:pPr>
              <a:lnSpc>
                <a:spcPct val="80000"/>
              </a:lnSpc>
            </a:pPr>
            <a:endParaRPr lang="en-US" sz="1400"/>
          </a:p>
          <a:p>
            <a:pPr>
              <a:lnSpc>
                <a:spcPct val="80000"/>
              </a:lnSpc>
            </a:pPr>
            <a:endParaRPr lang="en-US" sz="1400"/>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rrowheads="1"/>
          </p:cNvSpPr>
          <p:nvPr>
            <p:ph type="title"/>
          </p:nvPr>
        </p:nvSpPr>
        <p:spPr/>
        <p:txBody>
          <a:bodyPr/>
          <a:lstStyle/>
          <a:p>
            <a:r>
              <a:rPr lang="en-US"/>
              <a:t>Upaya Hukum</a:t>
            </a:r>
          </a:p>
        </p:txBody>
      </p:sp>
      <p:sp>
        <p:nvSpPr>
          <p:cNvPr id="185347" name="Rectangle 3"/>
          <p:cNvSpPr>
            <a:spLocks noGrp="1" noRot="1" noChangeArrowheads="1"/>
          </p:cNvSpPr>
          <p:nvPr>
            <p:ph sz="quarter" idx="1"/>
          </p:nvPr>
        </p:nvSpPr>
        <p:spPr/>
        <p:txBody>
          <a:bodyPr/>
          <a:lstStyle/>
          <a:p>
            <a:pPr>
              <a:lnSpc>
                <a:spcPct val="80000"/>
              </a:lnSpc>
              <a:buFont typeface="Wingdings" pitchFamily="2" charset="2"/>
              <a:buNone/>
            </a:pPr>
            <a:r>
              <a:rPr lang="en-US" sz="1800" b="1"/>
              <a:t>Peninjauan Kembali</a:t>
            </a:r>
          </a:p>
          <a:p>
            <a:pPr>
              <a:lnSpc>
                <a:spcPct val="80000"/>
              </a:lnSpc>
            </a:pPr>
            <a:r>
              <a:rPr lang="en-US" sz="1800"/>
              <a:t>Peninjauan Kembali menurut Prof. Dr. Sudikno Mertokusumo, SH, merupakan upaya hukum terhadap putusan tingkat terakhir dan putusan yang dijatuhkan diluar hadir tergugat (</a:t>
            </a:r>
            <a:r>
              <a:rPr lang="en-US" sz="1800" i="1"/>
              <a:t>verstek</a:t>
            </a:r>
            <a:r>
              <a:rPr lang="en-US" sz="1800"/>
              <a:t>) dan yang tidak lagi terbuka kemungkinan untuk mengajukan perlawanan. Istilah peninjuan kembali ini dapat dijumpai dalam UU No. 14 Tahun 1970 Jo UU No. 35 Tahun 1999 Jo UU No. 4 Tahun 2004 tentang Kekuasaan Kehakiman dan dalam Rv yang disebut Request Civil (Pasal 385-401). Dalam UU Mahkamah Agung sendiri mengatur tentang peninjauan kembali diatur dalam Pasal 66 s/d 77</a:t>
            </a:r>
          </a:p>
          <a:p>
            <a:pPr>
              <a:lnSpc>
                <a:spcPct val="80000"/>
              </a:lnSpc>
            </a:pPr>
            <a:r>
              <a:rPr lang="en-US" sz="1800"/>
              <a:t>Permohonan peninjauan kembali dapat diajukan secara lisan maupun tertulis (Pasal 71) oleh para pihak sendiri (Pasal 68 Ayat 1) kepada Mahkamah Agung melalui Ketua Pengadilan yang memutus perkara pada tingkat pertama. yang berhak mengajukan peninjauan kembali adalah pihak yang berperkara, pihak yang berkepentingan misalnya pihak yang kalah perkaranya atau ahli warisnya atau seseorang wakilnya yang dikuasakan secara khusus. (PERMA No. 1 Tahun 1980) yang disempurnakan</a:t>
            </a: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p:txBody>
          <a:bodyPr/>
          <a:lstStyle/>
          <a:p>
            <a:r>
              <a:rPr lang="en-US"/>
              <a:t>Upaya Hukum</a:t>
            </a:r>
          </a:p>
        </p:txBody>
      </p:sp>
      <p:sp>
        <p:nvSpPr>
          <p:cNvPr id="186371" name="Rectangle 3"/>
          <p:cNvSpPr>
            <a:spLocks noGrp="1" noRot="1" noChangeArrowheads="1"/>
          </p:cNvSpPr>
          <p:nvPr>
            <p:ph sz="quarter" idx="1"/>
          </p:nvPr>
        </p:nvSpPr>
        <p:spPr/>
        <p:txBody>
          <a:bodyPr/>
          <a:lstStyle/>
          <a:p>
            <a:pPr>
              <a:lnSpc>
                <a:spcPct val="80000"/>
              </a:lnSpc>
            </a:pPr>
            <a:r>
              <a:rPr lang="en-US" sz="1600"/>
              <a:t>Berdasarkan Pasal 67 alasan-alasan peninjuan kembali adalah :</a:t>
            </a:r>
          </a:p>
          <a:p>
            <a:pPr lvl="1">
              <a:lnSpc>
                <a:spcPct val="80000"/>
              </a:lnSpc>
            </a:pPr>
            <a:r>
              <a:rPr lang="en-US" sz="1400"/>
              <a:t>Apabila putusan didasarkan pada suatu kebohongan atau tipu muslihat pihak lawan yang diketahui setelah perkaranya diputus atau didasarkan pada bukti-bukti yang kemudian oleh hakim pidana dianggap palsu;</a:t>
            </a:r>
          </a:p>
          <a:p>
            <a:pPr lvl="1">
              <a:lnSpc>
                <a:spcPct val="80000"/>
              </a:lnSpc>
            </a:pPr>
            <a:r>
              <a:rPr lang="en-US" sz="1400"/>
              <a:t>Apabila setelah perkara diputus, ditemukan surat-surat bukti yang bersifat menentukan yang pada waktu perkara diperiksa tidak dapat ditemukan;</a:t>
            </a:r>
          </a:p>
          <a:p>
            <a:pPr lvl="1">
              <a:lnSpc>
                <a:spcPct val="80000"/>
              </a:lnSpc>
            </a:pPr>
            <a:r>
              <a:rPr lang="en-US" sz="1400"/>
              <a:t>Apabila telah dikabulkan suatu hal yang tidak dituntut atau lebih dari pada yang dituntut;</a:t>
            </a:r>
          </a:p>
          <a:p>
            <a:pPr lvl="1">
              <a:lnSpc>
                <a:spcPct val="80000"/>
              </a:lnSpc>
            </a:pPr>
            <a:r>
              <a:rPr lang="en-US" sz="1400"/>
              <a:t>Apabila mengenai suatu bagian dari tuntutan belum diputus tanpa dipertimbangkan sebab–sebabnya;</a:t>
            </a:r>
          </a:p>
          <a:p>
            <a:pPr lvl="1">
              <a:lnSpc>
                <a:spcPct val="80000"/>
              </a:lnSpc>
            </a:pPr>
            <a:r>
              <a:rPr lang="en-US" sz="1400"/>
              <a:t>Apabila antara pihak-pihak yang sama mengenai suatu soal yang sama, atas dasar yang sama oleh Pengadilan yang sama atau sama tingkatannya telah diberikan putusan yang bertentangan satu dengan yang lainnya;</a:t>
            </a:r>
          </a:p>
          <a:p>
            <a:pPr lvl="1">
              <a:lnSpc>
                <a:spcPct val="80000"/>
              </a:lnSpc>
            </a:pPr>
            <a:r>
              <a:rPr lang="en-US" sz="1400"/>
              <a:t>Apabila dalam suatu putusan terdapat suatu kekhilafan hakim atau suatu kekeliruan yang nyata</a:t>
            </a:r>
          </a:p>
          <a:p>
            <a:pPr>
              <a:lnSpc>
                <a:spcPct val="80000"/>
              </a:lnSpc>
            </a:pPr>
            <a:r>
              <a:rPr lang="en-US" sz="1600"/>
              <a:t>Ternyata bahwa alasan-alasan tersebut diatas sama dengan yang tersebut dalam PERMA I Tahun 1982. Mahkamah Agung dengan putusannya tanggal 2 Oktober 1984 telah mengabulkan permohonan Peninjauan Kembali berdasarkan adanya novum (surat bukti baru) dan membatalkan putusan MA yang dimohonkan Peninjauan Kembali</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rrowheads="1"/>
          </p:cNvSpPr>
          <p:nvPr>
            <p:ph type="title"/>
          </p:nvPr>
        </p:nvSpPr>
        <p:spPr/>
        <p:txBody>
          <a:bodyPr/>
          <a:lstStyle/>
          <a:p>
            <a:r>
              <a:rPr lang="en-US"/>
              <a:t>Upaya Hukum</a:t>
            </a:r>
          </a:p>
        </p:txBody>
      </p:sp>
      <p:sp>
        <p:nvSpPr>
          <p:cNvPr id="187395" name="Rectangle 3"/>
          <p:cNvSpPr>
            <a:spLocks noGrp="1" noRot="1" noChangeArrowheads="1"/>
          </p:cNvSpPr>
          <p:nvPr>
            <p:ph sz="quarter" idx="1"/>
          </p:nvPr>
        </p:nvSpPr>
        <p:spPr/>
        <p:txBody>
          <a:bodyPr/>
          <a:lstStyle/>
          <a:p>
            <a:pPr eaLnBrk="0" hangingPunct="0">
              <a:lnSpc>
                <a:spcPct val="90000"/>
              </a:lnSpc>
              <a:spcBef>
                <a:spcPct val="0"/>
              </a:spcBef>
              <a:buClrTx/>
              <a:buFontTx/>
              <a:buNone/>
            </a:pPr>
            <a:r>
              <a:rPr lang="en-US" sz="2800" b="1"/>
              <a:t>Perlawanan Pihak Ketiga </a:t>
            </a:r>
            <a:r>
              <a:rPr lang="en-US" sz="2800"/>
              <a:t>(</a:t>
            </a:r>
            <a:r>
              <a:rPr lang="en-US" sz="2800" i="1"/>
              <a:t>Derdenverzet</a:t>
            </a:r>
            <a:r>
              <a:rPr lang="en-US" sz="2800"/>
              <a:t>)</a:t>
            </a:r>
          </a:p>
          <a:p>
            <a:pPr>
              <a:lnSpc>
                <a:spcPct val="90000"/>
              </a:lnSpc>
            </a:pPr>
            <a:r>
              <a:rPr lang="en-US" sz="2800"/>
              <a:t>Derdenverzet atau perlawanan pihak ketiga dapat diajukan apabila putusan merugikan pihak ketiga tersebut (Pasal 378 Rv). Perlawanan ini diajukan kepada hakim yang memutuskan perkara dengan menggugat para pihak yang bersangkutan (Pasal 379 Rv). Apabila perlawanan dikabulkan maka putusan yang dilawan diperbaiki sepanjang merugikan pihak ke tiga (Pasal 382 Rv).</a:t>
            </a:r>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p:txBody>
          <a:bodyPr/>
          <a:lstStyle/>
          <a:p>
            <a:r>
              <a:rPr lang="en-US"/>
              <a:t>Eksekusi Atas Putusan</a:t>
            </a:r>
          </a:p>
        </p:txBody>
      </p:sp>
      <p:sp>
        <p:nvSpPr>
          <p:cNvPr id="188419" name="Rectangle 3"/>
          <p:cNvSpPr>
            <a:spLocks noGrp="1" noRot="1" noChangeArrowheads="1"/>
          </p:cNvSpPr>
          <p:nvPr>
            <p:ph sz="quarter" idx="1"/>
          </p:nvPr>
        </p:nvSpPr>
        <p:spPr/>
        <p:txBody>
          <a:bodyPr/>
          <a:lstStyle/>
          <a:p>
            <a:pPr>
              <a:lnSpc>
                <a:spcPct val="80000"/>
              </a:lnSpc>
            </a:pPr>
            <a:r>
              <a:rPr lang="en-US" sz="1600"/>
              <a:t>Pelaksanaan putusan hakim dalam sengketa perdata disebut eksekusi yang pada hakikatnya merupakan penyelesaian perkara bagi para pihak yang bersengketa. putusan hakim tanpa perintah eksekusi sangat tidak berarti bagi keadilan pihak yang dimenangkan dalam perkara tersebut. Eksekusi itu dapat dilaksanakan setelah putusan hakim mempunyai kekuataan hukum tetap (</a:t>
            </a:r>
            <a:r>
              <a:rPr lang="en-US" sz="1600" i="1"/>
              <a:t>inkracht van gewijsde</a:t>
            </a:r>
            <a:r>
              <a:rPr lang="en-US" sz="1600"/>
              <a:t>). Pelaksanaannya dapat dilakukan secara sukarela namun seringkali pihak yang dikalahkan tidak mau melaksanakannya, sehingga diperlukan bantuan dari pengadilan untuk melaksanakan secara paksa. Dalam hal ini pihak yang dimenangkanlah yang mengajukan permohonan tersebut.</a:t>
            </a:r>
          </a:p>
          <a:p>
            <a:pPr>
              <a:lnSpc>
                <a:spcPct val="80000"/>
              </a:lnSpc>
            </a:pPr>
            <a:r>
              <a:rPr lang="en-US" sz="1600"/>
              <a:t>Berdasarkan permohonan tersebut, Ketua Pengadilan Negeri memanggil pihak yang dikalahkan untuk ditegur agar memenuhi keputusan dalam jangka waktu 8 hari setelah teguran tersebut diberitahukan oleh Juru Sita Pengadilan Negeri (Pasal 196 HIR, 207 Rbg). Jika dalam jangka waktu tersebut sudah lewat putusan pengadilan tetap belum dilaksanakan maka Ketua Pengadilan Negeri karena jabatannya memberi perintah agar putusan hakim dilaksanakan dengan paksa dan bila perlu dengan bantuan alat Negara.</a:t>
            </a:r>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ChangeArrowheads="1"/>
          </p:cNvSpPr>
          <p:nvPr/>
        </p:nvSpPr>
        <p:spPr bwMode="auto">
          <a:xfrm>
            <a:off x="609600" y="2590800"/>
            <a:ext cx="4800600" cy="3352800"/>
          </a:xfrm>
          <a:prstGeom prst="rect">
            <a:avLst/>
          </a:prstGeom>
          <a:noFill/>
          <a:ln w="25400">
            <a:solidFill>
              <a:srgbClr val="333399"/>
            </a:solidFill>
            <a:miter lim="800000"/>
            <a:headEnd/>
            <a:tailEnd/>
          </a:ln>
          <a:effectLst/>
        </p:spPr>
        <p:txBody>
          <a:bodyPr wrap="none" lIns="90000" tIns="46800" rIns="90000" bIns="46800" anchor="ctr"/>
          <a:lstStyle/>
          <a:p>
            <a:pPr marL="342900" indent="-342900">
              <a:buFontTx/>
              <a:buAutoNum type="arabicPeriod"/>
            </a:pPr>
            <a:r>
              <a:rPr lang="en-US" sz="1200"/>
              <a:t>HIR – Jawa Madura</a:t>
            </a:r>
          </a:p>
          <a:p>
            <a:pPr marL="342900" indent="-342900">
              <a:buFontTx/>
              <a:buAutoNum type="arabicPeriod"/>
            </a:pPr>
            <a:r>
              <a:rPr lang="en-US" sz="1200"/>
              <a:t>RBG – Indonesia Lainnya </a:t>
            </a:r>
          </a:p>
          <a:p>
            <a:pPr marL="342900" indent="-342900">
              <a:buFontTx/>
              <a:buAutoNum type="arabicPeriod"/>
            </a:pPr>
            <a:r>
              <a:rPr lang="en-US" sz="1200"/>
              <a:t>14/1970 Jo 35/1999 Jo 4/2004– UU Kekuasaan Kehakiman</a:t>
            </a:r>
          </a:p>
          <a:p>
            <a:pPr marL="342900" indent="-342900">
              <a:buFontTx/>
              <a:buAutoNum type="arabicPeriod"/>
            </a:pPr>
            <a:r>
              <a:rPr lang="en-US" sz="1200"/>
              <a:t>14/1985 Jo 5/2004  – Mahkamah Agung</a:t>
            </a:r>
          </a:p>
          <a:p>
            <a:pPr marL="342900" indent="-342900">
              <a:buFontTx/>
              <a:buAutoNum type="arabicPeriod"/>
            </a:pPr>
            <a:r>
              <a:rPr lang="en-US" sz="1200"/>
              <a:t>2/1986 – Peradilan Umum </a:t>
            </a:r>
          </a:p>
          <a:p>
            <a:pPr marL="342900" indent="-342900">
              <a:buFontTx/>
              <a:buAutoNum type="arabicPeriod"/>
            </a:pPr>
            <a:r>
              <a:rPr lang="en-US" sz="1200"/>
              <a:t>7/1989 Peradilan Agama</a:t>
            </a:r>
          </a:p>
          <a:p>
            <a:pPr marL="342900" indent="-342900">
              <a:buFontTx/>
              <a:buAutoNum type="arabicPeriod"/>
            </a:pPr>
            <a:r>
              <a:rPr lang="en-US" sz="1200"/>
              <a:t>1/1974 – Perkawinan</a:t>
            </a:r>
          </a:p>
          <a:p>
            <a:pPr marL="342900" indent="-342900">
              <a:buFontTx/>
              <a:buAutoNum type="arabicPeriod"/>
            </a:pPr>
            <a:r>
              <a:rPr lang="en-US" sz="1200"/>
              <a:t>PP. 9/19975 – Perkawinan</a:t>
            </a:r>
          </a:p>
          <a:p>
            <a:pPr marL="342900" indent="-342900">
              <a:buFontTx/>
              <a:buAutoNum type="arabicPeriod"/>
            </a:pPr>
            <a:r>
              <a:rPr lang="en-US" sz="1200"/>
              <a:t>20/1947 – Pengadilan Peradilan Umum (Jawa Madura)</a:t>
            </a:r>
          </a:p>
          <a:p>
            <a:pPr marL="342900" indent="-342900">
              <a:buFontTx/>
              <a:buAutoNum type="arabicPeriod"/>
            </a:pPr>
            <a:r>
              <a:rPr lang="en-US" sz="1200"/>
              <a:t>Jurisprudensi – 20/1945 berlaku L.J.M</a:t>
            </a:r>
          </a:p>
          <a:p>
            <a:pPr marL="342900" indent="-342900">
              <a:buFontTx/>
              <a:buAutoNum type="arabicPeriod"/>
            </a:pPr>
            <a:r>
              <a:rPr lang="en-US" sz="1200"/>
              <a:t>R.V – 	Penggabungan – (Vaoeging)</a:t>
            </a:r>
          </a:p>
          <a:p>
            <a:pPr marL="342900" indent="-342900"/>
            <a:r>
              <a:rPr lang="en-US" sz="1200"/>
              <a:t>	         	Penjaminan – (Vrijwaring)</a:t>
            </a:r>
          </a:p>
          <a:p>
            <a:pPr marL="342900" indent="-342900"/>
            <a:r>
              <a:rPr lang="en-US" sz="1200"/>
              <a:t>	        	Intervensi – (Interventie)</a:t>
            </a:r>
          </a:p>
          <a:p>
            <a:pPr marL="342900" indent="-342900"/>
            <a:r>
              <a:rPr lang="en-US" sz="1200"/>
              <a:t>		Rekes Sipil (Request Civiel)</a:t>
            </a:r>
          </a:p>
          <a:p>
            <a:pPr marL="342900" indent="-342900"/>
            <a:r>
              <a:rPr lang="en-US" sz="1200"/>
              <a:t>12. 	Surat Edaran MA yang ditunjukan Pengadilan </a:t>
            </a:r>
          </a:p>
          <a:p>
            <a:pPr marL="342900" indent="-342900"/>
            <a:r>
              <a:rPr lang="en-US" sz="1200"/>
              <a:t>	bawahannya </a:t>
            </a:r>
            <a:r>
              <a:rPr lang="en-US" sz="1200">
                <a:latin typeface="Arial Unicode MS" pitchFamily="34" charset="-128"/>
                <a:ea typeface="Arial Unicode MS" pitchFamily="34" charset="-128"/>
                <a:cs typeface="Arial Unicode MS" pitchFamily="34" charset="-128"/>
              </a:rPr>
              <a:t>￫ petunjuk bagi hakim dalam menghadapi </a:t>
            </a:r>
          </a:p>
          <a:p>
            <a:pPr marL="342900" indent="-342900"/>
            <a:r>
              <a:rPr lang="en-US" sz="1200">
                <a:latin typeface="Arial Unicode MS" pitchFamily="34" charset="-128"/>
                <a:ea typeface="Arial Unicode MS" pitchFamily="34" charset="-128"/>
                <a:cs typeface="Arial Unicode MS" pitchFamily="34" charset="-128"/>
              </a:rPr>
              <a:t>	perkara perdata </a:t>
            </a:r>
            <a:r>
              <a:rPr lang="en-US" sz="1200"/>
              <a:t>￫ sema 02/1964.</a:t>
            </a:r>
          </a:p>
          <a:p>
            <a:pPr marL="342900" indent="-342900"/>
            <a:r>
              <a:rPr lang="en-US" sz="1200"/>
              <a:t>13. 	Pengahapusan Sandera (Gijzeling) ￫ sema 02/2000 penghidupan</a:t>
            </a:r>
          </a:p>
        </p:txBody>
      </p:sp>
      <p:sp>
        <p:nvSpPr>
          <p:cNvPr id="189443" name="Line 3"/>
          <p:cNvSpPr>
            <a:spLocks noChangeShapeType="1"/>
          </p:cNvSpPr>
          <p:nvPr/>
        </p:nvSpPr>
        <p:spPr bwMode="auto">
          <a:xfrm>
            <a:off x="2133600" y="1143000"/>
            <a:ext cx="0" cy="144780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89444" name="Line 4"/>
          <p:cNvSpPr>
            <a:spLocks noChangeShapeType="1"/>
          </p:cNvSpPr>
          <p:nvPr/>
        </p:nvSpPr>
        <p:spPr bwMode="auto">
          <a:xfrm>
            <a:off x="3352800" y="990600"/>
            <a:ext cx="3810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89445" name="Rectangle 5"/>
          <p:cNvSpPr>
            <a:spLocks noChangeArrowheads="1"/>
          </p:cNvSpPr>
          <p:nvPr/>
        </p:nvSpPr>
        <p:spPr bwMode="auto">
          <a:xfrm>
            <a:off x="685800" y="838200"/>
            <a:ext cx="2667000" cy="3048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HUKUM ACARA PERDATA POSITIF</a:t>
            </a:r>
          </a:p>
        </p:txBody>
      </p:sp>
      <p:sp>
        <p:nvSpPr>
          <p:cNvPr id="189446" name="Rectangle 6"/>
          <p:cNvSpPr>
            <a:spLocks noChangeArrowheads="1"/>
          </p:cNvSpPr>
          <p:nvPr/>
        </p:nvSpPr>
        <p:spPr bwMode="auto">
          <a:xfrm>
            <a:off x="3733800" y="762000"/>
            <a:ext cx="2133600" cy="4572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Kaedah-kaedah Hukum Acara </a:t>
            </a:r>
          </a:p>
          <a:p>
            <a:pPr algn="ctr"/>
            <a:r>
              <a:rPr lang="en-US" sz="1200"/>
              <a:t>Perdata HIR/RBG</a:t>
            </a:r>
          </a:p>
        </p:txBody>
      </p:sp>
      <p:sp>
        <p:nvSpPr>
          <p:cNvPr id="189447" name="Text Box 7"/>
          <p:cNvSpPr txBox="1">
            <a:spLocks noChangeArrowheads="1"/>
          </p:cNvSpPr>
          <p:nvPr/>
        </p:nvSpPr>
        <p:spPr bwMode="auto">
          <a:xfrm>
            <a:off x="5562600" y="2667000"/>
            <a:ext cx="2133600" cy="274638"/>
          </a:xfrm>
          <a:prstGeom prst="rect">
            <a:avLst/>
          </a:prstGeom>
          <a:noFill/>
          <a:ln w="9525">
            <a:noFill/>
            <a:miter lim="800000"/>
            <a:headEnd/>
            <a:tailEnd/>
          </a:ln>
          <a:effectLst/>
        </p:spPr>
        <p:txBody>
          <a:bodyPr lIns="90000" tIns="46800" rIns="90000" bIns="46800">
            <a:spAutoFit/>
          </a:bodyPr>
          <a:lstStyle/>
          <a:p>
            <a:r>
              <a:rPr lang="en-US" sz="1200"/>
              <a:t>NB. IR = Inlands Reglement</a:t>
            </a:r>
          </a:p>
        </p:txBody>
      </p:sp>
      <p:sp>
        <p:nvSpPr>
          <p:cNvPr id="189448" name="Text Box 8"/>
          <p:cNvSpPr txBox="1">
            <a:spLocks noChangeArrowheads="1"/>
          </p:cNvSpPr>
          <p:nvPr/>
        </p:nvSpPr>
        <p:spPr bwMode="auto">
          <a:xfrm>
            <a:off x="5334000" y="3398838"/>
            <a:ext cx="1597025" cy="639762"/>
          </a:xfrm>
          <a:prstGeom prst="rect">
            <a:avLst/>
          </a:prstGeom>
          <a:noFill/>
          <a:ln w="9525">
            <a:noFill/>
            <a:miter lim="800000"/>
            <a:headEnd/>
            <a:tailEnd/>
          </a:ln>
          <a:effectLst/>
        </p:spPr>
        <p:txBody>
          <a:bodyPr wrap="none" lIns="90000" tIns="46800" rIns="90000" bIns="46800">
            <a:spAutoFit/>
          </a:bodyPr>
          <a:lstStyle/>
          <a:p>
            <a:r>
              <a:rPr lang="en-US" sz="1200"/>
              <a:t>HIR = Het Heir Ziene</a:t>
            </a:r>
          </a:p>
          <a:p>
            <a:r>
              <a:rPr lang="en-US" sz="1200"/>
              <a:t>           Indrusisch</a:t>
            </a:r>
          </a:p>
          <a:p>
            <a:r>
              <a:rPr lang="en-US" sz="1200"/>
              <a:t>           Reglement</a:t>
            </a:r>
          </a:p>
        </p:txBody>
      </p:sp>
      <p:sp>
        <p:nvSpPr>
          <p:cNvPr id="189449" name="Text Box 9"/>
          <p:cNvSpPr txBox="1">
            <a:spLocks noChangeArrowheads="1"/>
          </p:cNvSpPr>
          <p:nvPr/>
        </p:nvSpPr>
        <p:spPr bwMode="auto">
          <a:xfrm>
            <a:off x="5562600" y="4419600"/>
            <a:ext cx="2514600" cy="457200"/>
          </a:xfrm>
          <a:prstGeom prst="rect">
            <a:avLst/>
          </a:prstGeom>
          <a:noFill/>
          <a:ln w="9525">
            <a:noFill/>
            <a:miter lim="800000"/>
            <a:headEnd/>
            <a:tailEnd/>
          </a:ln>
          <a:effectLst/>
        </p:spPr>
        <p:txBody>
          <a:bodyPr lIns="90000" tIns="46800" rIns="90000" bIns="46800">
            <a:spAutoFit/>
          </a:bodyPr>
          <a:lstStyle/>
          <a:p>
            <a:r>
              <a:rPr lang="en-US" sz="1200"/>
              <a:t>RIB = Reglement </a:t>
            </a:r>
          </a:p>
          <a:p>
            <a:r>
              <a:rPr lang="en-US" sz="1200"/>
              <a:t>          Indonesia Diperbaharui</a:t>
            </a:r>
          </a:p>
        </p:txBody>
      </p:sp>
      <p:sp>
        <p:nvSpPr>
          <p:cNvPr id="189450" name="Line 10"/>
          <p:cNvSpPr>
            <a:spLocks noChangeShapeType="1"/>
          </p:cNvSpPr>
          <p:nvPr/>
        </p:nvSpPr>
        <p:spPr bwMode="auto">
          <a:xfrm>
            <a:off x="5562600" y="2895600"/>
            <a:ext cx="0" cy="53340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89451" name="Line 11"/>
          <p:cNvSpPr>
            <a:spLocks noChangeShapeType="1"/>
          </p:cNvSpPr>
          <p:nvPr/>
        </p:nvSpPr>
        <p:spPr bwMode="auto">
          <a:xfrm flipV="1">
            <a:off x="5562600" y="3657600"/>
            <a:ext cx="0" cy="76200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89452" name="Rectangle 12"/>
          <p:cNvSpPr>
            <a:spLocks noChangeArrowheads="1"/>
          </p:cNvSpPr>
          <p:nvPr/>
        </p:nvSpPr>
        <p:spPr bwMode="auto">
          <a:xfrm>
            <a:off x="6324600" y="457200"/>
            <a:ext cx="2514600" cy="9906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Belum disyahkan BP.LPHN,</a:t>
            </a:r>
          </a:p>
          <a:p>
            <a:pPr algn="ctr"/>
            <a:r>
              <a:rPr lang="en-US" sz="1200"/>
              <a:t>Ke 13 tanggal 12 Juni 1967</a:t>
            </a:r>
          </a:p>
          <a:p>
            <a:pPr algn="ctr"/>
            <a:r>
              <a:rPr lang="en-US" sz="1200"/>
              <a:t>______________________</a:t>
            </a:r>
          </a:p>
          <a:p>
            <a:pPr algn="ctr"/>
            <a:r>
              <a:rPr lang="en-US" sz="1200"/>
              <a:t>Konsep RUU Hukum Acara Perdata </a:t>
            </a:r>
          </a:p>
          <a:p>
            <a:pPr algn="ctr"/>
            <a:r>
              <a:rPr lang="en-US" sz="1200"/>
              <a:t>dalam  LingkunganPeradilan Umum</a:t>
            </a:r>
          </a:p>
        </p:txBody>
      </p:sp>
      <p:sp>
        <p:nvSpPr>
          <p:cNvPr id="189453" name="Line 13"/>
          <p:cNvSpPr>
            <a:spLocks noChangeShapeType="1"/>
          </p:cNvSpPr>
          <p:nvPr/>
        </p:nvSpPr>
        <p:spPr bwMode="auto">
          <a:xfrm>
            <a:off x="5867400" y="990600"/>
            <a:ext cx="4572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89445"/>
                                        </p:tgtEl>
                                        <p:attrNameLst>
                                          <p:attrName>style.visibility</p:attrName>
                                        </p:attrNameLst>
                                      </p:cBhvr>
                                      <p:to>
                                        <p:strVal val="visible"/>
                                      </p:to>
                                    </p:set>
                                    <p:animEffect transition="in" filter="slide(fromBottom)">
                                      <p:cBhvr>
                                        <p:cTn id="7" dur="500"/>
                                        <p:tgtEl>
                                          <p:spTgt spid="18944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89446"/>
                                        </p:tgtEl>
                                        <p:attrNameLst>
                                          <p:attrName>style.visibility</p:attrName>
                                        </p:attrNameLst>
                                      </p:cBhvr>
                                      <p:to>
                                        <p:strVal val="visible"/>
                                      </p:to>
                                    </p:set>
                                    <p:animEffect transition="in" filter="slide(fromBottom)">
                                      <p:cBhvr>
                                        <p:cTn id="10" dur="500"/>
                                        <p:tgtEl>
                                          <p:spTgt spid="189446"/>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89452"/>
                                        </p:tgtEl>
                                        <p:attrNameLst>
                                          <p:attrName>style.visibility</p:attrName>
                                        </p:attrNameLst>
                                      </p:cBhvr>
                                      <p:to>
                                        <p:strVal val="visible"/>
                                      </p:to>
                                    </p:set>
                                    <p:animEffect transition="in" filter="slide(fromBottom)">
                                      <p:cBhvr>
                                        <p:cTn id="13" dur="500"/>
                                        <p:tgtEl>
                                          <p:spTgt spid="189452"/>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89442"/>
                                        </p:tgtEl>
                                        <p:attrNameLst>
                                          <p:attrName>style.visibility</p:attrName>
                                        </p:attrNameLst>
                                      </p:cBhvr>
                                      <p:to>
                                        <p:strVal val="visible"/>
                                      </p:to>
                                    </p:set>
                                    <p:animEffect transition="in" filter="slide(fromBottom)">
                                      <p:cBhvr>
                                        <p:cTn id="16" dur="500"/>
                                        <p:tgtEl>
                                          <p:spTgt spid="189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animBg="1"/>
      <p:bldP spid="189445" grpId="0" animBg="1"/>
      <p:bldP spid="189446" grpId="0" animBg="1"/>
      <p:bldP spid="18945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rrowheads="1"/>
          </p:cNvSpPr>
          <p:nvPr>
            <p:ph type="title"/>
          </p:nvPr>
        </p:nvSpPr>
        <p:spPr>
          <a:xfrm>
            <a:off x="2630488" y="379413"/>
            <a:ext cx="6211887" cy="831850"/>
          </a:xfrm>
        </p:spPr>
        <p:txBody>
          <a:bodyPr/>
          <a:lstStyle/>
          <a:p>
            <a:r>
              <a:rPr lang="en-US" sz="2000">
                <a:solidFill>
                  <a:schemeClr val="tx1"/>
                </a:solidFill>
              </a:rPr>
              <a:t>TEORI : HUKUM ACARA PERDATA</a:t>
            </a:r>
            <a:br>
              <a:rPr lang="en-US" sz="2000">
                <a:solidFill>
                  <a:schemeClr val="tx1"/>
                </a:solidFill>
              </a:rPr>
            </a:br>
            <a:r>
              <a:rPr lang="en-US" sz="1600">
                <a:solidFill>
                  <a:schemeClr val="tx1"/>
                </a:solidFill>
              </a:rPr>
              <a:t>GUGATAN HUKUM</a:t>
            </a:r>
          </a:p>
        </p:txBody>
      </p:sp>
      <p:sp>
        <p:nvSpPr>
          <p:cNvPr id="191491" name="Rectangle 3"/>
          <p:cNvSpPr>
            <a:spLocks noChangeArrowheads="1"/>
          </p:cNvSpPr>
          <p:nvPr/>
        </p:nvSpPr>
        <p:spPr bwMode="auto">
          <a:xfrm>
            <a:off x="381000" y="1219200"/>
            <a:ext cx="2057400" cy="3810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Permohonan Hak</a:t>
            </a:r>
          </a:p>
        </p:txBody>
      </p:sp>
      <p:sp>
        <p:nvSpPr>
          <p:cNvPr id="191492" name="Rectangle 4"/>
          <p:cNvSpPr>
            <a:spLocks noChangeArrowheads="1"/>
          </p:cNvSpPr>
          <p:nvPr/>
        </p:nvSpPr>
        <p:spPr bwMode="auto">
          <a:xfrm>
            <a:off x="381000" y="1905000"/>
            <a:ext cx="838200" cy="7620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Gugatan</a:t>
            </a:r>
          </a:p>
        </p:txBody>
      </p:sp>
      <p:sp>
        <p:nvSpPr>
          <p:cNvPr id="191493" name="Rectangle 5"/>
          <p:cNvSpPr>
            <a:spLocks noChangeArrowheads="1"/>
          </p:cNvSpPr>
          <p:nvPr/>
        </p:nvSpPr>
        <p:spPr bwMode="auto">
          <a:xfrm>
            <a:off x="1219200" y="1905000"/>
            <a:ext cx="1219200" cy="7620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Permohonan</a:t>
            </a:r>
          </a:p>
          <a:p>
            <a:pPr algn="ctr"/>
            <a:r>
              <a:rPr lang="en-US" sz="1200"/>
              <a:t>Penetapan</a:t>
            </a:r>
          </a:p>
        </p:txBody>
      </p:sp>
      <p:sp>
        <p:nvSpPr>
          <p:cNvPr id="191494" name="Rectangle 6"/>
          <p:cNvSpPr>
            <a:spLocks noChangeArrowheads="1"/>
          </p:cNvSpPr>
          <p:nvPr/>
        </p:nvSpPr>
        <p:spPr bwMode="auto">
          <a:xfrm>
            <a:off x="3124200" y="1905000"/>
            <a:ext cx="1905000" cy="7620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Satu Pihak dan</a:t>
            </a:r>
          </a:p>
          <a:p>
            <a:pPr algn="ctr"/>
            <a:r>
              <a:rPr lang="en-US" sz="1200"/>
              <a:t>Tanpa Sengketa </a:t>
            </a:r>
          </a:p>
        </p:txBody>
      </p:sp>
      <p:sp>
        <p:nvSpPr>
          <p:cNvPr id="191495" name="Rectangle 7"/>
          <p:cNvSpPr>
            <a:spLocks noChangeArrowheads="1"/>
          </p:cNvSpPr>
          <p:nvPr/>
        </p:nvSpPr>
        <p:spPr bwMode="auto">
          <a:xfrm>
            <a:off x="457200" y="3048000"/>
            <a:ext cx="1981200" cy="457200"/>
          </a:xfrm>
          <a:prstGeom prst="rect">
            <a:avLst/>
          </a:prstGeom>
          <a:noFill/>
          <a:ln w="25400">
            <a:solidFill>
              <a:srgbClr val="0000FF"/>
            </a:solidFill>
            <a:miter lim="800000"/>
            <a:headEnd/>
            <a:tailEnd/>
          </a:ln>
          <a:effectLst/>
        </p:spPr>
        <p:txBody>
          <a:bodyPr wrap="none" lIns="90000" tIns="46800" rIns="90000" bIns="46800" anchor="ctr"/>
          <a:lstStyle/>
          <a:p>
            <a:endParaRPr lang="en-US"/>
          </a:p>
        </p:txBody>
      </p:sp>
      <p:sp>
        <p:nvSpPr>
          <p:cNvPr id="191496" name="Rectangle 8"/>
          <p:cNvSpPr>
            <a:spLocks noChangeArrowheads="1"/>
          </p:cNvSpPr>
          <p:nvPr/>
        </p:nvSpPr>
        <p:spPr bwMode="auto">
          <a:xfrm>
            <a:off x="457200" y="3505200"/>
            <a:ext cx="1981200" cy="304800"/>
          </a:xfrm>
          <a:prstGeom prst="rect">
            <a:avLst/>
          </a:prstGeom>
          <a:noFill/>
          <a:ln w="25400">
            <a:solidFill>
              <a:srgbClr val="0000FF"/>
            </a:solidFill>
            <a:miter lim="800000"/>
            <a:headEnd/>
            <a:tailEnd/>
          </a:ln>
          <a:effectLst/>
        </p:spPr>
        <p:txBody>
          <a:bodyPr wrap="none" lIns="90000" tIns="46800" rIns="90000" bIns="46800" anchor="ctr"/>
          <a:lstStyle/>
          <a:p>
            <a:endParaRPr lang="en-US"/>
          </a:p>
        </p:txBody>
      </p:sp>
      <p:sp>
        <p:nvSpPr>
          <p:cNvPr id="191497" name="Text Box 9"/>
          <p:cNvSpPr txBox="1">
            <a:spLocks noChangeArrowheads="1"/>
          </p:cNvSpPr>
          <p:nvPr/>
        </p:nvSpPr>
        <p:spPr bwMode="auto">
          <a:xfrm>
            <a:off x="401638" y="3048000"/>
            <a:ext cx="2112962" cy="457200"/>
          </a:xfrm>
          <a:prstGeom prst="rect">
            <a:avLst/>
          </a:prstGeom>
          <a:noFill/>
          <a:ln w="9525">
            <a:noFill/>
            <a:miter lim="800000"/>
            <a:headEnd/>
            <a:tailEnd/>
          </a:ln>
          <a:effectLst/>
        </p:spPr>
        <p:txBody>
          <a:bodyPr wrap="none" lIns="90000" tIns="46800" rIns="90000" bIns="46800">
            <a:spAutoFit/>
          </a:bodyPr>
          <a:lstStyle/>
          <a:p>
            <a:r>
              <a:rPr lang="en-US" sz="1200"/>
              <a:t>Gugat PLN = Bergerlijk VOR</a:t>
            </a:r>
          </a:p>
          <a:p>
            <a:r>
              <a:rPr lang="en-US" sz="1200"/>
              <a:t>Tertulis dering, Civil Suit</a:t>
            </a:r>
          </a:p>
        </p:txBody>
      </p:sp>
      <p:sp>
        <p:nvSpPr>
          <p:cNvPr id="191498" name="Text Box 10"/>
          <p:cNvSpPr txBox="1">
            <a:spLocks noChangeArrowheads="1"/>
          </p:cNvSpPr>
          <p:nvPr/>
        </p:nvSpPr>
        <p:spPr bwMode="auto">
          <a:xfrm>
            <a:off x="381000" y="3505200"/>
            <a:ext cx="2070100" cy="274638"/>
          </a:xfrm>
          <a:prstGeom prst="rect">
            <a:avLst/>
          </a:prstGeom>
          <a:noFill/>
          <a:ln w="9525">
            <a:noFill/>
            <a:miter lim="800000"/>
            <a:headEnd/>
            <a:tailEnd/>
          </a:ln>
          <a:effectLst/>
        </p:spPr>
        <p:txBody>
          <a:bodyPr wrap="none" lIns="90000" tIns="46800" rIns="90000" bIns="46800">
            <a:spAutoFit/>
          </a:bodyPr>
          <a:lstStyle/>
          <a:p>
            <a:r>
              <a:rPr lang="en-US" sz="1200"/>
              <a:t>Orangnya = Eischer, Plaintif</a:t>
            </a:r>
          </a:p>
        </p:txBody>
      </p:sp>
      <p:sp>
        <p:nvSpPr>
          <p:cNvPr id="191499" name="Rectangle 11"/>
          <p:cNvSpPr>
            <a:spLocks noChangeArrowheads="1"/>
          </p:cNvSpPr>
          <p:nvPr/>
        </p:nvSpPr>
        <p:spPr bwMode="auto">
          <a:xfrm>
            <a:off x="457200" y="3810000"/>
            <a:ext cx="1981200" cy="457200"/>
          </a:xfrm>
          <a:prstGeom prst="rect">
            <a:avLst/>
          </a:prstGeom>
          <a:noFill/>
          <a:ln w="25400">
            <a:solidFill>
              <a:srgbClr val="0000FF"/>
            </a:solidFill>
            <a:miter lim="800000"/>
            <a:headEnd/>
            <a:tailEnd/>
          </a:ln>
          <a:effectLst/>
        </p:spPr>
        <p:txBody>
          <a:bodyPr wrap="none" lIns="90000" tIns="46800" rIns="90000" bIns="46800" anchor="ctr"/>
          <a:lstStyle/>
          <a:p>
            <a:endParaRPr lang="en-US"/>
          </a:p>
        </p:txBody>
      </p:sp>
      <p:sp>
        <p:nvSpPr>
          <p:cNvPr id="191500" name="Text Box 12"/>
          <p:cNvSpPr txBox="1">
            <a:spLocks noChangeArrowheads="1"/>
          </p:cNvSpPr>
          <p:nvPr/>
        </p:nvSpPr>
        <p:spPr bwMode="auto">
          <a:xfrm>
            <a:off x="1662113" y="4376738"/>
            <a:ext cx="180975" cy="274637"/>
          </a:xfrm>
          <a:prstGeom prst="rect">
            <a:avLst/>
          </a:prstGeom>
          <a:noFill/>
          <a:ln w="9525">
            <a:noFill/>
            <a:miter lim="800000"/>
            <a:headEnd/>
            <a:tailEnd/>
          </a:ln>
          <a:effectLst/>
        </p:spPr>
        <p:txBody>
          <a:bodyPr wrap="none" lIns="90000" tIns="46800" rIns="90000" bIns="46800">
            <a:spAutoFit/>
          </a:bodyPr>
          <a:lstStyle/>
          <a:p>
            <a:endParaRPr lang="en-US" sz="1200"/>
          </a:p>
        </p:txBody>
      </p:sp>
      <p:sp>
        <p:nvSpPr>
          <p:cNvPr id="191501" name="Text Box 13"/>
          <p:cNvSpPr txBox="1">
            <a:spLocks noChangeArrowheads="1"/>
          </p:cNvSpPr>
          <p:nvPr/>
        </p:nvSpPr>
        <p:spPr bwMode="auto">
          <a:xfrm>
            <a:off x="428625" y="3810000"/>
            <a:ext cx="2009775" cy="457200"/>
          </a:xfrm>
          <a:prstGeom prst="rect">
            <a:avLst/>
          </a:prstGeom>
          <a:noFill/>
          <a:ln w="9525">
            <a:noFill/>
            <a:miter lim="800000"/>
            <a:headEnd/>
            <a:tailEnd/>
          </a:ln>
          <a:effectLst/>
        </p:spPr>
        <p:txBody>
          <a:bodyPr wrap="none" lIns="90000" tIns="46800" rIns="90000" bIns="46800">
            <a:spAutoFit/>
          </a:bodyPr>
          <a:lstStyle/>
          <a:p>
            <a:r>
              <a:rPr lang="en-US" sz="1200"/>
              <a:t>Yang digugat = Gedangde 	</a:t>
            </a:r>
          </a:p>
          <a:p>
            <a:r>
              <a:rPr lang="en-US" sz="1200"/>
              <a:t>	    Dependant</a:t>
            </a:r>
          </a:p>
        </p:txBody>
      </p:sp>
      <p:sp>
        <p:nvSpPr>
          <p:cNvPr id="191502" name="Rectangle 14"/>
          <p:cNvSpPr>
            <a:spLocks noChangeArrowheads="1"/>
          </p:cNvSpPr>
          <p:nvPr/>
        </p:nvSpPr>
        <p:spPr bwMode="auto">
          <a:xfrm>
            <a:off x="457200" y="4267200"/>
            <a:ext cx="1981200" cy="609600"/>
          </a:xfrm>
          <a:prstGeom prst="rect">
            <a:avLst/>
          </a:prstGeom>
          <a:noFill/>
          <a:ln w="25400">
            <a:solidFill>
              <a:srgbClr val="0000FF"/>
            </a:solidFill>
            <a:miter lim="800000"/>
            <a:headEnd/>
            <a:tailEnd/>
          </a:ln>
          <a:effectLst/>
        </p:spPr>
        <p:txBody>
          <a:bodyPr wrap="none" lIns="90000" tIns="46800" rIns="90000" bIns="46800" anchor="ctr"/>
          <a:lstStyle/>
          <a:p>
            <a:endParaRPr lang="en-US"/>
          </a:p>
        </p:txBody>
      </p:sp>
      <p:sp>
        <p:nvSpPr>
          <p:cNvPr id="191503" name="Text Box 15"/>
          <p:cNvSpPr txBox="1">
            <a:spLocks noChangeArrowheads="1"/>
          </p:cNvSpPr>
          <p:nvPr/>
        </p:nvSpPr>
        <p:spPr bwMode="auto">
          <a:xfrm>
            <a:off x="609600" y="4267200"/>
            <a:ext cx="1649413" cy="639763"/>
          </a:xfrm>
          <a:prstGeom prst="rect">
            <a:avLst/>
          </a:prstGeom>
          <a:noFill/>
          <a:ln w="9525">
            <a:noFill/>
            <a:miter lim="800000"/>
            <a:headEnd/>
            <a:tailEnd/>
          </a:ln>
          <a:effectLst/>
        </p:spPr>
        <p:txBody>
          <a:bodyPr wrap="none" lIns="90000" tIns="46800" rIns="90000" bIns="46800">
            <a:spAutoFit/>
          </a:bodyPr>
          <a:lstStyle/>
          <a:p>
            <a:r>
              <a:rPr lang="en-US" sz="1200"/>
              <a:t>Gugat Tak Tertulis = </a:t>
            </a:r>
          </a:p>
          <a:p>
            <a:r>
              <a:rPr lang="en-US" sz="1200"/>
              <a:t>Schriftelijk Vondering </a:t>
            </a:r>
          </a:p>
          <a:p>
            <a:r>
              <a:rPr lang="en-US" sz="1200"/>
              <a:t>Written Suit</a:t>
            </a:r>
          </a:p>
        </p:txBody>
      </p:sp>
      <p:sp>
        <p:nvSpPr>
          <p:cNvPr id="191504" name="Rectangle 16"/>
          <p:cNvSpPr>
            <a:spLocks noChangeArrowheads="1"/>
          </p:cNvSpPr>
          <p:nvPr/>
        </p:nvSpPr>
        <p:spPr bwMode="auto">
          <a:xfrm>
            <a:off x="2819400" y="2971800"/>
            <a:ext cx="2133600" cy="2590800"/>
          </a:xfrm>
          <a:prstGeom prst="rect">
            <a:avLst/>
          </a:prstGeom>
          <a:noFill/>
          <a:ln w="25400">
            <a:solidFill>
              <a:srgbClr val="0000FF"/>
            </a:solidFill>
            <a:miter lim="800000"/>
            <a:headEnd/>
            <a:tailEnd/>
          </a:ln>
          <a:effectLst/>
        </p:spPr>
        <p:txBody>
          <a:bodyPr wrap="none" lIns="90000" tIns="46800" rIns="90000" bIns="46800" anchor="ctr"/>
          <a:lstStyle/>
          <a:p>
            <a:pPr marL="342900" indent="-342900" algn="just"/>
            <a:r>
              <a:rPr lang="en-US" sz="1200" u="sng">
                <a:solidFill>
                  <a:srgbClr val="FFFF81"/>
                </a:solidFill>
              </a:rPr>
              <a:t>             </a:t>
            </a:r>
            <a:r>
              <a:rPr lang="en-US" sz="1200" u="sng"/>
              <a:t>=Yang penting =    .           </a:t>
            </a:r>
          </a:p>
          <a:p>
            <a:pPr marL="342900" indent="-342900" algn="just">
              <a:buFontTx/>
              <a:buAutoNum type="arabicPeriod"/>
            </a:pPr>
            <a:r>
              <a:rPr lang="en-US" sz="1200"/>
              <a:t>Identitas </a:t>
            </a:r>
          </a:p>
          <a:p>
            <a:pPr marL="342900" indent="-342900" algn="just">
              <a:buFontTx/>
              <a:buAutoNum type="arabicPeriod"/>
            </a:pPr>
            <a:r>
              <a:rPr lang="en-US" sz="1200"/>
              <a:t>A. Dasar Gugatan </a:t>
            </a:r>
          </a:p>
          <a:p>
            <a:pPr marL="342900" indent="-342900" algn="just"/>
            <a:r>
              <a:rPr lang="en-US" sz="1200"/>
              <a:t>	    (fundamental patendi)</a:t>
            </a:r>
          </a:p>
          <a:p>
            <a:pPr marL="342900" indent="-342900" algn="just"/>
            <a:r>
              <a:rPr lang="en-US" sz="1200"/>
              <a:t> 	B. Uraian Kejadian </a:t>
            </a:r>
          </a:p>
          <a:p>
            <a:pPr marL="342900" indent="-342900" algn="just"/>
            <a:r>
              <a:rPr lang="en-US" sz="1200"/>
              <a:t>	    (Faitelijkegranden </a:t>
            </a:r>
          </a:p>
          <a:p>
            <a:pPr marL="342900" indent="-342900" algn="just"/>
            <a:r>
              <a:rPr lang="en-US" sz="1200"/>
              <a:t>	    Factual grounds)</a:t>
            </a:r>
          </a:p>
          <a:p>
            <a:pPr marL="342900" indent="-342900" algn="just"/>
            <a:r>
              <a:rPr lang="en-US" sz="1200"/>
              <a:t>	C. Isi Tuntutan (Petitum </a:t>
            </a:r>
          </a:p>
          <a:p>
            <a:pPr marL="342900" indent="-342900" algn="just"/>
            <a:r>
              <a:rPr lang="en-US" sz="1200"/>
              <a:t>	    Petition)</a:t>
            </a:r>
          </a:p>
          <a:p>
            <a:pPr marL="342900" indent="-342900" algn="just"/>
            <a:r>
              <a:rPr lang="en-US" sz="1200"/>
              <a:t>______________________</a:t>
            </a:r>
          </a:p>
          <a:p>
            <a:pPr marL="342900" indent="-342900" algn="just">
              <a:buFontTx/>
              <a:buChar char="-"/>
            </a:pPr>
            <a:r>
              <a:rPr lang="en-US" sz="1200"/>
              <a:t>Tuntutan Primer</a:t>
            </a:r>
          </a:p>
          <a:p>
            <a:pPr marL="342900" indent="-342900" algn="just">
              <a:buFontTx/>
              <a:buChar char="-"/>
            </a:pPr>
            <a:r>
              <a:rPr lang="en-US" sz="1200"/>
              <a:t>Tuntutan Subsidair</a:t>
            </a:r>
          </a:p>
        </p:txBody>
      </p:sp>
      <p:sp>
        <p:nvSpPr>
          <p:cNvPr id="191505" name="Rectangle 17"/>
          <p:cNvSpPr>
            <a:spLocks noChangeArrowheads="1"/>
          </p:cNvSpPr>
          <p:nvPr/>
        </p:nvSpPr>
        <p:spPr bwMode="auto">
          <a:xfrm>
            <a:off x="5257800" y="2971800"/>
            <a:ext cx="1828800" cy="2590800"/>
          </a:xfrm>
          <a:prstGeom prst="rect">
            <a:avLst/>
          </a:prstGeom>
          <a:noFill/>
          <a:ln w="25400">
            <a:solidFill>
              <a:srgbClr val="0000FF"/>
            </a:solidFill>
            <a:miter lim="800000"/>
            <a:headEnd/>
            <a:tailEnd/>
          </a:ln>
          <a:effectLst/>
        </p:spPr>
        <p:txBody>
          <a:bodyPr wrap="none" lIns="90000" tIns="46800" rIns="90000" bIns="46800" anchor="ctr"/>
          <a:lstStyle/>
          <a:p>
            <a:pPr algn="just"/>
            <a:r>
              <a:rPr lang="en-US" sz="1200">
                <a:solidFill>
                  <a:srgbClr val="FFFF81"/>
                </a:solidFill>
              </a:rPr>
              <a:t>_________________</a:t>
            </a:r>
          </a:p>
          <a:p>
            <a:pPr algn="just"/>
            <a:r>
              <a:rPr lang="en-US" sz="1200"/>
              <a:t>TEORI Penyusunan</a:t>
            </a:r>
          </a:p>
          <a:p>
            <a:pPr algn="just"/>
            <a:r>
              <a:rPr lang="en-US" sz="1200"/>
              <a:t>Gugatan</a:t>
            </a:r>
          </a:p>
          <a:p>
            <a:pPr algn="just"/>
            <a:r>
              <a:rPr lang="en-US" sz="1200"/>
              <a:t>1. Substantierings thecrie</a:t>
            </a:r>
          </a:p>
          <a:p>
            <a:pPr algn="just"/>
            <a:r>
              <a:rPr lang="en-US" sz="1200"/>
              <a:t>    Mis : p, pemilik barang</a:t>
            </a:r>
          </a:p>
          <a:p>
            <a:pPr algn="just"/>
            <a:r>
              <a:rPr lang="en-US" sz="1200"/>
              <a:t>            p, pemilik barang </a:t>
            </a:r>
          </a:p>
          <a:p>
            <a:pPr algn="just"/>
            <a:r>
              <a:rPr lang="en-US" sz="1200"/>
              <a:t>    Karena telah membeli</a:t>
            </a:r>
          </a:p>
          <a:p>
            <a:pPr algn="just"/>
            <a:r>
              <a:rPr lang="en-US" sz="1200"/>
              <a:t>    (Bid – Ru) tertulis</a:t>
            </a:r>
          </a:p>
          <a:p>
            <a:pPr algn="just"/>
            <a:r>
              <a:rPr lang="en-US" sz="1200"/>
              <a:t>2. Individualiserings </a:t>
            </a:r>
          </a:p>
          <a:p>
            <a:pPr algn="just"/>
            <a:r>
              <a:rPr lang="en-US" sz="1200"/>
              <a:t>    theorie</a:t>
            </a:r>
          </a:p>
          <a:p>
            <a:pPr algn="just"/>
            <a:r>
              <a:rPr lang="en-US" sz="1200"/>
              <a:t>Cukup disebutkan </a:t>
            </a:r>
          </a:p>
          <a:p>
            <a:pPr algn="just"/>
            <a:r>
              <a:rPr lang="en-US" sz="1200"/>
              <a:t>mempunyai hubungan </a:t>
            </a:r>
          </a:p>
          <a:p>
            <a:pPr algn="just"/>
            <a:r>
              <a:rPr lang="en-US" sz="1200"/>
              <a:t>Hukum dengan barang</a:t>
            </a:r>
          </a:p>
          <a:p>
            <a:pPr algn="just"/>
            <a:r>
              <a:rPr lang="en-US" sz="1200"/>
              <a:t>(Indonesia) - lisan</a:t>
            </a:r>
          </a:p>
        </p:txBody>
      </p:sp>
      <p:sp>
        <p:nvSpPr>
          <p:cNvPr id="191506" name="Rectangle 18"/>
          <p:cNvSpPr>
            <a:spLocks noChangeArrowheads="1"/>
          </p:cNvSpPr>
          <p:nvPr/>
        </p:nvSpPr>
        <p:spPr bwMode="auto">
          <a:xfrm>
            <a:off x="7391400" y="2971800"/>
            <a:ext cx="1600200" cy="2590800"/>
          </a:xfrm>
          <a:prstGeom prst="rect">
            <a:avLst/>
          </a:prstGeom>
          <a:noFill/>
          <a:ln w="25400">
            <a:solidFill>
              <a:srgbClr val="0000FF"/>
            </a:solidFill>
            <a:miter lim="800000"/>
            <a:headEnd/>
            <a:tailEnd/>
          </a:ln>
          <a:effectLst/>
        </p:spPr>
        <p:txBody>
          <a:bodyPr wrap="none" lIns="90000" tIns="46800" rIns="90000" bIns="46800" anchor="ctr"/>
          <a:lstStyle/>
          <a:p>
            <a:pPr algn="just"/>
            <a:r>
              <a:rPr lang="en-US" sz="1200"/>
              <a:t>Pasal : 199</a:t>
            </a:r>
          </a:p>
          <a:p>
            <a:pPr algn="just"/>
            <a:r>
              <a:rPr lang="en-US" sz="1200" u="sng"/>
              <a:t>HIR/143 RBG</a:t>
            </a:r>
          </a:p>
          <a:p>
            <a:pPr algn="just"/>
            <a:r>
              <a:rPr lang="en-US" sz="1200"/>
              <a:t>Hakim dapat memberi </a:t>
            </a:r>
          </a:p>
          <a:p>
            <a:pPr algn="just"/>
            <a:r>
              <a:rPr lang="en-US" sz="1200"/>
              <a:t>Petunjuk untuk</a:t>
            </a:r>
          </a:p>
          <a:p>
            <a:pPr algn="just"/>
            <a:r>
              <a:rPr lang="en-US" sz="1200"/>
              <a:t>Memperbaiki</a:t>
            </a:r>
          </a:p>
          <a:p>
            <a:pPr algn="just"/>
            <a:r>
              <a:rPr lang="en-US" sz="1200"/>
              <a:t>Gugatan</a:t>
            </a:r>
          </a:p>
          <a:p>
            <a:pPr algn="just"/>
            <a:endParaRPr lang="en-US" sz="1200"/>
          </a:p>
          <a:p>
            <a:pPr algn="just"/>
            <a:r>
              <a:rPr lang="en-US" sz="1200"/>
              <a:t>Pasal 120 </a:t>
            </a:r>
          </a:p>
          <a:p>
            <a:pPr algn="just"/>
            <a:r>
              <a:rPr lang="en-US" sz="1200" u="sng"/>
              <a:t>HIR/144 RBG</a:t>
            </a:r>
            <a:endParaRPr lang="en-US" sz="1200"/>
          </a:p>
          <a:p>
            <a:pPr algn="just"/>
            <a:r>
              <a:rPr lang="en-US" sz="1200"/>
              <a:t>Gugatan Lisan, dapat</a:t>
            </a:r>
          </a:p>
          <a:p>
            <a:pPr algn="just">
              <a:buFontTx/>
              <a:buChar char="-"/>
            </a:pPr>
            <a:r>
              <a:rPr lang="en-US" sz="1200"/>
              <a:t> Dibantu hakim</a:t>
            </a:r>
          </a:p>
          <a:p>
            <a:pPr algn="just">
              <a:buFontTx/>
              <a:buChar char="-"/>
            </a:pPr>
            <a:r>
              <a:rPr lang="en-US" sz="1200"/>
              <a:t> memenuhi bea </a:t>
            </a:r>
          </a:p>
          <a:p>
            <a:pPr algn="just"/>
            <a:r>
              <a:rPr lang="en-US" sz="1200"/>
              <a:t>  materai</a:t>
            </a:r>
            <a:endParaRPr lang="en-US" sz="1200" u="sng"/>
          </a:p>
        </p:txBody>
      </p:sp>
      <p:sp>
        <p:nvSpPr>
          <p:cNvPr id="191507" name="Line 19"/>
          <p:cNvSpPr>
            <a:spLocks noChangeShapeType="1"/>
          </p:cNvSpPr>
          <p:nvPr/>
        </p:nvSpPr>
        <p:spPr bwMode="auto">
          <a:xfrm>
            <a:off x="1219200" y="1600200"/>
            <a:ext cx="0" cy="3048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08" name="Line 20"/>
          <p:cNvSpPr>
            <a:spLocks noChangeShapeType="1"/>
          </p:cNvSpPr>
          <p:nvPr/>
        </p:nvSpPr>
        <p:spPr bwMode="auto">
          <a:xfrm>
            <a:off x="1219200" y="2667000"/>
            <a:ext cx="0" cy="3810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09" name="Line 21"/>
          <p:cNvSpPr>
            <a:spLocks noChangeShapeType="1"/>
          </p:cNvSpPr>
          <p:nvPr/>
        </p:nvSpPr>
        <p:spPr bwMode="auto">
          <a:xfrm>
            <a:off x="2438400" y="2286000"/>
            <a:ext cx="6858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10" name="Line 22"/>
          <p:cNvSpPr>
            <a:spLocks noChangeShapeType="1"/>
          </p:cNvSpPr>
          <p:nvPr/>
        </p:nvSpPr>
        <p:spPr bwMode="auto">
          <a:xfrm>
            <a:off x="2438400" y="3276600"/>
            <a:ext cx="381000" cy="7620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11" name="Line 23"/>
          <p:cNvSpPr>
            <a:spLocks noChangeShapeType="1"/>
          </p:cNvSpPr>
          <p:nvPr/>
        </p:nvSpPr>
        <p:spPr bwMode="auto">
          <a:xfrm flipV="1">
            <a:off x="2438400" y="4038600"/>
            <a:ext cx="381000" cy="5334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12" name="Line 24"/>
          <p:cNvSpPr>
            <a:spLocks noChangeShapeType="1"/>
          </p:cNvSpPr>
          <p:nvPr/>
        </p:nvSpPr>
        <p:spPr bwMode="auto">
          <a:xfrm>
            <a:off x="4953000" y="3962400"/>
            <a:ext cx="3048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13" name="Line 25"/>
          <p:cNvSpPr>
            <a:spLocks noChangeShapeType="1"/>
          </p:cNvSpPr>
          <p:nvPr/>
        </p:nvSpPr>
        <p:spPr bwMode="auto">
          <a:xfrm>
            <a:off x="7086600" y="3886200"/>
            <a:ext cx="3048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1514" name="Text Box 26"/>
          <p:cNvSpPr txBox="1">
            <a:spLocks noChangeArrowheads="1"/>
          </p:cNvSpPr>
          <p:nvPr/>
        </p:nvSpPr>
        <p:spPr bwMode="auto">
          <a:xfrm>
            <a:off x="152400" y="3048000"/>
            <a:ext cx="223838" cy="274638"/>
          </a:xfrm>
          <a:prstGeom prst="rect">
            <a:avLst/>
          </a:prstGeom>
          <a:noFill/>
          <a:ln w="9525">
            <a:noFill/>
            <a:miter lim="800000"/>
            <a:headEnd/>
            <a:tailEnd/>
          </a:ln>
          <a:effectLst/>
        </p:spPr>
        <p:txBody>
          <a:bodyPr wrap="none" lIns="90000" tIns="46800" rIns="90000" bIns="46800">
            <a:spAutoFit/>
          </a:bodyPr>
          <a:lstStyle/>
          <a:p>
            <a:r>
              <a:rPr lang="en-US" sz="1200"/>
              <a:t>I</a:t>
            </a:r>
          </a:p>
        </p:txBody>
      </p:sp>
      <p:sp>
        <p:nvSpPr>
          <p:cNvPr id="191515" name="Text Box 27"/>
          <p:cNvSpPr txBox="1">
            <a:spLocks noChangeArrowheads="1"/>
          </p:cNvSpPr>
          <p:nvPr/>
        </p:nvSpPr>
        <p:spPr bwMode="auto">
          <a:xfrm>
            <a:off x="138113" y="3505200"/>
            <a:ext cx="266700" cy="274638"/>
          </a:xfrm>
          <a:prstGeom prst="rect">
            <a:avLst/>
          </a:prstGeom>
          <a:noFill/>
          <a:ln w="9525">
            <a:noFill/>
            <a:miter lim="800000"/>
            <a:headEnd/>
            <a:tailEnd/>
          </a:ln>
          <a:effectLst/>
        </p:spPr>
        <p:txBody>
          <a:bodyPr wrap="none" lIns="90000" tIns="46800" rIns="90000" bIns="46800">
            <a:spAutoFit/>
          </a:bodyPr>
          <a:lstStyle/>
          <a:p>
            <a:r>
              <a:rPr lang="en-US" sz="1200"/>
              <a:t>II</a:t>
            </a:r>
          </a:p>
        </p:txBody>
      </p:sp>
      <p:sp>
        <p:nvSpPr>
          <p:cNvPr id="191516" name="Text Box 28"/>
          <p:cNvSpPr txBox="1">
            <a:spLocks noChangeArrowheads="1"/>
          </p:cNvSpPr>
          <p:nvPr/>
        </p:nvSpPr>
        <p:spPr bwMode="auto">
          <a:xfrm>
            <a:off x="138113" y="3886200"/>
            <a:ext cx="309562" cy="274638"/>
          </a:xfrm>
          <a:prstGeom prst="rect">
            <a:avLst/>
          </a:prstGeom>
          <a:noFill/>
          <a:ln w="9525">
            <a:noFill/>
            <a:miter lim="800000"/>
            <a:headEnd/>
            <a:tailEnd/>
          </a:ln>
          <a:effectLst/>
        </p:spPr>
        <p:txBody>
          <a:bodyPr wrap="none" lIns="90000" tIns="46800" rIns="90000" bIns="46800">
            <a:spAutoFit/>
          </a:bodyPr>
          <a:lstStyle/>
          <a:p>
            <a:r>
              <a:rPr lang="en-US" sz="1200"/>
              <a:t>III</a:t>
            </a:r>
          </a:p>
        </p:txBody>
      </p:sp>
      <p:sp>
        <p:nvSpPr>
          <p:cNvPr id="191517" name="Text Box 29"/>
          <p:cNvSpPr txBox="1">
            <a:spLocks noChangeArrowheads="1"/>
          </p:cNvSpPr>
          <p:nvPr/>
        </p:nvSpPr>
        <p:spPr bwMode="auto">
          <a:xfrm>
            <a:off x="131763" y="4419600"/>
            <a:ext cx="325437" cy="274638"/>
          </a:xfrm>
          <a:prstGeom prst="rect">
            <a:avLst/>
          </a:prstGeom>
          <a:noFill/>
          <a:ln w="9525">
            <a:noFill/>
            <a:miter lim="800000"/>
            <a:headEnd/>
            <a:tailEnd/>
          </a:ln>
          <a:effectLst/>
        </p:spPr>
        <p:txBody>
          <a:bodyPr wrap="none" lIns="90000" tIns="46800" rIns="90000" bIns="46800">
            <a:spAutoFit/>
          </a:bodyPr>
          <a:lstStyle/>
          <a:p>
            <a:r>
              <a:rPr lang="en-US" sz="1200"/>
              <a:t>IV</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1490"/>
                                        </p:tgtEl>
                                        <p:attrNameLst>
                                          <p:attrName>style.visibility</p:attrName>
                                        </p:attrNameLst>
                                      </p:cBhvr>
                                      <p:to>
                                        <p:strVal val="visible"/>
                                      </p:to>
                                    </p:set>
                                    <p:anim calcmode="lin" valueType="num">
                                      <p:cBhvr>
                                        <p:cTn id="7" dur="500" fill="hold"/>
                                        <p:tgtEl>
                                          <p:spTgt spid="1914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1490"/>
                                        </p:tgtEl>
                                        <p:attrNameLst>
                                          <p:attrName>ppt_y</p:attrName>
                                        </p:attrNameLst>
                                      </p:cBhvr>
                                      <p:tavLst>
                                        <p:tav tm="0">
                                          <p:val>
                                            <p:strVal val="#ppt_y"/>
                                          </p:val>
                                        </p:tav>
                                        <p:tav tm="100000">
                                          <p:val>
                                            <p:strVal val="#ppt_y"/>
                                          </p:val>
                                        </p:tav>
                                      </p:tavLst>
                                    </p:anim>
                                    <p:anim calcmode="lin" valueType="num">
                                      <p:cBhvr>
                                        <p:cTn id="9" dur="500" fill="hold"/>
                                        <p:tgtEl>
                                          <p:spTgt spid="1914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14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1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ChangeArrowheads="1"/>
          </p:cNvSpPr>
          <p:nvPr/>
        </p:nvSpPr>
        <p:spPr bwMode="auto">
          <a:xfrm>
            <a:off x="2286000" y="685800"/>
            <a:ext cx="1371600" cy="6096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Kepentingan</a:t>
            </a:r>
          </a:p>
          <a:p>
            <a:pPr algn="ctr"/>
            <a:r>
              <a:rPr lang="en-US" sz="1200"/>
              <a:t>Subyek Hukum</a:t>
            </a:r>
          </a:p>
        </p:txBody>
      </p:sp>
      <p:sp>
        <p:nvSpPr>
          <p:cNvPr id="193539" name="Rectangle 3"/>
          <p:cNvSpPr>
            <a:spLocks noChangeArrowheads="1"/>
          </p:cNvSpPr>
          <p:nvPr/>
        </p:nvSpPr>
        <p:spPr bwMode="auto">
          <a:xfrm>
            <a:off x="5638800" y="685800"/>
            <a:ext cx="1371600" cy="6096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Pengadilan</a:t>
            </a:r>
          </a:p>
        </p:txBody>
      </p:sp>
      <p:sp>
        <p:nvSpPr>
          <p:cNvPr id="193540" name="Rectangle 4"/>
          <p:cNvSpPr>
            <a:spLocks noChangeArrowheads="1"/>
          </p:cNvSpPr>
          <p:nvPr/>
        </p:nvSpPr>
        <p:spPr bwMode="auto">
          <a:xfrm>
            <a:off x="3962400" y="1600200"/>
            <a:ext cx="1371600" cy="6096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Hukum Acara </a:t>
            </a:r>
          </a:p>
          <a:p>
            <a:pPr algn="ctr"/>
            <a:r>
              <a:rPr lang="en-US" sz="1200"/>
              <a:t>Positive</a:t>
            </a:r>
          </a:p>
        </p:txBody>
      </p:sp>
      <p:sp>
        <p:nvSpPr>
          <p:cNvPr id="193541" name="Rectangle 5"/>
          <p:cNvSpPr>
            <a:spLocks noChangeArrowheads="1"/>
          </p:cNvSpPr>
          <p:nvPr/>
        </p:nvSpPr>
        <p:spPr bwMode="auto">
          <a:xfrm>
            <a:off x="3962400" y="2514600"/>
            <a:ext cx="1371600" cy="6096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Gugatan</a:t>
            </a:r>
          </a:p>
        </p:txBody>
      </p:sp>
      <p:sp>
        <p:nvSpPr>
          <p:cNvPr id="193542" name="Rectangle 6"/>
          <p:cNvSpPr>
            <a:spLocks noChangeArrowheads="1"/>
          </p:cNvSpPr>
          <p:nvPr/>
        </p:nvSpPr>
        <p:spPr bwMode="auto">
          <a:xfrm>
            <a:off x="914400" y="3810000"/>
            <a:ext cx="2743200" cy="2209800"/>
          </a:xfrm>
          <a:prstGeom prst="rect">
            <a:avLst/>
          </a:prstGeom>
          <a:noFill/>
          <a:ln w="25400">
            <a:solidFill>
              <a:srgbClr val="0000FF"/>
            </a:solidFill>
            <a:miter lim="800000"/>
            <a:headEnd/>
            <a:tailEnd/>
          </a:ln>
          <a:effectLst/>
        </p:spPr>
        <p:txBody>
          <a:bodyPr wrap="none" lIns="90000" tIns="46800" rIns="90000" bIns="46800" anchor="ctr"/>
          <a:lstStyle/>
          <a:p>
            <a:pPr marL="342900" indent="-342900" algn="just"/>
            <a:r>
              <a:rPr lang="en-US" sz="1200"/>
              <a:t>Psl : 118 HIR/124 RBG</a:t>
            </a:r>
          </a:p>
          <a:p>
            <a:pPr marL="342900" indent="-342900" algn="just"/>
            <a:r>
              <a:rPr lang="en-US" sz="1200"/>
              <a:t>1. Dengan surat permohonan </a:t>
            </a:r>
          </a:p>
          <a:p>
            <a:pPr marL="342900" indent="-342900" algn="just"/>
            <a:r>
              <a:rPr lang="en-US" sz="1200"/>
              <a:t>    ditandatangani oelh:</a:t>
            </a:r>
          </a:p>
          <a:p>
            <a:pPr marL="342900" indent="-342900" algn="just"/>
            <a:r>
              <a:rPr lang="en-US" sz="1200"/>
              <a:t>    penggugat/kuasanya.</a:t>
            </a:r>
          </a:p>
          <a:p>
            <a:pPr marL="342900" indent="-342900" algn="just"/>
            <a:r>
              <a:rPr lang="en-US" sz="1200"/>
              <a:t>2. Psl 123</a:t>
            </a:r>
          </a:p>
          <a:p>
            <a:pPr marL="342900" indent="-342900" algn="just"/>
            <a:r>
              <a:rPr lang="en-US" sz="1200"/>
              <a:t>3. Psl. 6 (2) RO.</a:t>
            </a:r>
          </a:p>
          <a:p>
            <a:pPr marL="342900" indent="-342900" algn="just"/>
            <a:r>
              <a:rPr lang="en-US" sz="1200"/>
              <a:t>4. Tempat tinggal tidak dikenal</a:t>
            </a:r>
          </a:p>
          <a:p>
            <a:pPr marL="342900" indent="-342900" algn="just"/>
            <a:r>
              <a:rPr lang="en-US" sz="1200" i="1">
                <a:cs typeface="Arial" charset="0"/>
              </a:rPr>
              <a:t>    →</a:t>
            </a:r>
            <a:r>
              <a:rPr lang="en-US" sz="1200">
                <a:cs typeface="Arial" charset="0"/>
              </a:rPr>
              <a:t>dimana benda.</a:t>
            </a:r>
          </a:p>
          <a:p>
            <a:pPr marL="342900" indent="-342900" algn="just"/>
            <a:r>
              <a:rPr lang="en-US" sz="1200">
                <a:cs typeface="Arial" charset="0"/>
              </a:rPr>
              <a:t>5. Dengan akte tidak dipilih </a:t>
            </a:r>
          </a:p>
          <a:p>
            <a:pPr marL="342900" indent="-342900" algn="just"/>
            <a:r>
              <a:rPr lang="en-US" sz="1200">
                <a:cs typeface="Arial" charset="0"/>
              </a:rPr>
              <a:t>    tempat tinggal pilihan </a:t>
            </a:r>
          </a:p>
          <a:p>
            <a:pPr marL="342900" indent="-342900" algn="just"/>
            <a:endParaRPr lang="en-US" sz="1200" i="1"/>
          </a:p>
        </p:txBody>
      </p:sp>
      <p:sp>
        <p:nvSpPr>
          <p:cNvPr id="193543" name="Rectangle 7"/>
          <p:cNvSpPr>
            <a:spLocks noChangeArrowheads="1"/>
          </p:cNvSpPr>
          <p:nvPr/>
        </p:nvSpPr>
        <p:spPr bwMode="auto">
          <a:xfrm>
            <a:off x="5638800" y="3810000"/>
            <a:ext cx="2743200" cy="2209800"/>
          </a:xfrm>
          <a:prstGeom prst="rect">
            <a:avLst/>
          </a:prstGeom>
          <a:noFill/>
          <a:ln w="25400">
            <a:solidFill>
              <a:srgbClr val="0000FF"/>
            </a:solidFill>
            <a:miter lim="800000"/>
            <a:headEnd/>
            <a:tailEnd/>
          </a:ln>
          <a:effectLst/>
        </p:spPr>
        <p:txBody>
          <a:bodyPr wrap="none" lIns="90000" tIns="46800" rIns="90000" bIns="46800" anchor="ctr"/>
          <a:lstStyle/>
          <a:p>
            <a:pPr marL="342900" indent="-342900" algn="just"/>
            <a:r>
              <a:rPr lang="en-US" sz="1200" u="sng"/>
              <a:t>Identitas</a:t>
            </a:r>
          </a:p>
          <a:p>
            <a:pPr marL="342900" indent="-342900" algn="just"/>
            <a:endParaRPr lang="en-US" sz="1200" u="sng"/>
          </a:p>
          <a:p>
            <a:pPr marL="342900" indent="-342900" algn="just"/>
            <a:r>
              <a:rPr lang="en-US" sz="1200"/>
              <a:t>a. Penggugat, tempat kedudukannya </a:t>
            </a:r>
          </a:p>
          <a:p>
            <a:pPr marL="342900" indent="-342900" algn="just"/>
            <a:r>
              <a:rPr lang="en-US" sz="1200"/>
              <a:t>    dan alamat yang selanjutnya </a:t>
            </a:r>
          </a:p>
          <a:p>
            <a:pPr marL="342900" indent="-342900" algn="just"/>
            <a:r>
              <a:rPr lang="en-US" sz="1200"/>
              <a:t>    Menyebut dirinya</a:t>
            </a:r>
          </a:p>
          <a:p>
            <a:pPr marL="342900" indent="-342900" algn="just"/>
            <a:r>
              <a:rPr lang="en-US" sz="1200"/>
              <a:t>b. Tergugat, satu dua dst, tempat </a:t>
            </a:r>
          </a:p>
          <a:p>
            <a:pPr marL="342900" indent="-342900" algn="just"/>
            <a:r>
              <a:rPr lang="en-US" sz="1200"/>
              <a:t>    Kedudukannya, dan alamat yang </a:t>
            </a:r>
          </a:p>
          <a:p>
            <a:pPr marL="342900" indent="-342900" algn="just"/>
            <a:r>
              <a:rPr lang="en-US" sz="1200"/>
              <a:t>    selanjutnya sebagai tergugat</a:t>
            </a:r>
          </a:p>
        </p:txBody>
      </p:sp>
      <p:sp>
        <p:nvSpPr>
          <p:cNvPr id="193544" name="Line 8"/>
          <p:cNvSpPr>
            <a:spLocks noChangeShapeType="1"/>
          </p:cNvSpPr>
          <p:nvPr/>
        </p:nvSpPr>
        <p:spPr bwMode="auto">
          <a:xfrm>
            <a:off x="3657600" y="990600"/>
            <a:ext cx="19812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3545" name="Line 9"/>
          <p:cNvSpPr>
            <a:spLocks noChangeShapeType="1"/>
          </p:cNvSpPr>
          <p:nvPr/>
        </p:nvSpPr>
        <p:spPr bwMode="auto">
          <a:xfrm>
            <a:off x="4648200" y="990600"/>
            <a:ext cx="0" cy="6096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3546" name="Line 10"/>
          <p:cNvSpPr>
            <a:spLocks noChangeShapeType="1"/>
          </p:cNvSpPr>
          <p:nvPr/>
        </p:nvSpPr>
        <p:spPr bwMode="auto">
          <a:xfrm>
            <a:off x="4648200" y="2209800"/>
            <a:ext cx="0" cy="3048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3547" name="Line 11"/>
          <p:cNvSpPr>
            <a:spLocks noChangeShapeType="1"/>
          </p:cNvSpPr>
          <p:nvPr/>
        </p:nvSpPr>
        <p:spPr bwMode="auto">
          <a:xfrm flipH="1">
            <a:off x="2209800" y="3124200"/>
            <a:ext cx="2438400" cy="6858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3548" name="Line 12"/>
          <p:cNvSpPr>
            <a:spLocks noChangeShapeType="1"/>
          </p:cNvSpPr>
          <p:nvPr/>
        </p:nvSpPr>
        <p:spPr bwMode="auto">
          <a:xfrm>
            <a:off x="4648200" y="3124200"/>
            <a:ext cx="2362200" cy="685800"/>
          </a:xfrm>
          <a:prstGeom prst="line">
            <a:avLst/>
          </a:prstGeom>
          <a:noFill/>
          <a:ln w="25400">
            <a:solidFill>
              <a:srgbClr val="FF6600"/>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93538"/>
                                        </p:tgtEl>
                                        <p:attrNameLst>
                                          <p:attrName>style.visibility</p:attrName>
                                        </p:attrNameLst>
                                      </p:cBhvr>
                                      <p:to>
                                        <p:strVal val="visible"/>
                                      </p:to>
                                    </p:set>
                                    <p:anim calcmode="lin" valueType="num">
                                      <p:cBhvr>
                                        <p:cTn id="7" dur="1000" fill="hold"/>
                                        <p:tgtEl>
                                          <p:spTgt spid="193538"/>
                                        </p:tgtEl>
                                        <p:attrNameLst>
                                          <p:attrName>ppt_w</p:attrName>
                                        </p:attrNameLst>
                                      </p:cBhvr>
                                      <p:tavLst>
                                        <p:tav tm="0">
                                          <p:val>
                                            <p:fltVal val="0"/>
                                          </p:val>
                                        </p:tav>
                                        <p:tav tm="100000">
                                          <p:val>
                                            <p:strVal val="#ppt_w"/>
                                          </p:val>
                                        </p:tav>
                                      </p:tavLst>
                                    </p:anim>
                                    <p:anim calcmode="lin" valueType="num">
                                      <p:cBhvr>
                                        <p:cTn id="8" dur="1000" fill="hold"/>
                                        <p:tgtEl>
                                          <p:spTgt spid="193538"/>
                                        </p:tgtEl>
                                        <p:attrNameLst>
                                          <p:attrName>ppt_h</p:attrName>
                                        </p:attrNameLst>
                                      </p:cBhvr>
                                      <p:tavLst>
                                        <p:tav tm="0">
                                          <p:val>
                                            <p:fltVal val="0"/>
                                          </p:val>
                                        </p:tav>
                                        <p:tav tm="100000">
                                          <p:val>
                                            <p:strVal val="#ppt_h"/>
                                          </p:val>
                                        </p:tav>
                                      </p:tavLst>
                                    </p:anim>
                                    <p:anim calcmode="lin" valueType="num">
                                      <p:cBhvr>
                                        <p:cTn id="9" dur="1000" fill="hold"/>
                                        <p:tgtEl>
                                          <p:spTgt spid="1935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3538"/>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193539"/>
                                        </p:tgtEl>
                                        <p:attrNameLst>
                                          <p:attrName>style.visibility</p:attrName>
                                        </p:attrNameLst>
                                      </p:cBhvr>
                                      <p:to>
                                        <p:strVal val="visible"/>
                                      </p:to>
                                    </p:set>
                                    <p:anim calcmode="lin" valueType="num">
                                      <p:cBhvr>
                                        <p:cTn id="13" dur="1000" fill="hold"/>
                                        <p:tgtEl>
                                          <p:spTgt spid="193539"/>
                                        </p:tgtEl>
                                        <p:attrNameLst>
                                          <p:attrName>ppt_w</p:attrName>
                                        </p:attrNameLst>
                                      </p:cBhvr>
                                      <p:tavLst>
                                        <p:tav tm="0">
                                          <p:val>
                                            <p:fltVal val="0"/>
                                          </p:val>
                                        </p:tav>
                                        <p:tav tm="100000">
                                          <p:val>
                                            <p:strVal val="#ppt_w"/>
                                          </p:val>
                                        </p:tav>
                                      </p:tavLst>
                                    </p:anim>
                                    <p:anim calcmode="lin" valueType="num">
                                      <p:cBhvr>
                                        <p:cTn id="14" dur="1000" fill="hold"/>
                                        <p:tgtEl>
                                          <p:spTgt spid="193539"/>
                                        </p:tgtEl>
                                        <p:attrNameLst>
                                          <p:attrName>ppt_h</p:attrName>
                                        </p:attrNameLst>
                                      </p:cBhvr>
                                      <p:tavLst>
                                        <p:tav tm="0">
                                          <p:val>
                                            <p:fltVal val="0"/>
                                          </p:val>
                                        </p:tav>
                                        <p:tav tm="100000">
                                          <p:val>
                                            <p:strVal val="#ppt_h"/>
                                          </p:val>
                                        </p:tav>
                                      </p:tavLst>
                                    </p:anim>
                                    <p:anim calcmode="lin" valueType="num">
                                      <p:cBhvr>
                                        <p:cTn id="15" dur="1000" fill="hold"/>
                                        <p:tgtEl>
                                          <p:spTgt spid="19353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9353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animBg="1"/>
      <p:bldP spid="193539"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rrowheads="1"/>
          </p:cNvSpPr>
          <p:nvPr>
            <p:ph type="title"/>
          </p:nvPr>
        </p:nvSpPr>
        <p:spPr>
          <a:xfrm>
            <a:off x="457200" y="323850"/>
            <a:ext cx="8385175" cy="400050"/>
          </a:xfrm>
        </p:spPr>
        <p:txBody>
          <a:bodyPr>
            <a:normAutofit fontScale="90000"/>
          </a:bodyPr>
          <a:lstStyle/>
          <a:p>
            <a:r>
              <a:rPr lang="en-US" sz="2600" b="0">
                <a:solidFill>
                  <a:schemeClr val="tx1"/>
                </a:solidFill>
              </a:rPr>
              <a:t>TEORI MENYUSUN GUGATAN</a:t>
            </a:r>
          </a:p>
        </p:txBody>
      </p:sp>
      <p:sp>
        <p:nvSpPr>
          <p:cNvPr id="195587" name="Oval 3"/>
          <p:cNvSpPr>
            <a:spLocks noChangeArrowheads="1"/>
          </p:cNvSpPr>
          <p:nvPr/>
        </p:nvSpPr>
        <p:spPr bwMode="auto">
          <a:xfrm>
            <a:off x="2057400" y="1676400"/>
            <a:ext cx="914400" cy="1676400"/>
          </a:xfrm>
          <a:prstGeom prst="ellipse">
            <a:avLst/>
          </a:prstGeom>
          <a:noFill/>
          <a:ln w="25400">
            <a:solidFill>
              <a:srgbClr val="0000FF"/>
            </a:solidFill>
            <a:round/>
            <a:headEnd/>
            <a:tailEnd/>
          </a:ln>
          <a:effectLst/>
        </p:spPr>
        <p:txBody>
          <a:bodyPr wrap="none" lIns="90000" tIns="46800" rIns="90000" bIns="46800" anchor="ctr"/>
          <a:lstStyle/>
          <a:p>
            <a:pPr algn="ctr"/>
            <a:r>
              <a:rPr lang="en-US" sz="1200"/>
              <a:t>K  H</a:t>
            </a:r>
          </a:p>
          <a:p>
            <a:pPr algn="ctr"/>
            <a:r>
              <a:rPr lang="en-US" sz="1200"/>
              <a:t>U  U</a:t>
            </a:r>
          </a:p>
          <a:p>
            <a:pPr algn="ctr"/>
            <a:r>
              <a:rPr lang="en-US" sz="1200"/>
              <a:t>A  K</a:t>
            </a:r>
          </a:p>
          <a:p>
            <a:pPr algn="ctr"/>
            <a:r>
              <a:rPr lang="en-US" sz="1200"/>
              <a:t>S  U</a:t>
            </a:r>
          </a:p>
          <a:p>
            <a:pPr algn="ctr"/>
            <a:r>
              <a:rPr lang="en-US" sz="1200"/>
              <a:t>A  M</a:t>
            </a:r>
          </a:p>
        </p:txBody>
      </p:sp>
      <p:sp>
        <p:nvSpPr>
          <p:cNvPr id="195588" name="Oval 4"/>
          <p:cNvSpPr>
            <a:spLocks noChangeArrowheads="1"/>
          </p:cNvSpPr>
          <p:nvPr/>
        </p:nvSpPr>
        <p:spPr bwMode="auto">
          <a:xfrm>
            <a:off x="609600" y="1981200"/>
            <a:ext cx="1524000" cy="1143000"/>
          </a:xfrm>
          <a:prstGeom prst="ellipse">
            <a:avLst/>
          </a:prstGeom>
          <a:noFill/>
          <a:ln w="25400">
            <a:solidFill>
              <a:srgbClr val="0000FF"/>
            </a:solidFill>
            <a:round/>
            <a:headEnd/>
            <a:tailEnd/>
          </a:ln>
          <a:effectLst/>
        </p:spPr>
        <p:txBody>
          <a:bodyPr wrap="none" lIns="90000" tIns="46800" rIns="90000" bIns="46800" anchor="ctr"/>
          <a:lstStyle/>
          <a:p>
            <a:pPr algn="ctr"/>
            <a:r>
              <a:rPr lang="en-US" sz="1200"/>
              <a:t>Setiap orang yang </a:t>
            </a:r>
          </a:p>
          <a:p>
            <a:pPr algn="ctr"/>
            <a:r>
              <a:rPr lang="en-US" sz="1200"/>
              <a:t>Merasa dirugikan.</a:t>
            </a:r>
          </a:p>
        </p:txBody>
      </p:sp>
      <p:sp>
        <p:nvSpPr>
          <p:cNvPr id="195589" name="Rectangle 5"/>
          <p:cNvSpPr>
            <a:spLocks noChangeArrowheads="1"/>
          </p:cNvSpPr>
          <p:nvPr/>
        </p:nvSpPr>
        <p:spPr bwMode="auto">
          <a:xfrm>
            <a:off x="3276600" y="1752600"/>
            <a:ext cx="1219200" cy="6858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Pengadilan</a:t>
            </a:r>
          </a:p>
        </p:txBody>
      </p:sp>
      <p:sp>
        <p:nvSpPr>
          <p:cNvPr id="195590" name="Rectangle 6"/>
          <p:cNvSpPr>
            <a:spLocks noChangeArrowheads="1"/>
          </p:cNvSpPr>
          <p:nvPr/>
        </p:nvSpPr>
        <p:spPr bwMode="auto">
          <a:xfrm>
            <a:off x="3276600" y="2438400"/>
            <a:ext cx="1219200" cy="990600"/>
          </a:xfrm>
          <a:prstGeom prst="rect">
            <a:avLst/>
          </a:prstGeom>
          <a:noFill/>
          <a:ln w="25400">
            <a:solidFill>
              <a:srgbClr val="0000FF"/>
            </a:solidFill>
            <a:miter lim="800000"/>
            <a:headEnd/>
            <a:tailEnd/>
          </a:ln>
          <a:effectLst/>
        </p:spPr>
        <p:txBody>
          <a:bodyPr wrap="none" lIns="90000" tIns="46800" rIns="90000" bIns="46800" anchor="ctr"/>
          <a:lstStyle/>
          <a:p>
            <a:pPr algn="just"/>
            <a:r>
              <a:rPr lang="en-US" sz="1200"/>
              <a:t>Permohonan </a:t>
            </a:r>
          </a:p>
          <a:p>
            <a:pPr algn="just"/>
            <a:r>
              <a:rPr lang="en-US" sz="1200"/>
              <a:t>hak</a:t>
            </a:r>
          </a:p>
          <a:p>
            <a:pPr algn="just">
              <a:buFontTx/>
              <a:buChar char="-"/>
            </a:pPr>
            <a:r>
              <a:rPr lang="en-US" sz="1200"/>
              <a:t>Penetapan</a:t>
            </a:r>
          </a:p>
          <a:p>
            <a:pPr algn="just">
              <a:buFontTx/>
              <a:buChar char="-"/>
            </a:pPr>
            <a:r>
              <a:rPr lang="en-US" sz="1200"/>
              <a:t>Gugatan</a:t>
            </a:r>
          </a:p>
        </p:txBody>
      </p:sp>
      <p:sp>
        <p:nvSpPr>
          <p:cNvPr id="195591" name="Rectangle 7"/>
          <p:cNvSpPr>
            <a:spLocks noChangeArrowheads="1"/>
          </p:cNvSpPr>
          <p:nvPr/>
        </p:nvSpPr>
        <p:spPr bwMode="auto">
          <a:xfrm>
            <a:off x="1752600" y="4191000"/>
            <a:ext cx="1524000" cy="6858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Lisan Psl 14 (1) Rbg</a:t>
            </a:r>
          </a:p>
          <a:p>
            <a:pPr algn="ctr"/>
            <a:r>
              <a:rPr lang="en-US" sz="1200"/>
              <a:t>Psl 118 (1) HIR</a:t>
            </a:r>
          </a:p>
        </p:txBody>
      </p:sp>
      <p:sp>
        <p:nvSpPr>
          <p:cNvPr id="195592" name="Rectangle 8"/>
          <p:cNvSpPr>
            <a:spLocks noChangeArrowheads="1"/>
          </p:cNvSpPr>
          <p:nvPr/>
        </p:nvSpPr>
        <p:spPr bwMode="auto">
          <a:xfrm>
            <a:off x="1752600" y="4876800"/>
            <a:ext cx="1524000" cy="685800"/>
          </a:xfrm>
          <a:prstGeom prst="rect">
            <a:avLst/>
          </a:prstGeom>
          <a:noFill/>
          <a:ln w="25400">
            <a:solidFill>
              <a:srgbClr val="0000FF"/>
            </a:solidFill>
            <a:miter lim="800000"/>
            <a:headEnd/>
            <a:tailEnd/>
          </a:ln>
          <a:effectLst/>
        </p:spPr>
        <p:txBody>
          <a:bodyPr wrap="none" lIns="90000" tIns="46800" rIns="90000" bIns="46800" anchor="ctr"/>
          <a:lstStyle/>
          <a:p>
            <a:pPr algn="ctr"/>
            <a:r>
              <a:rPr lang="en-US" sz="1200"/>
              <a:t>Tertulis Psl 120 HIR</a:t>
            </a:r>
          </a:p>
          <a:p>
            <a:pPr algn="ctr"/>
            <a:r>
              <a:rPr lang="en-US" sz="1200"/>
              <a:t>Psl 114 (1) RBG</a:t>
            </a:r>
          </a:p>
        </p:txBody>
      </p:sp>
      <p:sp>
        <p:nvSpPr>
          <p:cNvPr id="195593" name="Rectangle 9"/>
          <p:cNvSpPr>
            <a:spLocks noChangeArrowheads="1"/>
          </p:cNvSpPr>
          <p:nvPr/>
        </p:nvSpPr>
        <p:spPr bwMode="auto">
          <a:xfrm>
            <a:off x="4876800" y="1752600"/>
            <a:ext cx="1600200" cy="838200"/>
          </a:xfrm>
          <a:prstGeom prst="rect">
            <a:avLst/>
          </a:prstGeom>
          <a:noFill/>
          <a:ln w="25400">
            <a:solidFill>
              <a:srgbClr val="0000FF"/>
            </a:solidFill>
            <a:miter lim="800000"/>
            <a:headEnd/>
            <a:tailEnd/>
          </a:ln>
          <a:effectLst/>
        </p:spPr>
        <p:txBody>
          <a:bodyPr wrap="none" lIns="90000" tIns="46800" rIns="90000" bIns="46800" anchor="ctr"/>
          <a:lstStyle/>
          <a:p>
            <a:pPr marL="342900" indent="-342900" algn="just"/>
            <a:r>
              <a:rPr lang="en-US" sz="1200">
                <a:solidFill>
                  <a:srgbClr val="FFFF81"/>
                </a:solidFill>
              </a:rPr>
              <a:t>1. </a:t>
            </a:r>
            <a:r>
              <a:rPr lang="en-US" sz="1200"/>
              <a:t>Punya landasan</a:t>
            </a:r>
          </a:p>
          <a:p>
            <a:pPr marL="342900" indent="-342900" algn="just"/>
            <a:r>
              <a:rPr lang="en-US" sz="1200"/>
              <a:t>    Hukum (kode etik) </a:t>
            </a:r>
          </a:p>
          <a:p>
            <a:pPr marL="342900" indent="-342900" algn="just"/>
            <a:r>
              <a:rPr lang="en-US" sz="1200"/>
              <a:t>    advokat</a:t>
            </a:r>
          </a:p>
        </p:txBody>
      </p:sp>
      <p:sp>
        <p:nvSpPr>
          <p:cNvPr id="195594" name="Rectangle 10"/>
          <p:cNvSpPr>
            <a:spLocks noChangeArrowheads="1"/>
          </p:cNvSpPr>
          <p:nvPr/>
        </p:nvSpPr>
        <p:spPr bwMode="auto">
          <a:xfrm>
            <a:off x="4876800" y="2590800"/>
            <a:ext cx="1600200" cy="762000"/>
          </a:xfrm>
          <a:prstGeom prst="rect">
            <a:avLst/>
          </a:prstGeom>
          <a:noFill/>
          <a:ln w="25400">
            <a:solidFill>
              <a:srgbClr val="0000FF"/>
            </a:solidFill>
            <a:miter lim="800000"/>
            <a:headEnd/>
            <a:tailEnd/>
          </a:ln>
          <a:effectLst/>
        </p:spPr>
        <p:txBody>
          <a:bodyPr wrap="none" lIns="90000" tIns="46800" rIns="90000" bIns="46800" anchor="ctr"/>
          <a:lstStyle/>
          <a:p>
            <a:pPr algn="just"/>
            <a:r>
              <a:rPr lang="en-US" sz="1200">
                <a:solidFill>
                  <a:srgbClr val="FFFF81"/>
                </a:solidFill>
              </a:rPr>
              <a:t>2. </a:t>
            </a:r>
            <a:r>
              <a:rPr lang="en-US" sz="1200"/>
              <a:t>Dimungkinkan </a:t>
            </a:r>
          </a:p>
          <a:p>
            <a:pPr algn="just"/>
            <a:r>
              <a:rPr lang="en-US" sz="1200"/>
              <a:t>    dapat dikabulkan </a:t>
            </a:r>
          </a:p>
          <a:p>
            <a:pPr algn="just"/>
            <a:r>
              <a:rPr lang="en-US" sz="1200"/>
              <a:t>    (proses acara)</a:t>
            </a:r>
          </a:p>
        </p:txBody>
      </p:sp>
      <p:sp>
        <p:nvSpPr>
          <p:cNvPr id="195595" name="Rectangle 11"/>
          <p:cNvSpPr>
            <a:spLocks noChangeArrowheads="1"/>
          </p:cNvSpPr>
          <p:nvPr/>
        </p:nvSpPr>
        <p:spPr bwMode="auto">
          <a:xfrm>
            <a:off x="6781800" y="1752600"/>
            <a:ext cx="2209800" cy="3200400"/>
          </a:xfrm>
          <a:prstGeom prst="rect">
            <a:avLst/>
          </a:prstGeom>
          <a:noFill/>
          <a:ln w="25400">
            <a:solidFill>
              <a:srgbClr val="0000FF"/>
            </a:solidFill>
            <a:miter lim="800000"/>
            <a:headEnd/>
            <a:tailEnd/>
          </a:ln>
          <a:effectLst/>
        </p:spPr>
        <p:txBody>
          <a:bodyPr wrap="none" lIns="90000" tIns="46800" rIns="90000" bIns="46800" anchor="ctr"/>
          <a:lstStyle/>
          <a:p>
            <a:pPr marL="342900" indent="-342900" algn="just"/>
            <a:r>
              <a:rPr lang="en-US" sz="1200"/>
              <a:t>Persyaratan gugatan Tdk </a:t>
            </a:r>
          </a:p>
          <a:p>
            <a:pPr marL="342900" indent="-342900" algn="just"/>
            <a:r>
              <a:rPr lang="en-US" sz="1200"/>
              <a:t>Ketentuan : </a:t>
            </a:r>
            <a:r>
              <a:rPr lang="en-US" sz="1200" b="1"/>
              <a:t>RUPS 8 no 3</a:t>
            </a:r>
          </a:p>
          <a:p>
            <a:pPr marL="342900" indent="-342900" algn="just"/>
            <a:r>
              <a:rPr lang="en-US" sz="1200"/>
              <a:t>Ada keharusan :</a:t>
            </a:r>
          </a:p>
          <a:p>
            <a:pPr marL="342900" indent="-342900" algn="just">
              <a:buFontTx/>
              <a:buAutoNum type="arabicPeriod"/>
            </a:pPr>
            <a:r>
              <a:rPr lang="en-US" sz="1200"/>
              <a:t>Identitas para pihak.</a:t>
            </a:r>
          </a:p>
          <a:p>
            <a:pPr marL="342900" indent="-342900" algn="just">
              <a:buFontTx/>
              <a:buAutoNum type="arabicPeriod"/>
            </a:pPr>
            <a:r>
              <a:rPr lang="en-US" sz="1200"/>
              <a:t>Dalil kongret tentang </a:t>
            </a:r>
          </a:p>
          <a:p>
            <a:pPr marL="342900" indent="-342900" algn="just"/>
            <a:r>
              <a:rPr lang="en-US" sz="1200"/>
              <a:t>	adanya hubungan </a:t>
            </a:r>
          </a:p>
          <a:p>
            <a:pPr marL="342900" indent="-342900" algn="just"/>
            <a:r>
              <a:rPr lang="en-US" sz="1200"/>
              <a:t>	hukum yang</a:t>
            </a:r>
          </a:p>
          <a:p>
            <a:pPr marL="342900" indent="-342900" algn="just"/>
            <a:r>
              <a:rPr lang="en-US" sz="1200"/>
              <a:t>	Merupakan dasar</a:t>
            </a:r>
          </a:p>
          <a:p>
            <a:pPr marL="342900" indent="-342900" algn="just"/>
            <a:r>
              <a:rPr lang="en-US" sz="1200"/>
              <a:t>	serta alasan-alasan</a:t>
            </a:r>
          </a:p>
          <a:p>
            <a:pPr marL="342900" indent="-342900" algn="just"/>
            <a:r>
              <a:rPr lang="en-US" sz="1200"/>
              <a:t>	dari pada tuntutan,</a:t>
            </a:r>
          </a:p>
          <a:p>
            <a:pPr marL="342900" indent="-342900" algn="just"/>
            <a:r>
              <a:rPr lang="en-US" sz="1200"/>
              <a:t>	dalil-dalil fundamentum </a:t>
            </a:r>
          </a:p>
          <a:p>
            <a:pPr marL="342900" indent="-342900" algn="just"/>
            <a:r>
              <a:rPr lang="en-US" sz="1200"/>
              <a:t>	Petendi. </a:t>
            </a:r>
          </a:p>
          <a:p>
            <a:pPr marL="342900" indent="-342900" algn="just">
              <a:buFontTx/>
              <a:buAutoNum type="arabicPeriod" startAt="3"/>
            </a:pPr>
            <a:r>
              <a:rPr lang="en-US" sz="1200"/>
              <a:t>Tuntutan harus jelas/</a:t>
            </a:r>
          </a:p>
          <a:p>
            <a:pPr marL="342900" indent="-342900" algn="just"/>
            <a:r>
              <a:rPr lang="en-US" sz="1200"/>
              <a:t>	tegas HIR/RBG,</a:t>
            </a:r>
          </a:p>
          <a:p>
            <a:pPr marL="342900" indent="-342900" algn="just"/>
            <a:r>
              <a:rPr lang="en-US" sz="1200"/>
              <a:t>	hanya mengatur cara </a:t>
            </a:r>
          </a:p>
          <a:p>
            <a:pPr marL="342900" indent="-342900" algn="just"/>
            <a:r>
              <a:rPr lang="en-US" sz="1200"/>
              <a:t>	mengajukan gugatan</a:t>
            </a:r>
          </a:p>
        </p:txBody>
      </p:sp>
      <p:sp>
        <p:nvSpPr>
          <p:cNvPr id="195596" name="Text Box 12"/>
          <p:cNvSpPr txBox="1">
            <a:spLocks noChangeArrowheads="1"/>
          </p:cNvSpPr>
          <p:nvPr/>
        </p:nvSpPr>
        <p:spPr bwMode="auto">
          <a:xfrm>
            <a:off x="671513" y="1252538"/>
            <a:ext cx="333375" cy="274637"/>
          </a:xfrm>
          <a:prstGeom prst="rect">
            <a:avLst/>
          </a:prstGeom>
          <a:noFill/>
          <a:ln w="9525">
            <a:noFill/>
            <a:miter lim="800000"/>
            <a:headEnd/>
            <a:tailEnd/>
          </a:ln>
          <a:effectLst/>
        </p:spPr>
        <p:txBody>
          <a:bodyPr wrap="none" lIns="90000" tIns="46800" rIns="90000" bIns="46800">
            <a:spAutoFit/>
          </a:bodyPr>
          <a:lstStyle/>
          <a:p>
            <a:r>
              <a:rPr lang="en-US" sz="1200" b="1"/>
              <a:t>A.</a:t>
            </a:r>
          </a:p>
        </p:txBody>
      </p:sp>
      <p:sp>
        <p:nvSpPr>
          <p:cNvPr id="195597" name="Line 13"/>
          <p:cNvSpPr>
            <a:spLocks noChangeShapeType="1"/>
          </p:cNvSpPr>
          <p:nvPr/>
        </p:nvSpPr>
        <p:spPr bwMode="auto">
          <a:xfrm>
            <a:off x="2514600" y="3352800"/>
            <a:ext cx="0" cy="838200"/>
          </a:xfrm>
          <a:prstGeom prst="line">
            <a:avLst/>
          </a:prstGeom>
          <a:noFill/>
          <a:ln w="15875">
            <a:solidFill>
              <a:srgbClr val="FF0000"/>
            </a:solidFill>
            <a:round/>
            <a:headEnd/>
            <a:tailEnd/>
          </a:ln>
          <a:effectLst/>
        </p:spPr>
        <p:txBody>
          <a:bodyPr wrap="none" lIns="90000" tIns="46800" rIns="90000" bIns="46800" anchor="ctr"/>
          <a:lstStyle/>
          <a:p>
            <a:endParaRPr lang="en-US"/>
          </a:p>
        </p:txBody>
      </p:sp>
      <p:sp>
        <p:nvSpPr>
          <p:cNvPr id="195598" name="Line 14"/>
          <p:cNvSpPr>
            <a:spLocks noChangeShapeType="1"/>
          </p:cNvSpPr>
          <p:nvPr/>
        </p:nvSpPr>
        <p:spPr bwMode="auto">
          <a:xfrm>
            <a:off x="2971800" y="2514600"/>
            <a:ext cx="304800" cy="0"/>
          </a:xfrm>
          <a:prstGeom prst="line">
            <a:avLst/>
          </a:prstGeom>
          <a:noFill/>
          <a:ln w="15875">
            <a:solidFill>
              <a:srgbClr val="FF0000"/>
            </a:solidFill>
            <a:round/>
            <a:headEnd/>
            <a:tailEnd/>
          </a:ln>
          <a:effectLst/>
        </p:spPr>
        <p:txBody>
          <a:bodyPr wrap="none" lIns="90000" tIns="46800" rIns="90000" bIns="46800" anchor="ctr"/>
          <a:lstStyle/>
          <a:p>
            <a:endParaRPr lang="en-US"/>
          </a:p>
        </p:txBody>
      </p:sp>
      <p:sp>
        <p:nvSpPr>
          <p:cNvPr id="195599" name="Line 15"/>
          <p:cNvSpPr>
            <a:spLocks noChangeShapeType="1"/>
          </p:cNvSpPr>
          <p:nvPr/>
        </p:nvSpPr>
        <p:spPr bwMode="auto">
          <a:xfrm>
            <a:off x="6477000" y="2514600"/>
            <a:ext cx="304800" cy="0"/>
          </a:xfrm>
          <a:prstGeom prst="line">
            <a:avLst/>
          </a:prstGeom>
          <a:noFill/>
          <a:ln w="15875">
            <a:solidFill>
              <a:srgbClr val="FF0000"/>
            </a:solidFill>
            <a:round/>
            <a:headEnd/>
            <a:tailEnd/>
          </a:ln>
          <a:effectLst/>
        </p:spPr>
        <p:txBody>
          <a:bodyPr wrap="none" lIns="90000" tIns="46800" rIns="90000" bIns="46800" anchor="ctr"/>
          <a:lstStyle/>
          <a:p>
            <a:endParaRPr lang="en-US"/>
          </a:p>
        </p:txBody>
      </p:sp>
      <p:sp>
        <p:nvSpPr>
          <p:cNvPr id="195600" name="Line 16"/>
          <p:cNvSpPr>
            <a:spLocks noChangeShapeType="1"/>
          </p:cNvSpPr>
          <p:nvPr/>
        </p:nvSpPr>
        <p:spPr bwMode="auto">
          <a:xfrm>
            <a:off x="4495800" y="2514600"/>
            <a:ext cx="381000" cy="0"/>
          </a:xfrm>
          <a:prstGeom prst="line">
            <a:avLst/>
          </a:prstGeom>
          <a:noFill/>
          <a:ln w="15875">
            <a:solidFill>
              <a:srgbClr val="FF0000"/>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195586"/>
                                        </p:tgtEl>
                                        <p:attrNameLst>
                                          <p:attrName>style.visibility</p:attrName>
                                        </p:attrNameLst>
                                      </p:cBhvr>
                                      <p:to>
                                        <p:strVal val="visible"/>
                                      </p:to>
                                    </p:set>
                                    <p:animEffect transition="in" filter="fade">
                                      <p:cBhvr>
                                        <p:cTn id="7" dur="1000"/>
                                        <p:tgtEl>
                                          <p:spTgt spid="195586"/>
                                        </p:tgtEl>
                                      </p:cBhvr>
                                    </p:animEffect>
                                    <p:anim calcmode="lin" valueType="num">
                                      <p:cBhvr>
                                        <p:cTn id="8" dur="1000" fill="hold"/>
                                        <p:tgtEl>
                                          <p:spTgt spid="195586"/>
                                        </p:tgtEl>
                                        <p:attrNameLst>
                                          <p:attrName>ppt_x</p:attrName>
                                        </p:attrNameLst>
                                      </p:cBhvr>
                                      <p:tavLst>
                                        <p:tav tm="0">
                                          <p:val>
                                            <p:strVal val="#ppt_x-.1"/>
                                          </p:val>
                                        </p:tav>
                                        <p:tav tm="100000">
                                          <p:val>
                                            <p:strVal val="#ppt_x"/>
                                          </p:val>
                                        </p:tav>
                                      </p:tavLst>
                                    </p:anim>
                                    <p:anim calcmode="lin" valueType="num">
                                      <p:cBhvr>
                                        <p:cTn id="9" dur="1000" fill="hold"/>
                                        <p:tgtEl>
                                          <p:spTgt spid="1955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2"/>
          <p:cNvSpPr txBox="1">
            <a:spLocks noChangeArrowheads="1"/>
          </p:cNvSpPr>
          <p:nvPr/>
        </p:nvSpPr>
        <p:spPr bwMode="auto">
          <a:xfrm>
            <a:off x="842963" y="490538"/>
            <a:ext cx="1824037" cy="274637"/>
          </a:xfrm>
          <a:prstGeom prst="rect">
            <a:avLst/>
          </a:prstGeom>
          <a:noFill/>
          <a:ln w="9525">
            <a:noFill/>
            <a:miter lim="800000"/>
            <a:headEnd/>
            <a:tailEnd/>
          </a:ln>
          <a:effectLst/>
        </p:spPr>
        <p:txBody>
          <a:bodyPr wrap="none" lIns="90000" tIns="46800" rIns="90000" bIns="46800">
            <a:spAutoFit/>
          </a:bodyPr>
          <a:lstStyle/>
          <a:p>
            <a:r>
              <a:rPr lang="en-US" sz="1200" b="1"/>
              <a:t>B. Identitas Para Pihak</a:t>
            </a:r>
          </a:p>
        </p:txBody>
      </p:sp>
      <p:sp>
        <p:nvSpPr>
          <p:cNvPr id="197635" name="Rectangle 3"/>
          <p:cNvSpPr>
            <a:spLocks noChangeArrowheads="1"/>
          </p:cNvSpPr>
          <p:nvPr/>
        </p:nvSpPr>
        <p:spPr bwMode="auto">
          <a:xfrm>
            <a:off x="914400" y="1295400"/>
            <a:ext cx="1447800" cy="533400"/>
          </a:xfrm>
          <a:prstGeom prst="rect">
            <a:avLst/>
          </a:prstGeom>
          <a:noFill/>
          <a:ln w="25400">
            <a:solidFill>
              <a:srgbClr val="3366FF"/>
            </a:solidFill>
            <a:miter lim="800000"/>
            <a:headEnd/>
            <a:tailEnd/>
          </a:ln>
          <a:effectLst/>
        </p:spPr>
        <p:txBody>
          <a:bodyPr wrap="none" lIns="90000" tIns="46800" rIns="90000" bIns="46800" anchor="ctr"/>
          <a:lstStyle/>
          <a:p>
            <a:pPr algn="ctr"/>
            <a:r>
              <a:rPr lang="en-US" sz="1200"/>
              <a:t>PENGGUGAT</a:t>
            </a:r>
          </a:p>
        </p:txBody>
      </p:sp>
      <p:sp>
        <p:nvSpPr>
          <p:cNvPr id="197636" name="Rectangle 4"/>
          <p:cNvSpPr>
            <a:spLocks noChangeArrowheads="1"/>
          </p:cNvSpPr>
          <p:nvPr/>
        </p:nvSpPr>
        <p:spPr bwMode="auto">
          <a:xfrm>
            <a:off x="914400" y="2286000"/>
            <a:ext cx="1447800" cy="533400"/>
          </a:xfrm>
          <a:prstGeom prst="rect">
            <a:avLst/>
          </a:prstGeom>
          <a:noFill/>
          <a:ln w="25400">
            <a:solidFill>
              <a:srgbClr val="3333FF"/>
            </a:solidFill>
            <a:miter lim="800000"/>
            <a:headEnd/>
            <a:tailEnd/>
          </a:ln>
          <a:effectLst/>
        </p:spPr>
        <p:txBody>
          <a:bodyPr wrap="none" lIns="90000" tIns="46800" rIns="90000" bIns="46800" anchor="ctr"/>
          <a:lstStyle/>
          <a:p>
            <a:pPr algn="ctr"/>
            <a:r>
              <a:rPr lang="en-US" sz="1200"/>
              <a:t>TERGUGAT</a:t>
            </a:r>
          </a:p>
        </p:txBody>
      </p:sp>
      <p:sp>
        <p:nvSpPr>
          <p:cNvPr id="197637" name="Rectangle 5"/>
          <p:cNvSpPr>
            <a:spLocks noChangeArrowheads="1"/>
          </p:cNvSpPr>
          <p:nvPr/>
        </p:nvSpPr>
        <p:spPr bwMode="auto">
          <a:xfrm>
            <a:off x="2971800" y="1600200"/>
            <a:ext cx="1371600" cy="381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a:t>Nama</a:t>
            </a:r>
          </a:p>
        </p:txBody>
      </p:sp>
      <p:sp>
        <p:nvSpPr>
          <p:cNvPr id="197638" name="Rectangle 6"/>
          <p:cNvSpPr>
            <a:spLocks noChangeArrowheads="1"/>
          </p:cNvSpPr>
          <p:nvPr/>
        </p:nvSpPr>
        <p:spPr bwMode="auto">
          <a:xfrm>
            <a:off x="2971800" y="1981200"/>
            <a:ext cx="1371600" cy="381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a:t>Pekerjaan</a:t>
            </a:r>
          </a:p>
        </p:txBody>
      </p:sp>
      <p:sp>
        <p:nvSpPr>
          <p:cNvPr id="197639" name="Rectangle 7"/>
          <p:cNvSpPr>
            <a:spLocks noChangeArrowheads="1"/>
          </p:cNvSpPr>
          <p:nvPr/>
        </p:nvSpPr>
        <p:spPr bwMode="auto">
          <a:xfrm>
            <a:off x="2971800" y="2362200"/>
            <a:ext cx="1371600" cy="381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a:t>Tempat Tinggal</a:t>
            </a:r>
          </a:p>
        </p:txBody>
      </p:sp>
      <p:sp>
        <p:nvSpPr>
          <p:cNvPr id="197640" name="Rectangle 8"/>
          <p:cNvSpPr>
            <a:spLocks noChangeArrowheads="1"/>
          </p:cNvSpPr>
          <p:nvPr/>
        </p:nvSpPr>
        <p:spPr bwMode="auto">
          <a:xfrm>
            <a:off x="5181600" y="1600200"/>
            <a:ext cx="1905000" cy="1143000"/>
          </a:xfrm>
          <a:prstGeom prst="rect">
            <a:avLst/>
          </a:prstGeom>
          <a:noFill/>
          <a:ln w="25400">
            <a:solidFill>
              <a:srgbClr val="3333FF"/>
            </a:solidFill>
            <a:miter lim="800000"/>
            <a:headEnd/>
            <a:tailEnd/>
          </a:ln>
          <a:effectLst/>
        </p:spPr>
        <p:txBody>
          <a:bodyPr wrap="none" lIns="90000" tIns="46800" rIns="90000" bIns="46800" anchor="ctr"/>
          <a:lstStyle/>
          <a:p>
            <a:pPr lvl="1" algn="just">
              <a:buFontTx/>
              <a:buChar char="-"/>
            </a:pPr>
            <a:r>
              <a:rPr lang="en-US" sz="1200">
                <a:solidFill>
                  <a:srgbClr val="FFFF81"/>
                </a:solidFill>
              </a:rPr>
              <a:t> </a:t>
            </a:r>
            <a:r>
              <a:rPr lang="en-US" sz="1200"/>
              <a:t>KTP</a:t>
            </a:r>
          </a:p>
          <a:p>
            <a:pPr lvl="1" algn="just">
              <a:buFontTx/>
              <a:buChar char="-"/>
            </a:pPr>
            <a:r>
              <a:rPr lang="en-US" sz="1200"/>
              <a:t> SIM</a:t>
            </a:r>
          </a:p>
          <a:p>
            <a:pPr lvl="1" algn="just">
              <a:buFontTx/>
              <a:buChar char="-"/>
            </a:pPr>
            <a:r>
              <a:rPr lang="en-US" sz="1200"/>
              <a:t> Identitas lain</a:t>
            </a:r>
          </a:p>
        </p:txBody>
      </p:sp>
      <p:sp>
        <p:nvSpPr>
          <p:cNvPr id="197641" name="Line 9"/>
          <p:cNvSpPr>
            <a:spLocks noChangeShapeType="1"/>
          </p:cNvSpPr>
          <p:nvPr/>
        </p:nvSpPr>
        <p:spPr bwMode="auto">
          <a:xfrm>
            <a:off x="2362200" y="1600200"/>
            <a:ext cx="2286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2" name="Line 10"/>
          <p:cNvSpPr>
            <a:spLocks noChangeShapeType="1"/>
          </p:cNvSpPr>
          <p:nvPr/>
        </p:nvSpPr>
        <p:spPr bwMode="auto">
          <a:xfrm>
            <a:off x="2362200" y="2514600"/>
            <a:ext cx="2286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3" name="Line 11"/>
          <p:cNvSpPr>
            <a:spLocks noChangeShapeType="1"/>
          </p:cNvSpPr>
          <p:nvPr/>
        </p:nvSpPr>
        <p:spPr bwMode="auto">
          <a:xfrm>
            <a:off x="2590800" y="1600200"/>
            <a:ext cx="0" cy="91440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4" name="Line 12"/>
          <p:cNvSpPr>
            <a:spLocks noChangeShapeType="1"/>
          </p:cNvSpPr>
          <p:nvPr/>
        </p:nvSpPr>
        <p:spPr bwMode="auto">
          <a:xfrm>
            <a:off x="2590800" y="2057400"/>
            <a:ext cx="3810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5" name="Line 13"/>
          <p:cNvSpPr>
            <a:spLocks noChangeShapeType="1"/>
          </p:cNvSpPr>
          <p:nvPr/>
        </p:nvSpPr>
        <p:spPr bwMode="auto">
          <a:xfrm>
            <a:off x="4343400" y="1752600"/>
            <a:ext cx="838200" cy="38100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6" name="Line 14"/>
          <p:cNvSpPr>
            <a:spLocks noChangeShapeType="1"/>
          </p:cNvSpPr>
          <p:nvPr/>
        </p:nvSpPr>
        <p:spPr bwMode="auto">
          <a:xfrm>
            <a:off x="4343400" y="2133600"/>
            <a:ext cx="838200" cy="0"/>
          </a:xfrm>
          <a:prstGeom prst="line">
            <a:avLst/>
          </a:prstGeom>
          <a:noFill/>
          <a:ln w="9525">
            <a:solidFill>
              <a:srgbClr val="FF6600"/>
            </a:solidFill>
            <a:round/>
            <a:headEnd/>
            <a:tailEnd/>
          </a:ln>
          <a:effectLst/>
        </p:spPr>
        <p:txBody>
          <a:bodyPr wrap="none" lIns="90000" tIns="46800" rIns="90000" bIns="46800" anchor="ctr"/>
          <a:lstStyle/>
          <a:p>
            <a:endParaRPr lang="en-US"/>
          </a:p>
        </p:txBody>
      </p:sp>
      <p:sp>
        <p:nvSpPr>
          <p:cNvPr id="197647" name="Line 15"/>
          <p:cNvSpPr>
            <a:spLocks noChangeShapeType="1"/>
          </p:cNvSpPr>
          <p:nvPr/>
        </p:nvSpPr>
        <p:spPr bwMode="auto">
          <a:xfrm flipV="1">
            <a:off x="4343400" y="2133600"/>
            <a:ext cx="838200" cy="381000"/>
          </a:xfrm>
          <a:prstGeom prst="line">
            <a:avLst/>
          </a:prstGeom>
          <a:noFill/>
          <a:ln w="9525">
            <a:solidFill>
              <a:srgbClr val="FF6600"/>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7634"/>
                                        </p:tgtEl>
                                        <p:attrNameLst>
                                          <p:attrName>style.visibility</p:attrName>
                                        </p:attrNameLst>
                                      </p:cBhvr>
                                      <p:to>
                                        <p:strVal val="visible"/>
                                      </p:to>
                                    </p:set>
                                    <p:animEffect transition="in" filter="fade">
                                      <p:cBhvr>
                                        <p:cTn id="7" dur="2000"/>
                                        <p:tgtEl>
                                          <p:spTgt spid="1976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7635"/>
                                        </p:tgtEl>
                                        <p:attrNameLst>
                                          <p:attrName>style.visibility</p:attrName>
                                        </p:attrNameLst>
                                      </p:cBhvr>
                                      <p:to>
                                        <p:strVal val="visible"/>
                                      </p:to>
                                    </p:set>
                                    <p:animEffect transition="in" filter="dissolve">
                                      <p:cBhvr>
                                        <p:cTn id="10" dur="500"/>
                                        <p:tgtEl>
                                          <p:spTgt spid="19763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7636"/>
                                        </p:tgtEl>
                                        <p:attrNameLst>
                                          <p:attrName>style.visibility</p:attrName>
                                        </p:attrNameLst>
                                      </p:cBhvr>
                                      <p:to>
                                        <p:strVal val="visible"/>
                                      </p:to>
                                    </p:set>
                                    <p:animEffect transition="in" filter="dissolve">
                                      <p:cBhvr>
                                        <p:cTn id="13" dur="500"/>
                                        <p:tgtEl>
                                          <p:spTgt spid="197636"/>
                                        </p:tgtEl>
                                      </p:cBhvr>
                                    </p:animEffect>
                                  </p:childTnLst>
                                </p:cTn>
                              </p:par>
                              <p:par>
                                <p:cTn id="14" presetID="9" presetClass="entr" presetSubtype="0" fill="hold" grpId="0" nodeType="withEffect">
                                  <p:stCondLst>
                                    <p:cond delay="1000"/>
                                  </p:stCondLst>
                                  <p:childTnLst>
                                    <p:set>
                                      <p:cBhvr>
                                        <p:cTn id="15" dur="1" fill="hold">
                                          <p:stCondLst>
                                            <p:cond delay="0"/>
                                          </p:stCondLst>
                                        </p:cTn>
                                        <p:tgtEl>
                                          <p:spTgt spid="197637"/>
                                        </p:tgtEl>
                                        <p:attrNameLst>
                                          <p:attrName>style.visibility</p:attrName>
                                        </p:attrNameLst>
                                      </p:cBhvr>
                                      <p:to>
                                        <p:strVal val="visible"/>
                                      </p:to>
                                    </p:set>
                                    <p:animEffect transition="in" filter="dissolve">
                                      <p:cBhvr>
                                        <p:cTn id="16" dur="500"/>
                                        <p:tgtEl>
                                          <p:spTgt spid="197637"/>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197638"/>
                                        </p:tgtEl>
                                        <p:attrNameLst>
                                          <p:attrName>style.visibility</p:attrName>
                                        </p:attrNameLst>
                                      </p:cBhvr>
                                      <p:to>
                                        <p:strVal val="visible"/>
                                      </p:to>
                                    </p:set>
                                    <p:animEffect transition="in" filter="dissolve">
                                      <p:cBhvr>
                                        <p:cTn id="19" dur="500"/>
                                        <p:tgtEl>
                                          <p:spTgt spid="197638"/>
                                        </p:tgtEl>
                                      </p:cBhvr>
                                    </p:animEffect>
                                  </p:childTnLst>
                                </p:cTn>
                              </p:par>
                              <p:par>
                                <p:cTn id="20" presetID="9" presetClass="entr" presetSubtype="0" fill="hold" grpId="0" nodeType="withEffect">
                                  <p:stCondLst>
                                    <p:cond delay="1000"/>
                                  </p:stCondLst>
                                  <p:childTnLst>
                                    <p:set>
                                      <p:cBhvr>
                                        <p:cTn id="21" dur="1" fill="hold">
                                          <p:stCondLst>
                                            <p:cond delay="0"/>
                                          </p:stCondLst>
                                        </p:cTn>
                                        <p:tgtEl>
                                          <p:spTgt spid="197639"/>
                                        </p:tgtEl>
                                        <p:attrNameLst>
                                          <p:attrName>style.visibility</p:attrName>
                                        </p:attrNameLst>
                                      </p:cBhvr>
                                      <p:to>
                                        <p:strVal val="visible"/>
                                      </p:to>
                                    </p:set>
                                    <p:animEffect transition="in" filter="dissolve">
                                      <p:cBhvr>
                                        <p:cTn id="22" dur="500"/>
                                        <p:tgtEl>
                                          <p:spTgt spid="197639"/>
                                        </p:tgtEl>
                                      </p:cBhvr>
                                    </p:animEffect>
                                  </p:childTnLst>
                                </p:cTn>
                              </p:par>
                              <p:par>
                                <p:cTn id="23" presetID="9" presetClass="entr" presetSubtype="0" fill="hold" grpId="0" nodeType="withEffect">
                                  <p:stCondLst>
                                    <p:cond delay="2000"/>
                                  </p:stCondLst>
                                  <p:childTnLst>
                                    <p:set>
                                      <p:cBhvr>
                                        <p:cTn id="24" dur="1" fill="hold">
                                          <p:stCondLst>
                                            <p:cond delay="0"/>
                                          </p:stCondLst>
                                        </p:cTn>
                                        <p:tgtEl>
                                          <p:spTgt spid="197640"/>
                                        </p:tgtEl>
                                        <p:attrNameLst>
                                          <p:attrName>style.visibility</p:attrName>
                                        </p:attrNameLst>
                                      </p:cBhvr>
                                      <p:to>
                                        <p:strVal val="visible"/>
                                      </p:to>
                                    </p:set>
                                    <p:animEffect transition="in" filter="dissolve">
                                      <p:cBhvr>
                                        <p:cTn id="25" dur="500"/>
                                        <p:tgtEl>
                                          <p:spTgt spid="197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p:bldP spid="197635" grpId="0" animBg="1"/>
      <p:bldP spid="197636" grpId="0" animBg="1"/>
      <p:bldP spid="197637" grpId="0" animBg="1"/>
      <p:bldP spid="197638" grpId="0" animBg="1"/>
      <p:bldP spid="197639" grpId="0" animBg="1"/>
      <p:bldP spid="19764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a:xfrm>
            <a:off x="776288" y="517525"/>
            <a:ext cx="8215312" cy="396875"/>
          </a:xfrm>
        </p:spPr>
        <p:txBody>
          <a:bodyPr>
            <a:normAutofit fontScale="90000"/>
          </a:bodyPr>
          <a:lstStyle/>
          <a:p>
            <a:r>
              <a:rPr lang="en-US" sz="3000" b="0">
                <a:solidFill>
                  <a:schemeClr val="tx1"/>
                </a:solidFill>
              </a:rPr>
              <a:t>THEORY PENYUSUNAN GUGATAN</a:t>
            </a:r>
          </a:p>
        </p:txBody>
      </p:sp>
      <p:sp>
        <p:nvSpPr>
          <p:cNvPr id="199683" name="Text Box 3"/>
          <p:cNvSpPr txBox="1">
            <a:spLocks noChangeArrowheads="1"/>
          </p:cNvSpPr>
          <p:nvPr/>
        </p:nvSpPr>
        <p:spPr bwMode="auto">
          <a:xfrm>
            <a:off x="762000" y="1706563"/>
            <a:ext cx="1624013" cy="274637"/>
          </a:xfrm>
          <a:prstGeom prst="rect">
            <a:avLst/>
          </a:prstGeom>
          <a:noFill/>
          <a:ln w="9525">
            <a:noFill/>
            <a:miter lim="800000"/>
            <a:headEnd/>
            <a:tailEnd/>
          </a:ln>
          <a:effectLst/>
        </p:spPr>
        <p:txBody>
          <a:bodyPr wrap="none" lIns="90000" tIns="46800" rIns="90000" bIns="46800">
            <a:spAutoFit/>
          </a:bodyPr>
          <a:lstStyle/>
          <a:p>
            <a:r>
              <a:rPr lang="en-US" sz="1200"/>
              <a:t>Fundamental Petendi</a:t>
            </a:r>
          </a:p>
        </p:txBody>
      </p:sp>
      <p:sp>
        <p:nvSpPr>
          <p:cNvPr id="199684" name="Rectangle 4"/>
          <p:cNvSpPr>
            <a:spLocks noChangeArrowheads="1"/>
          </p:cNvSpPr>
          <p:nvPr/>
        </p:nvSpPr>
        <p:spPr bwMode="auto">
          <a:xfrm>
            <a:off x="838200" y="2209800"/>
            <a:ext cx="1905000" cy="762000"/>
          </a:xfrm>
          <a:prstGeom prst="rect">
            <a:avLst/>
          </a:prstGeom>
          <a:noFill/>
          <a:ln w="25400">
            <a:solidFill>
              <a:srgbClr val="333399"/>
            </a:solidFill>
            <a:miter lim="800000"/>
            <a:headEnd/>
            <a:tailEnd/>
          </a:ln>
          <a:effectLst/>
        </p:spPr>
        <p:txBody>
          <a:bodyPr wrap="none" lIns="90000" tIns="46800" rIns="90000" bIns="46800" anchor="ctr"/>
          <a:lstStyle/>
          <a:p>
            <a:pPr marL="342900" indent="-342900" algn="just">
              <a:buFontTx/>
              <a:buAutoNum type="alphaUcPeriod"/>
            </a:pPr>
            <a:r>
              <a:rPr lang="en-US" sz="1200"/>
              <a:t>Menguraikan ttg </a:t>
            </a:r>
          </a:p>
          <a:p>
            <a:pPr marL="342900" indent="-342900" algn="just"/>
            <a:r>
              <a:rPr lang="en-US" sz="1200"/>
              <a:t>	Kejadian atau</a:t>
            </a:r>
          </a:p>
          <a:p>
            <a:pPr marL="342900" indent="-342900" algn="just"/>
            <a:r>
              <a:rPr lang="en-US" sz="1200"/>
              <a:t>	peristiwa</a:t>
            </a:r>
          </a:p>
        </p:txBody>
      </p:sp>
      <p:sp>
        <p:nvSpPr>
          <p:cNvPr id="199685" name="Rectangle 5"/>
          <p:cNvSpPr>
            <a:spLocks noChangeArrowheads="1"/>
          </p:cNvSpPr>
          <p:nvPr/>
        </p:nvSpPr>
        <p:spPr bwMode="auto">
          <a:xfrm>
            <a:off x="3352800" y="2209800"/>
            <a:ext cx="1676400" cy="762000"/>
          </a:xfrm>
          <a:prstGeom prst="rect">
            <a:avLst/>
          </a:prstGeom>
          <a:noFill/>
          <a:ln w="25400">
            <a:solidFill>
              <a:srgbClr val="333399"/>
            </a:solidFill>
            <a:miter lim="800000"/>
            <a:headEnd/>
            <a:tailEnd/>
          </a:ln>
          <a:effectLst/>
        </p:spPr>
        <p:txBody>
          <a:bodyPr wrap="none" lIns="90000" tIns="46800" rIns="90000" bIns="46800" anchor="ctr"/>
          <a:lstStyle/>
          <a:p>
            <a:pPr algn="just"/>
            <a:r>
              <a:rPr lang="en-US" sz="1200"/>
              <a:t>Penjelasan duduk</a:t>
            </a:r>
          </a:p>
          <a:p>
            <a:pPr algn="just"/>
            <a:r>
              <a:rPr lang="en-US" sz="1200"/>
              <a:t>Perkara ttg adanya </a:t>
            </a:r>
          </a:p>
          <a:p>
            <a:pPr algn="just"/>
            <a:r>
              <a:rPr lang="en-US" sz="1200"/>
              <a:t>Hak &amp; peristiwa </a:t>
            </a:r>
          </a:p>
        </p:txBody>
      </p:sp>
      <p:sp>
        <p:nvSpPr>
          <p:cNvPr id="199686" name="Rectangle 6"/>
          <p:cNvSpPr>
            <a:spLocks noChangeArrowheads="1"/>
          </p:cNvSpPr>
          <p:nvPr/>
        </p:nvSpPr>
        <p:spPr bwMode="auto">
          <a:xfrm>
            <a:off x="5638800" y="2209800"/>
            <a:ext cx="1447800" cy="7620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Contoh kasus</a:t>
            </a:r>
          </a:p>
        </p:txBody>
      </p:sp>
      <p:sp>
        <p:nvSpPr>
          <p:cNvPr id="199687" name="Rectangle 7"/>
          <p:cNvSpPr>
            <a:spLocks noChangeArrowheads="1"/>
          </p:cNvSpPr>
          <p:nvPr/>
        </p:nvSpPr>
        <p:spPr bwMode="auto">
          <a:xfrm>
            <a:off x="838200" y="3581400"/>
            <a:ext cx="1905000" cy="685800"/>
          </a:xfrm>
          <a:prstGeom prst="rect">
            <a:avLst/>
          </a:prstGeom>
          <a:noFill/>
          <a:ln w="25400">
            <a:solidFill>
              <a:srgbClr val="333399"/>
            </a:solidFill>
            <a:miter lim="800000"/>
            <a:headEnd/>
            <a:tailEnd/>
          </a:ln>
          <a:effectLst/>
        </p:spPr>
        <p:txBody>
          <a:bodyPr wrap="none" lIns="90000" tIns="46800" rIns="90000" bIns="46800" anchor="ctr"/>
          <a:lstStyle/>
          <a:p>
            <a:pPr algn="just"/>
            <a:r>
              <a:rPr lang="en-US" sz="1200"/>
              <a:t>B. Menguraikan ttg</a:t>
            </a:r>
          </a:p>
          <a:p>
            <a:pPr algn="just"/>
            <a:r>
              <a:rPr lang="en-US" sz="1200"/>
              <a:t>    dasar hukumnya </a:t>
            </a:r>
          </a:p>
        </p:txBody>
      </p:sp>
      <p:sp>
        <p:nvSpPr>
          <p:cNvPr id="199688" name="Rectangle 8"/>
          <p:cNvSpPr>
            <a:spLocks noChangeArrowheads="1"/>
          </p:cNvSpPr>
          <p:nvPr/>
        </p:nvSpPr>
        <p:spPr bwMode="auto">
          <a:xfrm>
            <a:off x="3352800" y="3581400"/>
            <a:ext cx="1752600" cy="6858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Dasar hukum untuk</a:t>
            </a:r>
          </a:p>
          <a:p>
            <a:pPr algn="ctr"/>
            <a:r>
              <a:rPr lang="en-US" sz="1200"/>
              <a:t>Tuntutan material</a:t>
            </a:r>
          </a:p>
        </p:txBody>
      </p:sp>
      <p:sp>
        <p:nvSpPr>
          <p:cNvPr id="199689" name="Rectangle 9"/>
          <p:cNvSpPr>
            <a:spLocks noChangeArrowheads="1"/>
          </p:cNvSpPr>
          <p:nvPr/>
        </p:nvSpPr>
        <p:spPr bwMode="auto">
          <a:xfrm>
            <a:off x="5638800" y="3581400"/>
            <a:ext cx="1447800" cy="6858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Contoh kasus</a:t>
            </a:r>
          </a:p>
        </p:txBody>
      </p:sp>
      <p:sp>
        <p:nvSpPr>
          <p:cNvPr id="199690" name="Line 10"/>
          <p:cNvSpPr>
            <a:spLocks noChangeShapeType="1"/>
          </p:cNvSpPr>
          <p:nvPr/>
        </p:nvSpPr>
        <p:spPr bwMode="auto">
          <a:xfrm>
            <a:off x="2743200" y="2590800"/>
            <a:ext cx="6096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9691" name="Line 11"/>
          <p:cNvSpPr>
            <a:spLocks noChangeShapeType="1"/>
          </p:cNvSpPr>
          <p:nvPr/>
        </p:nvSpPr>
        <p:spPr bwMode="auto">
          <a:xfrm>
            <a:off x="5029200" y="2590800"/>
            <a:ext cx="609600" cy="0"/>
          </a:xfrm>
          <a:prstGeom prst="line">
            <a:avLst/>
          </a:prstGeom>
          <a:noFill/>
          <a:ln w="25400">
            <a:solidFill>
              <a:srgbClr val="FF0000"/>
            </a:solidFill>
            <a:round/>
            <a:headEnd/>
            <a:tailEnd type="triangle" w="med" len="med"/>
          </a:ln>
          <a:effectLst/>
        </p:spPr>
        <p:txBody>
          <a:bodyPr wrap="none" lIns="90000" tIns="46800" rIns="90000" bIns="46800" anchor="ctr"/>
          <a:lstStyle/>
          <a:p>
            <a:endParaRPr lang="en-US"/>
          </a:p>
        </p:txBody>
      </p:sp>
      <p:sp>
        <p:nvSpPr>
          <p:cNvPr id="199692" name="Line 12"/>
          <p:cNvSpPr>
            <a:spLocks noChangeShapeType="1"/>
          </p:cNvSpPr>
          <p:nvPr/>
        </p:nvSpPr>
        <p:spPr bwMode="auto">
          <a:xfrm>
            <a:off x="2743200" y="3886200"/>
            <a:ext cx="6096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199693" name="Line 13"/>
          <p:cNvSpPr>
            <a:spLocks noChangeShapeType="1"/>
          </p:cNvSpPr>
          <p:nvPr/>
        </p:nvSpPr>
        <p:spPr bwMode="auto">
          <a:xfrm>
            <a:off x="5105400" y="3886200"/>
            <a:ext cx="533400" cy="0"/>
          </a:xfrm>
          <a:prstGeom prst="line">
            <a:avLst/>
          </a:prstGeom>
          <a:noFill/>
          <a:ln w="25400">
            <a:solidFill>
              <a:srgbClr val="FF0000"/>
            </a:solidFill>
            <a:round/>
            <a:headEnd/>
            <a:tailEnd type="triangle" w="med" len="med"/>
          </a:ln>
          <a:effectLst/>
        </p:spPr>
        <p:txBody>
          <a:bodyPr wrap="none" lIns="90000" tIns="46800" rIns="90000" bIns="46800" anchor="ctr"/>
          <a:lstStyle/>
          <a:p>
            <a:endParaRPr lang="en-US"/>
          </a:p>
        </p:txBody>
      </p:sp>
      <p:sp>
        <p:nvSpPr>
          <p:cNvPr id="199694" name="Text Box 14"/>
          <p:cNvSpPr txBox="1">
            <a:spLocks noChangeArrowheads="1"/>
          </p:cNvSpPr>
          <p:nvPr/>
        </p:nvSpPr>
        <p:spPr bwMode="auto">
          <a:xfrm>
            <a:off x="762000" y="1143000"/>
            <a:ext cx="6069013" cy="457200"/>
          </a:xfrm>
          <a:prstGeom prst="rect">
            <a:avLst/>
          </a:prstGeom>
          <a:noFill/>
          <a:ln w="9525">
            <a:noFill/>
            <a:miter lim="800000"/>
            <a:headEnd/>
            <a:tailEnd/>
          </a:ln>
          <a:effectLst/>
        </p:spPr>
        <p:txBody>
          <a:bodyPr wrap="none" lIns="90000" tIns="46800" rIns="90000" bIns="46800">
            <a:spAutoFit/>
          </a:bodyPr>
          <a:lstStyle/>
          <a:p>
            <a:pPr algn="just"/>
            <a:r>
              <a:rPr lang="en-US" sz="1200"/>
              <a:t>adalah dalil-dalil posita kongkrit tentang adanya hubungan yang merupakan dasar serta</a:t>
            </a:r>
          </a:p>
          <a:p>
            <a:pPr algn="just"/>
            <a:r>
              <a:rPr lang="en-US" sz="1200"/>
              <a:t>ulasan daripada tuntutan</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9684"/>
                                        </p:tgtEl>
                                        <p:attrNameLst>
                                          <p:attrName>style.visibility</p:attrName>
                                        </p:attrNameLst>
                                      </p:cBhvr>
                                      <p:to>
                                        <p:strVal val="visible"/>
                                      </p:to>
                                    </p:set>
                                    <p:anim calcmode="lin" valueType="num">
                                      <p:cBhvr>
                                        <p:cTn id="7" dur="500" fill="hold"/>
                                        <p:tgtEl>
                                          <p:spTgt spid="199684"/>
                                        </p:tgtEl>
                                        <p:attrNameLst>
                                          <p:attrName>ppt_w</p:attrName>
                                        </p:attrNameLst>
                                      </p:cBhvr>
                                      <p:tavLst>
                                        <p:tav tm="0">
                                          <p:val>
                                            <p:fltVal val="0"/>
                                          </p:val>
                                        </p:tav>
                                        <p:tav tm="100000">
                                          <p:val>
                                            <p:strVal val="#ppt_w"/>
                                          </p:val>
                                        </p:tav>
                                      </p:tavLst>
                                    </p:anim>
                                    <p:anim calcmode="lin" valueType="num">
                                      <p:cBhvr>
                                        <p:cTn id="8" dur="500" fill="hold"/>
                                        <p:tgtEl>
                                          <p:spTgt spid="199684"/>
                                        </p:tgtEl>
                                        <p:attrNameLst>
                                          <p:attrName>ppt_h</p:attrName>
                                        </p:attrNameLst>
                                      </p:cBhvr>
                                      <p:tavLst>
                                        <p:tav tm="0">
                                          <p:val>
                                            <p:fltVal val="0"/>
                                          </p:val>
                                        </p:tav>
                                        <p:tav tm="100000">
                                          <p:val>
                                            <p:strVal val="#ppt_h"/>
                                          </p:val>
                                        </p:tav>
                                      </p:tavLst>
                                    </p:anim>
                                    <p:animEffect transition="in" filter="fade">
                                      <p:cBhvr>
                                        <p:cTn id="9" dur="500"/>
                                        <p:tgtEl>
                                          <p:spTgt spid="199684"/>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199690"/>
                                        </p:tgtEl>
                                        <p:attrNameLst>
                                          <p:attrName>style.visibility</p:attrName>
                                        </p:attrNameLst>
                                      </p:cBhvr>
                                      <p:to>
                                        <p:strVal val="visible"/>
                                      </p:to>
                                    </p:set>
                                    <p:animEffect transition="in" filter="wipe(down)">
                                      <p:cBhvr>
                                        <p:cTn id="12" dur="500"/>
                                        <p:tgtEl>
                                          <p:spTgt spid="199690"/>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199685"/>
                                        </p:tgtEl>
                                        <p:attrNameLst>
                                          <p:attrName>style.visibility</p:attrName>
                                        </p:attrNameLst>
                                      </p:cBhvr>
                                      <p:to>
                                        <p:strVal val="visible"/>
                                      </p:to>
                                    </p:set>
                                    <p:anim calcmode="lin" valueType="num">
                                      <p:cBhvr>
                                        <p:cTn id="15" dur="500" fill="hold"/>
                                        <p:tgtEl>
                                          <p:spTgt spid="199685"/>
                                        </p:tgtEl>
                                        <p:attrNameLst>
                                          <p:attrName>ppt_w</p:attrName>
                                        </p:attrNameLst>
                                      </p:cBhvr>
                                      <p:tavLst>
                                        <p:tav tm="0">
                                          <p:val>
                                            <p:fltVal val="0"/>
                                          </p:val>
                                        </p:tav>
                                        <p:tav tm="100000">
                                          <p:val>
                                            <p:strVal val="#ppt_w"/>
                                          </p:val>
                                        </p:tav>
                                      </p:tavLst>
                                    </p:anim>
                                    <p:anim calcmode="lin" valueType="num">
                                      <p:cBhvr>
                                        <p:cTn id="16" dur="500" fill="hold"/>
                                        <p:tgtEl>
                                          <p:spTgt spid="199685"/>
                                        </p:tgtEl>
                                        <p:attrNameLst>
                                          <p:attrName>ppt_h</p:attrName>
                                        </p:attrNameLst>
                                      </p:cBhvr>
                                      <p:tavLst>
                                        <p:tav tm="0">
                                          <p:val>
                                            <p:fltVal val="0"/>
                                          </p:val>
                                        </p:tav>
                                        <p:tav tm="100000">
                                          <p:val>
                                            <p:strVal val="#ppt_h"/>
                                          </p:val>
                                        </p:tav>
                                      </p:tavLst>
                                    </p:anim>
                                    <p:animEffect transition="in" filter="fade">
                                      <p:cBhvr>
                                        <p:cTn id="17" dur="500"/>
                                        <p:tgtEl>
                                          <p:spTgt spid="199685"/>
                                        </p:tgtEl>
                                      </p:cBhvr>
                                    </p:animEffect>
                                  </p:childTnLst>
                                </p:cTn>
                              </p:par>
                              <p:par>
                                <p:cTn id="18" presetID="53" presetClass="entr" presetSubtype="0" fill="hold" grpId="0" nodeType="withEffect">
                                  <p:stCondLst>
                                    <p:cond delay="0"/>
                                  </p:stCondLst>
                                  <p:childTnLst>
                                    <p:set>
                                      <p:cBhvr>
                                        <p:cTn id="19" dur="1" fill="hold">
                                          <p:stCondLst>
                                            <p:cond delay="0"/>
                                          </p:stCondLst>
                                        </p:cTn>
                                        <p:tgtEl>
                                          <p:spTgt spid="199687"/>
                                        </p:tgtEl>
                                        <p:attrNameLst>
                                          <p:attrName>style.visibility</p:attrName>
                                        </p:attrNameLst>
                                      </p:cBhvr>
                                      <p:to>
                                        <p:strVal val="visible"/>
                                      </p:to>
                                    </p:set>
                                    <p:anim calcmode="lin" valueType="num">
                                      <p:cBhvr>
                                        <p:cTn id="20" dur="500" fill="hold"/>
                                        <p:tgtEl>
                                          <p:spTgt spid="199687"/>
                                        </p:tgtEl>
                                        <p:attrNameLst>
                                          <p:attrName>ppt_w</p:attrName>
                                        </p:attrNameLst>
                                      </p:cBhvr>
                                      <p:tavLst>
                                        <p:tav tm="0">
                                          <p:val>
                                            <p:fltVal val="0"/>
                                          </p:val>
                                        </p:tav>
                                        <p:tav tm="100000">
                                          <p:val>
                                            <p:strVal val="#ppt_w"/>
                                          </p:val>
                                        </p:tav>
                                      </p:tavLst>
                                    </p:anim>
                                    <p:anim calcmode="lin" valueType="num">
                                      <p:cBhvr>
                                        <p:cTn id="21" dur="500" fill="hold"/>
                                        <p:tgtEl>
                                          <p:spTgt spid="199687"/>
                                        </p:tgtEl>
                                        <p:attrNameLst>
                                          <p:attrName>ppt_h</p:attrName>
                                        </p:attrNameLst>
                                      </p:cBhvr>
                                      <p:tavLst>
                                        <p:tav tm="0">
                                          <p:val>
                                            <p:fltVal val="0"/>
                                          </p:val>
                                        </p:tav>
                                        <p:tav tm="100000">
                                          <p:val>
                                            <p:strVal val="#ppt_h"/>
                                          </p:val>
                                        </p:tav>
                                      </p:tavLst>
                                    </p:anim>
                                    <p:animEffect transition="in" filter="fade">
                                      <p:cBhvr>
                                        <p:cTn id="22" dur="500"/>
                                        <p:tgtEl>
                                          <p:spTgt spid="199687"/>
                                        </p:tgtEl>
                                      </p:cBhvr>
                                    </p:animEffect>
                                  </p:childTnLst>
                                </p:cTn>
                              </p:par>
                              <p:par>
                                <p:cTn id="23" presetID="53" presetClass="entr" presetSubtype="0" fill="hold" grpId="0" nodeType="withEffect">
                                  <p:stCondLst>
                                    <p:cond delay="1000"/>
                                  </p:stCondLst>
                                  <p:childTnLst>
                                    <p:set>
                                      <p:cBhvr>
                                        <p:cTn id="24" dur="1" fill="hold">
                                          <p:stCondLst>
                                            <p:cond delay="0"/>
                                          </p:stCondLst>
                                        </p:cTn>
                                        <p:tgtEl>
                                          <p:spTgt spid="199692"/>
                                        </p:tgtEl>
                                        <p:attrNameLst>
                                          <p:attrName>style.visibility</p:attrName>
                                        </p:attrNameLst>
                                      </p:cBhvr>
                                      <p:to>
                                        <p:strVal val="visible"/>
                                      </p:to>
                                    </p:set>
                                    <p:anim calcmode="lin" valueType="num">
                                      <p:cBhvr>
                                        <p:cTn id="25" dur="500" fill="hold"/>
                                        <p:tgtEl>
                                          <p:spTgt spid="199692"/>
                                        </p:tgtEl>
                                        <p:attrNameLst>
                                          <p:attrName>ppt_w</p:attrName>
                                        </p:attrNameLst>
                                      </p:cBhvr>
                                      <p:tavLst>
                                        <p:tav tm="0">
                                          <p:val>
                                            <p:fltVal val="0"/>
                                          </p:val>
                                        </p:tav>
                                        <p:tav tm="100000">
                                          <p:val>
                                            <p:strVal val="#ppt_w"/>
                                          </p:val>
                                        </p:tav>
                                      </p:tavLst>
                                    </p:anim>
                                    <p:anim calcmode="lin" valueType="num">
                                      <p:cBhvr>
                                        <p:cTn id="26" dur="500" fill="hold"/>
                                        <p:tgtEl>
                                          <p:spTgt spid="199692"/>
                                        </p:tgtEl>
                                        <p:attrNameLst>
                                          <p:attrName>ppt_h</p:attrName>
                                        </p:attrNameLst>
                                      </p:cBhvr>
                                      <p:tavLst>
                                        <p:tav tm="0">
                                          <p:val>
                                            <p:fltVal val="0"/>
                                          </p:val>
                                        </p:tav>
                                        <p:tav tm="100000">
                                          <p:val>
                                            <p:strVal val="#ppt_h"/>
                                          </p:val>
                                        </p:tav>
                                      </p:tavLst>
                                    </p:anim>
                                    <p:animEffect transition="in" filter="fade">
                                      <p:cBhvr>
                                        <p:cTn id="27" dur="500"/>
                                        <p:tgtEl>
                                          <p:spTgt spid="199692"/>
                                        </p:tgtEl>
                                      </p:cBhvr>
                                    </p:animEffect>
                                  </p:childTnLst>
                                </p:cTn>
                              </p:par>
                              <p:par>
                                <p:cTn id="28" presetID="53" presetClass="entr" presetSubtype="0" fill="hold" grpId="0" nodeType="withEffect">
                                  <p:stCondLst>
                                    <p:cond delay="0"/>
                                  </p:stCondLst>
                                  <p:childTnLst>
                                    <p:set>
                                      <p:cBhvr>
                                        <p:cTn id="29" dur="1" fill="hold">
                                          <p:stCondLst>
                                            <p:cond delay="0"/>
                                          </p:stCondLst>
                                        </p:cTn>
                                        <p:tgtEl>
                                          <p:spTgt spid="199688"/>
                                        </p:tgtEl>
                                        <p:attrNameLst>
                                          <p:attrName>style.visibility</p:attrName>
                                        </p:attrNameLst>
                                      </p:cBhvr>
                                      <p:to>
                                        <p:strVal val="visible"/>
                                      </p:to>
                                    </p:set>
                                    <p:anim calcmode="lin" valueType="num">
                                      <p:cBhvr>
                                        <p:cTn id="30" dur="500" fill="hold"/>
                                        <p:tgtEl>
                                          <p:spTgt spid="199688"/>
                                        </p:tgtEl>
                                        <p:attrNameLst>
                                          <p:attrName>ppt_w</p:attrName>
                                        </p:attrNameLst>
                                      </p:cBhvr>
                                      <p:tavLst>
                                        <p:tav tm="0">
                                          <p:val>
                                            <p:fltVal val="0"/>
                                          </p:val>
                                        </p:tav>
                                        <p:tav tm="100000">
                                          <p:val>
                                            <p:strVal val="#ppt_w"/>
                                          </p:val>
                                        </p:tav>
                                      </p:tavLst>
                                    </p:anim>
                                    <p:anim calcmode="lin" valueType="num">
                                      <p:cBhvr>
                                        <p:cTn id="31" dur="500" fill="hold"/>
                                        <p:tgtEl>
                                          <p:spTgt spid="199688"/>
                                        </p:tgtEl>
                                        <p:attrNameLst>
                                          <p:attrName>ppt_h</p:attrName>
                                        </p:attrNameLst>
                                      </p:cBhvr>
                                      <p:tavLst>
                                        <p:tav tm="0">
                                          <p:val>
                                            <p:fltVal val="0"/>
                                          </p:val>
                                        </p:tav>
                                        <p:tav tm="100000">
                                          <p:val>
                                            <p:strVal val="#ppt_h"/>
                                          </p:val>
                                        </p:tav>
                                      </p:tavLst>
                                    </p:anim>
                                    <p:animEffect transition="in" filter="fade">
                                      <p:cBhvr>
                                        <p:cTn id="32" dur="500"/>
                                        <p:tgtEl>
                                          <p:spTgt spid="199688"/>
                                        </p:tgtEl>
                                      </p:cBhvr>
                                    </p:animEffect>
                                  </p:childTnLst>
                                </p:cTn>
                              </p:par>
                              <p:par>
                                <p:cTn id="33" presetID="17" presetClass="entr" presetSubtype="10" fill="hold" grpId="0" nodeType="withEffect">
                                  <p:stCondLst>
                                    <p:cond delay="2000"/>
                                  </p:stCondLst>
                                  <p:childTnLst>
                                    <p:set>
                                      <p:cBhvr>
                                        <p:cTn id="34" dur="1" fill="hold">
                                          <p:stCondLst>
                                            <p:cond delay="0"/>
                                          </p:stCondLst>
                                        </p:cTn>
                                        <p:tgtEl>
                                          <p:spTgt spid="199693"/>
                                        </p:tgtEl>
                                        <p:attrNameLst>
                                          <p:attrName>style.visibility</p:attrName>
                                        </p:attrNameLst>
                                      </p:cBhvr>
                                      <p:to>
                                        <p:strVal val="visible"/>
                                      </p:to>
                                    </p:set>
                                    <p:anim calcmode="lin" valueType="num">
                                      <p:cBhvr>
                                        <p:cTn id="35" dur="500" fill="hold"/>
                                        <p:tgtEl>
                                          <p:spTgt spid="199693"/>
                                        </p:tgtEl>
                                        <p:attrNameLst>
                                          <p:attrName>ppt_w</p:attrName>
                                        </p:attrNameLst>
                                      </p:cBhvr>
                                      <p:tavLst>
                                        <p:tav tm="0">
                                          <p:val>
                                            <p:fltVal val="0"/>
                                          </p:val>
                                        </p:tav>
                                        <p:tav tm="100000">
                                          <p:val>
                                            <p:strVal val="#ppt_w"/>
                                          </p:val>
                                        </p:tav>
                                      </p:tavLst>
                                    </p:anim>
                                    <p:anim calcmode="lin" valueType="num">
                                      <p:cBhvr>
                                        <p:cTn id="36" dur="500" fill="hold"/>
                                        <p:tgtEl>
                                          <p:spTgt spid="199693"/>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2000"/>
                                  </p:stCondLst>
                                  <p:childTnLst>
                                    <p:set>
                                      <p:cBhvr>
                                        <p:cTn id="38" dur="1" fill="hold">
                                          <p:stCondLst>
                                            <p:cond delay="0"/>
                                          </p:stCondLst>
                                        </p:cTn>
                                        <p:tgtEl>
                                          <p:spTgt spid="199691"/>
                                        </p:tgtEl>
                                        <p:attrNameLst>
                                          <p:attrName>style.visibility</p:attrName>
                                        </p:attrNameLst>
                                      </p:cBhvr>
                                      <p:to>
                                        <p:strVal val="visible"/>
                                      </p:to>
                                    </p:set>
                                    <p:anim calcmode="lin" valueType="num">
                                      <p:cBhvr>
                                        <p:cTn id="39" dur="500" fill="hold"/>
                                        <p:tgtEl>
                                          <p:spTgt spid="199691"/>
                                        </p:tgtEl>
                                        <p:attrNameLst>
                                          <p:attrName>ppt_w</p:attrName>
                                        </p:attrNameLst>
                                      </p:cBhvr>
                                      <p:tavLst>
                                        <p:tav tm="0">
                                          <p:val>
                                            <p:fltVal val="0"/>
                                          </p:val>
                                        </p:tav>
                                        <p:tav tm="100000">
                                          <p:val>
                                            <p:strVal val="#ppt_w"/>
                                          </p:val>
                                        </p:tav>
                                      </p:tavLst>
                                    </p:anim>
                                    <p:anim calcmode="lin" valueType="num">
                                      <p:cBhvr>
                                        <p:cTn id="40" dur="500" fill="hold"/>
                                        <p:tgtEl>
                                          <p:spTgt spid="1996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4" grpId="0" animBg="1"/>
      <p:bldP spid="199685" grpId="0" animBg="1"/>
      <p:bldP spid="199687" grpId="0" animBg="1"/>
      <p:bldP spid="199688" grpId="0" animBg="1"/>
      <p:bldP spid="199690" grpId="0" animBg="1"/>
      <p:bldP spid="199691" grpId="0" animBg="1"/>
      <p:bldP spid="199692" grpId="0" animBg="1"/>
      <p:bldP spid="199693"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a:xfrm>
            <a:off x="381000" y="457200"/>
            <a:ext cx="8229600" cy="685800"/>
          </a:xfrm>
        </p:spPr>
        <p:txBody>
          <a:bodyPr/>
          <a:lstStyle/>
          <a:p>
            <a:r>
              <a:rPr lang="en-US" sz="3000" b="0">
                <a:solidFill>
                  <a:schemeClr val="tx1"/>
                </a:solidFill>
              </a:rPr>
              <a:t>=TUNTUTAN PROVISIONAL=</a:t>
            </a:r>
          </a:p>
        </p:txBody>
      </p:sp>
      <p:sp>
        <p:nvSpPr>
          <p:cNvPr id="201731" name="Rectangle 3"/>
          <p:cNvSpPr>
            <a:spLocks noChangeArrowheads="1"/>
          </p:cNvSpPr>
          <p:nvPr/>
        </p:nvSpPr>
        <p:spPr bwMode="auto">
          <a:xfrm>
            <a:off x="1828800" y="1371600"/>
            <a:ext cx="5638800" cy="1066800"/>
          </a:xfrm>
          <a:prstGeom prst="rect">
            <a:avLst/>
          </a:prstGeom>
          <a:noFill/>
          <a:ln w="25400">
            <a:solidFill>
              <a:srgbClr val="333399"/>
            </a:solidFill>
            <a:miter lim="800000"/>
            <a:headEnd/>
            <a:tailEnd/>
          </a:ln>
          <a:effectLst/>
        </p:spPr>
        <p:txBody>
          <a:bodyPr wrap="none" lIns="90000" tIns="46800" rIns="90000" bIns="46800" anchor="ctr"/>
          <a:lstStyle/>
          <a:p>
            <a:pPr algn="just"/>
            <a:r>
              <a:rPr lang="en-US" sz="1200"/>
              <a:t>Tuntutan yang diajukan oleh penggugat untuk mengatur sesuatu yang mendesak </a:t>
            </a:r>
          </a:p>
          <a:p>
            <a:pPr algn="just"/>
            <a:r>
              <a:rPr lang="en-US" sz="1200"/>
              <a:t>dan perlu seketika diatasi karena sifatnya tidak dapat menunggu sampai pada </a:t>
            </a:r>
          </a:p>
          <a:p>
            <a:pPr algn="just"/>
            <a:r>
              <a:rPr lang="en-US" sz="1200"/>
              <a:t>putusan akhir </a:t>
            </a:r>
          </a:p>
          <a:p>
            <a:pPr algn="just"/>
            <a:r>
              <a:rPr lang="en-US" sz="1200"/>
              <a:t>Contoh : menghentikan produksi </a:t>
            </a:r>
          </a:p>
        </p:txBody>
      </p:sp>
      <p:sp>
        <p:nvSpPr>
          <p:cNvPr id="201732" name="Rectangle 4"/>
          <p:cNvSpPr>
            <a:spLocks noChangeArrowheads="1"/>
          </p:cNvSpPr>
          <p:nvPr/>
        </p:nvSpPr>
        <p:spPr bwMode="auto">
          <a:xfrm>
            <a:off x="1828800" y="3292475"/>
            <a:ext cx="5562600" cy="549275"/>
          </a:xfrm>
          <a:prstGeom prst="rect">
            <a:avLst/>
          </a:prstGeom>
          <a:noFill/>
          <a:ln w="9525">
            <a:noFill/>
            <a:miter lim="800000"/>
            <a:headEnd/>
            <a:tailEnd/>
          </a:ln>
          <a:effectLst/>
        </p:spPr>
        <p:txBody>
          <a:bodyPr lIns="90000" tIns="46800" rIns="90000" bIns="46800">
            <a:spAutoFit/>
          </a:bodyPr>
          <a:lstStyle/>
          <a:p>
            <a:pPr algn="ctr"/>
            <a:r>
              <a:rPr lang="en-US" sz="3000" b="1">
                <a:effectLst>
                  <a:outerShdw blurRad="38100" dist="38100" dir="2700000" algn="tl">
                    <a:srgbClr val="000000"/>
                  </a:outerShdw>
                </a:effectLst>
              </a:rPr>
              <a:t>=PERUBAHAN GUGATAN=</a:t>
            </a:r>
          </a:p>
        </p:txBody>
      </p:sp>
      <p:sp>
        <p:nvSpPr>
          <p:cNvPr id="201733" name="Rectangle 5"/>
          <p:cNvSpPr>
            <a:spLocks noChangeArrowheads="1"/>
          </p:cNvSpPr>
          <p:nvPr/>
        </p:nvSpPr>
        <p:spPr bwMode="auto">
          <a:xfrm>
            <a:off x="1828800" y="4038600"/>
            <a:ext cx="5638800" cy="990600"/>
          </a:xfrm>
          <a:prstGeom prst="rect">
            <a:avLst/>
          </a:prstGeom>
          <a:noFill/>
          <a:ln w="25400">
            <a:solidFill>
              <a:srgbClr val="333399"/>
            </a:solidFill>
            <a:miter lim="800000"/>
            <a:headEnd/>
            <a:tailEnd/>
          </a:ln>
          <a:effectLst/>
        </p:spPr>
        <p:txBody>
          <a:bodyPr wrap="none" lIns="90000" tIns="46800" rIns="90000" bIns="46800" anchor="ctr"/>
          <a:lstStyle/>
          <a:p>
            <a:pPr algn="just"/>
            <a:r>
              <a:rPr lang="en-US" sz="1200"/>
              <a:t>Pasal 127 BRV</a:t>
            </a:r>
          </a:p>
          <a:p>
            <a:pPr algn="just"/>
            <a:r>
              <a:rPr lang="en-US" sz="1200"/>
              <a:t>Penggugat boleh mengubah atau mengurangi tuntutan sepanjang pemeriksaan </a:t>
            </a:r>
          </a:p>
          <a:p>
            <a:pPr algn="just"/>
            <a:r>
              <a:rPr lang="en-US" sz="1200"/>
              <a:t>Perkara, asal saja tidak merubah atau menambah het onder werp van den eisch</a:t>
            </a:r>
          </a:p>
          <a:p>
            <a:pPr algn="just"/>
            <a:r>
              <a:rPr lang="en-US" sz="1200"/>
              <a:t>Itu, juga dasar tuntutan (soepomo)</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1730"/>
                                        </p:tgtEl>
                                        <p:attrNameLst>
                                          <p:attrName>style.visibility</p:attrName>
                                        </p:attrNameLst>
                                      </p:cBhvr>
                                      <p:to>
                                        <p:strVal val="visible"/>
                                      </p:to>
                                    </p:set>
                                    <p:anim calcmode="lin" valueType="num">
                                      <p:cBhvr>
                                        <p:cTn id="7" dur="500" fill="hold"/>
                                        <p:tgtEl>
                                          <p:spTgt spid="2017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1730"/>
                                        </p:tgtEl>
                                        <p:attrNameLst>
                                          <p:attrName>ppt_y</p:attrName>
                                        </p:attrNameLst>
                                      </p:cBhvr>
                                      <p:tavLst>
                                        <p:tav tm="0">
                                          <p:val>
                                            <p:strVal val="#ppt_y"/>
                                          </p:val>
                                        </p:tav>
                                        <p:tav tm="100000">
                                          <p:val>
                                            <p:strVal val="#ppt_y"/>
                                          </p:val>
                                        </p:tav>
                                      </p:tavLst>
                                    </p:anim>
                                    <p:anim calcmode="lin" valueType="num">
                                      <p:cBhvr>
                                        <p:cTn id="9" dur="500" fill="hold"/>
                                        <p:tgtEl>
                                          <p:spTgt spid="2017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17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1730"/>
                                        </p:tgtEl>
                                      </p:cBhvr>
                                    </p:animEffect>
                                  </p:childTnLst>
                                </p:cTn>
                              </p:par>
                              <p:par>
                                <p:cTn id="12" presetID="41" presetClass="entr" presetSubtype="0" fill="hold" grpId="0" nodeType="withEffect">
                                  <p:stCondLst>
                                    <p:cond delay="1000"/>
                                  </p:stCondLst>
                                  <p:iterate type="lt">
                                    <p:tmPct val="10000"/>
                                  </p:iterate>
                                  <p:childTnLst>
                                    <p:set>
                                      <p:cBhvr>
                                        <p:cTn id="13" dur="1" fill="hold">
                                          <p:stCondLst>
                                            <p:cond delay="0"/>
                                          </p:stCondLst>
                                        </p:cTn>
                                        <p:tgtEl>
                                          <p:spTgt spid="201732"/>
                                        </p:tgtEl>
                                        <p:attrNameLst>
                                          <p:attrName>style.visibility</p:attrName>
                                        </p:attrNameLst>
                                      </p:cBhvr>
                                      <p:to>
                                        <p:strVal val="visible"/>
                                      </p:to>
                                    </p:set>
                                    <p:anim calcmode="lin" valueType="num">
                                      <p:cBhvr>
                                        <p:cTn id="14" dur="500" fill="hold"/>
                                        <p:tgtEl>
                                          <p:spTgt spid="20173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01732"/>
                                        </p:tgtEl>
                                        <p:attrNameLst>
                                          <p:attrName>ppt_y</p:attrName>
                                        </p:attrNameLst>
                                      </p:cBhvr>
                                      <p:tavLst>
                                        <p:tav tm="0">
                                          <p:val>
                                            <p:strVal val="#ppt_y"/>
                                          </p:val>
                                        </p:tav>
                                        <p:tav tm="100000">
                                          <p:val>
                                            <p:strVal val="#ppt_y"/>
                                          </p:val>
                                        </p:tav>
                                      </p:tavLst>
                                    </p:anim>
                                    <p:anim calcmode="lin" valueType="num">
                                      <p:cBhvr>
                                        <p:cTn id="16" dur="500" fill="hold"/>
                                        <p:tgtEl>
                                          <p:spTgt spid="20173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0173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01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p:bldP spid="20173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533400" y="3048000"/>
            <a:ext cx="1371600" cy="685800"/>
          </a:xfrm>
          <a:prstGeom prst="rect">
            <a:avLst/>
          </a:prstGeom>
          <a:noFill/>
          <a:ln w="25400">
            <a:solidFill>
              <a:srgbClr val="333399"/>
            </a:solidFill>
            <a:miter lim="800000"/>
            <a:headEnd/>
            <a:tailEnd/>
          </a:ln>
          <a:effectLst/>
        </p:spPr>
        <p:txBody>
          <a:bodyPr wrap="none" lIns="90000" tIns="46800" rIns="90000" bIns="46800" anchor="ctr"/>
          <a:lstStyle/>
          <a:p>
            <a:pPr algn="ctr"/>
            <a:r>
              <a:rPr lang="en-US"/>
              <a:t>Isi </a:t>
            </a:r>
          </a:p>
          <a:p>
            <a:pPr algn="ctr"/>
            <a:r>
              <a:rPr lang="en-US"/>
              <a:t>Gugatan</a:t>
            </a:r>
          </a:p>
        </p:txBody>
      </p:sp>
      <p:sp>
        <p:nvSpPr>
          <p:cNvPr id="203779" name="Rectangle 3"/>
          <p:cNvSpPr>
            <a:spLocks noChangeArrowheads="1"/>
          </p:cNvSpPr>
          <p:nvPr/>
        </p:nvSpPr>
        <p:spPr bwMode="auto">
          <a:xfrm>
            <a:off x="3124200" y="381000"/>
            <a:ext cx="3200400" cy="1752600"/>
          </a:xfrm>
          <a:prstGeom prst="rect">
            <a:avLst/>
          </a:prstGeom>
          <a:noFill/>
          <a:ln w="25400">
            <a:solidFill>
              <a:srgbClr val="333399"/>
            </a:solidFill>
            <a:miter lim="800000"/>
            <a:headEnd/>
            <a:tailEnd/>
          </a:ln>
          <a:effectLst/>
        </p:spPr>
        <p:txBody>
          <a:bodyPr wrap="none" lIns="90000" tIns="46800" rIns="90000" bIns="46800" anchor="ctr"/>
          <a:lstStyle/>
          <a:p>
            <a:pPr marL="342900" indent="-342900"/>
            <a:r>
              <a:rPr lang="en-US" sz="1200"/>
              <a:t>Alasan Gugatan ( Posita )</a:t>
            </a:r>
          </a:p>
          <a:p>
            <a:pPr marL="342900" indent="-342900">
              <a:buFontTx/>
              <a:buChar char="-"/>
            </a:pPr>
            <a:r>
              <a:rPr lang="en-US" sz="1200"/>
              <a:t>Didasarkan pada alasan hukum </a:t>
            </a:r>
          </a:p>
          <a:p>
            <a:pPr marL="342900" indent="-342900"/>
            <a:r>
              <a:rPr lang="en-US" sz="1200"/>
              <a:t>	seperti piramida terbalik</a:t>
            </a:r>
          </a:p>
          <a:p>
            <a:pPr marL="342900" indent="-342900">
              <a:buFontTx/>
              <a:buChar char="-"/>
            </a:pPr>
            <a:r>
              <a:rPr lang="en-US" sz="1200"/>
              <a:t>Rentetan peristiwa hukum yang </a:t>
            </a:r>
          </a:p>
          <a:p>
            <a:pPr marL="342900" indent="-342900"/>
            <a:r>
              <a:rPr lang="en-US" sz="1200"/>
              <a:t>	terjadi dan atau dialami sampai </a:t>
            </a:r>
          </a:p>
          <a:p>
            <a:pPr marL="342900" indent="-342900"/>
            <a:r>
              <a:rPr lang="en-US" sz="1200"/>
              <a:t>	terjadinya suatu fakta hukum.</a:t>
            </a:r>
          </a:p>
          <a:p>
            <a:pPr marL="342900" indent="-342900">
              <a:buFontTx/>
              <a:buAutoNum type="alphaLcPeriod"/>
            </a:pPr>
            <a:r>
              <a:rPr lang="en-US" sz="1200"/>
              <a:t>Fakta hukum yang terjadi dan dialami P.</a:t>
            </a:r>
          </a:p>
          <a:p>
            <a:pPr marL="342900" indent="-342900">
              <a:buFontTx/>
              <a:buAutoNum type="alphaLcPeriod"/>
            </a:pPr>
            <a:r>
              <a:rPr lang="en-US" sz="1200"/>
              <a:t>Fakta hukum terjadinya benturan </a:t>
            </a:r>
          </a:p>
          <a:p>
            <a:pPr marL="342900" indent="-342900"/>
            <a:r>
              <a:rPr lang="en-US" sz="1200"/>
              <a:t>	kepentingan.</a:t>
            </a:r>
          </a:p>
        </p:txBody>
      </p:sp>
      <p:sp>
        <p:nvSpPr>
          <p:cNvPr id="203780" name="Rectangle 4"/>
          <p:cNvSpPr>
            <a:spLocks noChangeArrowheads="1"/>
          </p:cNvSpPr>
          <p:nvPr/>
        </p:nvSpPr>
        <p:spPr bwMode="auto">
          <a:xfrm>
            <a:off x="3124200" y="2362200"/>
            <a:ext cx="3200400" cy="1066800"/>
          </a:xfrm>
          <a:prstGeom prst="rect">
            <a:avLst/>
          </a:prstGeom>
          <a:noFill/>
          <a:ln w="25400">
            <a:solidFill>
              <a:srgbClr val="333399"/>
            </a:solidFill>
            <a:miter lim="800000"/>
            <a:headEnd/>
            <a:tailEnd/>
          </a:ln>
          <a:effectLst/>
        </p:spPr>
        <p:txBody>
          <a:bodyPr wrap="none" lIns="90000" tIns="46800" rIns="90000" bIns="46800" anchor="ctr"/>
          <a:lstStyle/>
          <a:p>
            <a:pPr marL="342900" indent="-342900"/>
            <a:r>
              <a:rPr lang="en-US" sz="1200"/>
              <a:t>Permintaan dalam Gugatan (Petitum)</a:t>
            </a:r>
          </a:p>
          <a:p>
            <a:pPr marL="342900" indent="-342900">
              <a:buFontTx/>
              <a:buAutoNum type="alphaUcPeriod"/>
            </a:pPr>
            <a:r>
              <a:rPr lang="en-US" sz="1200"/>
              <a:t>- Mengabulkan seluruh isi gugatan </a:t>
            </a:r>
          </a:p>
          <a:p>
            <a:pPr marL="342900" indent="-342900"/>
            <a:r>
              <a:rPr lang="en-US" sz="1200"/>
              <a:t>	  dan lain sebagainya.</a:t>
            </a:r>
          </a:p>
          <a:p>
            <a:pPr marL="342900" indent="-342900"/>
            <a:r>
              <a:rPr lang="en-US" sz="1200"/>
              <a:t> 	- Didasarkan pada Posita.</a:t>
            </a:r>
          </a:p>
          <a:p>
            <a:pPr marL="342900" indent="-342900"/>
            <a:r>
              <a:rPr lang="en-US" sz="1200"/>
              <a:t>B. 	Aequa et Bono</a:t>
            </a:r>
          </a:p>
        </p:txBody>
      </p:sp>
      <p:sp>
        <p:nvSpPr>
          <p:cNvPr id="203781" name="Rectangle 5"/>
          <p:cNvSpPr>
            <a:spLocks noChangeArrowheads="1"/>
          </p:cNvSpPr>
          <p:nvPr/>
        </p:nvSpPr>
        <p:spPr bwMode="auto">
          <a:xfrm>
            <a:off x="3124200" y="3733800"/>
            <a:ext cx="3276600" cy="4572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Penutup Jakarta, 26 April 2000</a:t>
            </a:r>
          </a:p>
        </p:txBody>
      </p:sp>
      <p:sp>
        <p:nvSpPr>
          <p:cNvPr id="203782" name="Rectangle 6"/>
          <p:cNvSpPr>
            <a:spLocks noChangeArrowheads="1"/>
          </p:cNvSpPr>
          <p:nvPr/>
        </p:nvSpPr>
        <p:spPr bwMode="auto">
          <a:xfrm>
            <a:off x="3124200" y="4572000"/>
            <a:ext cx="3276600" cy="914400"/>
          </a:xfrm>
          <a:prstGeom prst="rect">
            <a:avLst/>
          </a:prstGeom>
          <a:noFill/>
          <a:ln w="25400">
            <a:solidFill>
              <a:srgbClr val="333399"/>
            </a:solidFill>
            <a:miter lim="800000"/>
            <a:headEnd/>
            <a:tailEnd/>
          </a:ln>
          <a:effectLst/>
        </p:spPr>
        <p:txBody>
          <a:bodyPr wrap="none" lIns="90000" tIns="46800" rIns="90000" bIns="46800" anchor="ctr"/>
          <a:lstStyle/>
          <a:p>
            <a:pPr lvl="2" algn="just"/>
            <a:r>
              <a:rPr lang="en-US" sz="1200"/>
              <a:t>Bea Materai </a:t>
            </a:r>
          </a:p>
          <a:p>
            <a:pPr lvl="2" algn="just">
              <a:buFontTx/>
              <a:buChar char="-"/>
            </a:pPr>
            <a:r>
              <a:rPr lang="en-US" sz="1200"/>
              <a:t>UU No: 13/1985 (psl.2).</a:t>
            </a:r>
          </a:p>
          <a:p>
            <a:pPr lvl="2" algn="just">
              <a:buFontTx/>
              <a:buChar char="-"/>
            </a:pPr>
            <a:r>
              <a:rPr lang="en-US" sz="1200"/>
              <a:t>PP No: 7/1995</a:t>
            </a:r>
          </a:p>
          <a:p>
            <a:pPr lvl="2" algn="just">
              <a:buFontTx/>
              <a:buChar char="-"/>
            </a:pPr>
            <a:r>
              <a:rPr lang="en-US" sz="1200"/>
              <a:t>PP No: 24/2000</a:t>
            </a:r>
          </a:p>
        </p:txBody>
      </p:sp>
      <p:sp>
        <p:nvSpPr>
          <p:cNvPr id="203783" name="Rectangle 7"/>
          <p:cNvSpPr>
            <a:spLocks noChangeArrowheads="1"/>
          </p:cNvSpPr>
          <p:nvPr/>
        </p:nvSpPr>
        <p:spPr bwMode="auto">
          <a:xfrm>
            <a:off x="3124200" y="5791200"/>
            <a:ext cx="3276600" cy="3810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Lampiran-lampiran Gugatan</a:t>
            </a:r>
          </a:p>
        </p:txBody>
      </p:sp>
      <p:sp>
        <p:nvSpPr>
          <p:cNvPr id="203784" name="Line 8"/>
          <p:cNvSpPr>
            <a:spLocks noChangeShapeType="1"/>
          </p:cNvSpPr>
          <p:nvPr/>
        </p:nvSpPr>
        <p:spPr bwMode="auto">
          <a:xfrm>
            <a:off x="2362200" y="990600"/>
            <a:ext cx="0" cy="502920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85" name="Line 9"/>
          <p:cNvSpPr>
            <a:spLocks noChangeShapeType="1"/>
          </p:cNvSpPr>
          <p:nvPr/>
        </p:nvSpPr>
        <p:spPr bwMode="auto">
          <a:xfrm>
            <a:off x="2362200" y="990600"/>
            <a:ext cx="7620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86" name="Line 10"/>
          <p:cNvSpPr>
            <a:spLocks noChangeShapeType="1"/>
          </p:cNvSpPr>
          <p:nvPr/>
        </p:nvSpPr>
        <p:spPr bwMode="auto">
          <a:xfrm>
            <a:off x="2362200" y="2819400"/>
            <a:ext cx="7620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87" name="Line 11"/>
          <p:cNvSpPr>
            <a:spLocks noChangeShapeType="1"/>
          </p:cNvSpPr>
          <p:nvPr/>
        </p:nvSpPr>
        <p:spPr bwMode="auto">
          <a:xfrm>
            <a:off x="2362200" y="3962400"/>
            <a:ext cx="7620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88" name="Line 12"/>
          <p:cNvSpPr>
            <a:spLocks noChangeShapeType="1"/>
          </p:cNvSpPr>
          <p:nvPr/>
        </p:nvSpPr>
        <p:spPr bwMode="auto">
          <a:xfrm>
            <a:off x="2362200" y="5029200"/>
            <a:ext cx="7620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89" name="Line 13"/>
          <p:cNvSpPr>
            <a:spLocks noChangeShapeType="1"/>
          </p:cNvSpPr>
          <p:nvPr/>
        </p:nvSpPr>
        <p:spPr bwMode="auto">
          <a:xfrm>
            <a:off x="2362200" y="6019800"/>
            <a:ext cx="7620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
        <p:nvSpPr>
          <p:cNvPr id="203790" name="Line 14"/>
          <p:cNvSpPr>
            <a:spLocks noChangeShapeType="1"/>
          </p:cNvSpPr>
          <p:nvPr/>
        </p:nvSpPr>
        <p:spPr bwMode="auto">
          <a:xfrm>
            <a:off x="1905000" y="3352800"/>
            <a:ext cx="457200" cy="0"/>
          </a:xfrm>
          <a:prstGeom prst="line">
            <a:avLst/>
          </a:prstGeom>
          <a:noFill/>
          <a:ln w="9525">
            <a:solidFill>
              <a:srgbClr val="FF0000"/>
            </a:solidFill>
            <a:round/>
            <a:headEnd/>
            <a:tailEnd/>
          </a:ln>
          <a:effectLst/>
        </p:spPr>
        <p:txBody>
          <a:bodyPr wrap="none" lIns="90000" tIns="46800" rIns="90000" bIns="46800" anchor="ctr"/>
          <a:lstStyle/>
          <a:p>
            <a:endParaRPr lang="en-US"/>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3778"/>
                                        </p:tgtEl>
                                        <p:attrNameLst>
                                          <p:attrName>style.visibility</p:attrName>
                                        </p:attrNameLst>
                                      </p:cBhvr>
                                      <p:to>
                                        <p:strVal val="visible"/>
                                      </p:to>
                                    </p:set>
                                    <p:animEffect transition="in" filter="dissolve">
                                      <p:cBhvr>
                                        <p:cTn id="7" dur="500"/>
                                        <p:tgtEl>
                                          <p:spTgt spid="203778"/>
                                        </p:tgtEl>
                                      </p:cBhvr>
                                    </p:animEffect>
                                  </p:childTnLst>
                                </p:cTn>
                              </p:par>
                              <p:par>
                                <p:cTn id="8" presetID="9" presetClass="entr" presetSubtype="0" fill="hold" grpId="0" nodeType="withEffect">
                                  <p:stCondLst>
                                    <p:cond delay="1000"/>
                                  </p:stCondLst>
                                  <p:childTnLst>
                                    <p:set>
                                      <p:cBhvr>
                                        <p:cTn id="9" dur="1" fill="hold">
                                          <p:stCondLst>
                                            <p:cond delay="0"/>
                                          </p:stCondLst>
                                        </p:cTn>
                                        <p:tgtEl>
                                          <p:spTgt spid="203779"/>
                                        </p:tgtEl>
                                        <p:attrNameLst>
                                          <p:attrName>style.visibility</p:attrName>
                                        </p:attrNameLst>
                                      </p:cBhvr>
                                      <p:to>
                                        <p:strVal val="visible"/>
                                      </p:to>
                                    </p:set>
                                    <p:animEffect transition="in" filter="dissolve">
                                      <p:cBhvr>
                                        <p:cTn id="10" dur="500"/>
                                        <p:tgtEl>
                                          <p:spTgt spid="203779"/>
                                        </p:tgtEl>
                                      </p:cBhvr>
                                    </p:animEffect>
                                  </p:childTnLst>
                                </p:cTn>
                              </p:par>
                              <p:par>
                                <p:cTn id="11" presetID="9" presetClass="entr" presetSubtype="0" fill="hold" grpId="0" nodeType="withEffect">
                                  <p:stCondLst>
                                    <p:cond delay="1500"/>
                                  </p:stCondLst>
                                  <p:childTnLst>
                                    <p:set>
                                      <p:cBhvr>
                                        <p:cTn id="12" dur="1" fill="hold">
                                          <p:stCondLst>
                                            <p:cond delay="0"/>
                                          </p:stCondLst>
                                        </p:cTn>
                                        <p:tgtEl>
                                          <p:spTgt spid="203780"/>
                                        </p:tgtEl>
                                        <p:attrNameLst>
                                          <p:attrName>style.visibility</p:attrName>
                                        </p:attrNameLst>
                                      </p:cBhvr>
                                      <p:to>
                                        <p:strVal val="visible"/>
                                      </p:to>
                                    </p:set>
                                    <p:animEffect transition="in" filter="dissolve">
                                      <p:cBhvr>
                                        <p:cTn id="13" dur="500"/>
                                        <p:tgtEl>
                                          <p:spTgt spid="203780"/>
                                        </p:tgtEl>
                                      </p:cBhvr>
                                    </p:animEffect>
                                  </p:childTnLst>
                                </p:cTn>
                              </p:par>
                              <p:par>
                                <p:cTn id="14" presetID="9" presetClass="entr" presetSubtype="0" fill="hold" grpId="0" nodeType="withEffect">
                                  <p:stCondLst>
                                    <p:cond delay="2000"/>
                                  </p:stCondLst>
                                  <p:childTnLst>
                                    <p:set>
                                      <p:cBhvr>
                                        <p:cTn id="15" dur="1" fill="hold">
                                          <p:stCondLst>
                                            <p:cond delay="0"/>
                                          </p:stCondLst>
                                        </p:cTn>
                                        <p:tgtEl>
                                          <p:spTgt spid="203781"/>
                                        </p:tgtEl>
                                        <p:attrNameLst>
                                          <p:attrName>style.visibility</p:attrName>
                                        </p:attrNameLst>
                                      </p:cBhvr>
                                      <p:to>
                                        <p:strVal val="visible"/>
                                      </p:to>
                                    </p:set>
                                    <p:animEffect transition="in" filter="dissolve">
                                      <p:cBhvr>
                                        <p:cTn id="16" dur="500"/>
                                        <p:tgtEl>
                                          <p:spTgt spid="203781"/>
                                        </p:tgtEl>
                                      </p:cBhvr>
                                    </p:animEffect>
                                  </p:childTnLst>
                                </p:cTn>
                              </p:par>
                              <p:par>
                                <p:cTn id="17" presetID="9" presetClass="entr" presetSubtype="0" fill="hold" grpId="0" nodeType="withEffect">
                                  <p:stCondLst>
                                    <p:cond delay="2500"/>
                                  </p:stCondLst>
                                  <p:childTnLst>
                                    <p:set>
                                      <p:cBhvr>
                                        <p:cTn id="18" dur="1" fill="hold">
                                          <p:stCondLst>
                                            <p:cond delay="0"/>
                                          </p:stCondLst>
                                        </p:cTn>
                                        <p:tgtEl>
                                          <p:spTgt spid="203782"/>
                                        </p:tgtEl>
                                        <p:attrNameLst>
                                          <p:attrName>style.visibility</p:attrName>
                                        </p:attrNameLst>
                                      </p:cBhvr>
                                      <p:to>
                                        <p:strVal val="visible"/>
                                      </p:to>
                                    </p:set>
                                    <p:animEffect transition="in" filter="dissolve">
                                      <p:cBhvr>
                                        <p:cTn id="19" dur="500"/>
                                        <p:tgtEl>
                                          <p:spTgt spid="203782"/>
                                        </p:tgtEl>
                                      </p:cBhvr>
                                    </p:animEffect>
                                  </p:childTnLst>
                                </p:cTn>
                              </p:par>
                              <p:par>
                                <p:cTn id="20" presetID="9" presetClass="entr" presetSubtype="0" fill="hold" grpId="0" nodeType="withEffect">
                                  <p:stCondLst>
                                    <p:cond delay="3000"/>
                                  </p:stCondLst>
                                  <p:childTnLst>
                                    <p:set>
                                      <p:cBhvr>
                                        <p:cTn id="21" dur="1" fill="hold">
                                          <p:stCondLst>
                                            <p:cond delay="0"/>
                                          </p:stCondLst>
                                        </p:cTn>
                                        <p:tgtEl>
                                          <p:spTgt spid="203783"/>
                                        </p:tgtEl>
                                        <p:attrNameLst>
                                          <p:attrName>style.visibility</p:attrName>
                                        </p:attrNameLst>
                                      </p:cBhvr>
                                      <p:to>
                                        <p:strVal val="visible"/>
                                      </p:to>
                                    </p:set>
                                    <p:animEffect transition="in" filter="dissolve">
                                      <p:cBhvr>
                                        <p:cTn id="22" dur="500"/>
                                        <p:tgtEl>
                                          <p:spTgt spid="203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animBg="1"/>
      <p:bldP spid="203779" grpId="0" animBg="1"/>
      <p:bldP spid="203780" grpId="0" animBg="1"/>
      <p:bldP spid="203781" grpId="0" animBg="1"/>
      <p:bldP spid="203782" grpId="0" animBg="1"/>
      <p:bldP spid="203783"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228600" y="2667000"/>
            <a:ext cx="1219200" cy="6096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Permohonan</a:t>
            </a:r>
          </a:p>
          <a:p>
            <a:pPr algn="ctr"/>
            <a:r>
              <a:rPr lang="en-US" sz="1200"/>
              <a:t>Hak di PN</a:t>
            </a:r>
          </a:p>
        </p:txBody>
      </p:sp>
      <p:sp>
        <p:nvSpPr>
          <p:cNvPr id="205827" name="Rectangle 3"/>
          <p:cNvSpPr>
            <a:spLocks noChangeArrowheads="1"/>
          </p:cNvSpPr>
          <p:nvPr/>
        </p:nvSpPr>
        <p:spPr bwMode="auto">
          <a:xfrm>
            <a:off x="1828800" y="990600"/>
            <a:ext cx="1752600" cy="1600200"/>
          </a:xfrm>
          <a:prstGeom prst="rect">
            <a:avLst/>
          </a:prstGeom>
          <a:noFill/>
          <a:ln w="25400">
            <a:solidFill>
              <a:srgbClr val="333399"/>
            </a:solidFill>
            <a:miter lim="800000"/>
            <a:headEnd/>
            <a:tailEnd/>
          </a:ln>
          <a:effectLst/>
        </p:spPr>
        <p:txBody>
          <a:bodyPr wrap="none" lIns="90000" tIns="46800" rIns="90000" bIns="46800" anchor="ctr"/>
          <a:lstStyle/>
          <a:p>
            <a:pPr marL="342900" indent="-342900" algn="just"/>
            <a:r>
              <a:rPr lang="en-US" sz="1200"/>
              <a:t>Gugatan Penggugat </a:t>
            </a:r>
          </a:p>
          <a:p>
            <a:pPr marL="342900" indent="-342900" algn="just"/>
            <a:r>
              <a:rPr lang="en-US" sz="1200"/>
              <a:t>(Eiser/Planatif)</a:t>
            </a:r>
          </a:p>
          <a:p>
            <a:pPr marL="342900" indent="-342900" algn="just"/>
            <a:r>
              <a:rPr lang="en-US" sz="1200"/>
              <a:t>Tuntutan, dakwaan </a:t>
            </a:r>
          </a:p>
          <a:p>
            <a:pPr marL="342900" indent="-342900" algn="just"/>
            <a:r>
              <a:rPr lang="en-US" sz="1200"/>
              <a:t>atau eis</a:t>
            </a:r>
          </a:p>
          <a:p>
            <a:pPr marL="342900" indent="-342900" algn="just"/>
            <a:r>
              <a:rPr lang="en-US" sz="1200"/>
              <a:t>__________________</a:t>
            </a:r>
          </a:p>
          <a:p>
            <a:pPr marL="342900" indent="-342900" algn="just">
              <a:buFontTx/>
              <a:buAutoNum type="arabicPeriod"/>
            </a:pPr>
            <a:r>
              <a:rPr lang="en-US" sz="1200"/>
              <a:t>Sifat Condemnatoir</a:t>
            </a:r>
          </a:p>
          <a:p>
            <a:pPr marL="342900" indent="-342900" algn="just">
              <a:buFontTx/>
              <a:buAutoNum type="arabicPeriod"/>
            </a:pPr>
            <a:r>
              <a:rPr lang="en-US" sz="1200"/>
              <a:t>Eksekusi</a:t>
            </a:r>
          </a:p>
        </p:txBody>
      </p:sp>
      <p:sp>
        <p:nvSpPr>
          <p:cNvPr id="205828" name="Rectangle 4"/>
          <p:cNvSpPr>
            <a:spLocks noChangeArrowheads="1"/>
          </p:cNvSpPr>
          <p:nvPr/>
        </p:nvSpPr>
        <p:spPr bwMode="auto">
          <a:xfrm>
            <a:off x="1828800" y="3352800"/>
            <a:ext cx="1752600" cy="1295400"/>
          </a:xfrm>
          <a:prstGeom prst="rect">
            <a:avLst/>
          </a:prstGeom>
          <a:noFill/>
          <a:ln w="25400">
            <a:solidFill>
              <a:srgbClr val="333399"/>
            </a:solidFill>
            <a:miter lim="800000"/>
            <a:headEnd/>
            <a:tailEnd/>
          </a:ln>
          <a:effectLst/>
        </p:spPr>
        <p:txBody>
          <a:bodyPr wrap="none" lIns="90000" tIns="46800" rIns="90000" bIns="46800" anchor="ctr"/>
          <a:lstStyle/>
          <a:p>
            <a:pPr algn="just"/>
            <a:r>
              <a:rPr lang="en-US" sz="1200"/>
              <a:t>Permohonan</a:t>
            </a:r>
          </a:p>
          <a:p>
            <a:pPr algn="just"/>
            <a:r>
              <a:rPr lang="en-US" sz="1200"/>
              <a:t>Pemohon sifatnya</a:t>
            </a:r>
          </a:p>
          <a:p>
            <a:pPr algn="just"/>
            <a:r>
              <a:rPr lang="en-US" sz="1200"/>
              <a:t>Deklatoir</a:t>
            </a:r>
          </a:p>
          <a:p>
            <a:pPr algn="just"/>
            <a:r>
              <a:rPr lang="en-US" sz="1200"/>
              <a:t>_________________</a:t>
            </a:r>
          </a:p>
          <a:p>
            <a:pPr algn="just"/>
            <a:r>
              <a:rPr lang="en-US" sz="1200"/>
              <a:t>Seseorang atau lebih</a:t>
            </a:r>
          </a:p>
        </p:txBody>
      </p:sp>
      <p:sp>
        <p:nvSpPr>
          <p:cNvPr id="205829" name="Rectangle 5"/>
          <p:cNvSpPr>
            <a:spLocks noChangeArrowheads="1"/>
          </p:cNvSpPr>
          <p:nvPr/>
        </p:nvSpPr>
        <p:spPr bwMode="auto">
          <a:xfrm>
            <a:off x="3962400" y="990600"/>
            <a:ext cx="1219200" cy="4572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Tertulis</a:t>
            </a:r>
          </a:p>
        </p:txBody>
      </p:sp>
      <p:sp>
        <p:nvSpPr>
          <p:cNvPr id="205830" name="Rectangle 6"/>
          <p:cNvSpPr>
            <a:spLocks noChangeArrowheads="1"/>
          </p:cNvSpPr>
          <p:nvPr/>
        </p:nvSpPr>
        <p:spPr bwMode="auto">
          <a:xfrm>
            <a:off x="3962400" y="1600200"/>
            <a:ext cx="1219200" cy="990600"/>
          </a:xfrm>
          <a:prstGeom prst="rect">
            <a:avLst/>
          </a:prstGeom>
          <a:noFill/>
          <a:ln w="25400">
            <a:solidFill>
              <a:srgbClr val="333399"/>
            </a:solidFill>
            <a:miter lim="800000"/>
            <a:headEnd/>
            <a:tailEnd/>
          </a:ln>
          <a:effectLst/>
        </p:spPr>
        <p:txBody>
          <a:bodyPr wrap="none" lIns="90000" tIns="46800" rIns="90000" bIns="46800" anchor="ctr"/>
          <a:lstStyle/>
          <a:p>
            <a:pPr algn="ctr"/>
            <a:r>
              <a:rPr lang="en-US" sz="1200"/>
              <a:t>Dibuatkan</a:t>
            </a:r>
          </a:p>
          <a:p>
            <a:pPr algn="ctr"/>
            <a:r>
              <a:rPr lang="en-US" sz="1200"/>
              <a:t>Ketua PN</a:t>
            </a:r>
          </a:p>
          <a:p>
            <a:pPr algn="ctr"/>
            <a:r>
              <a:rPr lang="en-US" sz="1200"/>
              <a:t>(388 HIR)</a:t>
            </a:r>
          </a:p>
          <a:p>
            <a:pPr algn="ctr"/>
            <a:r>
              <a:rPr lang="en-US" sz="1200"/>
              <a:t>(321 RBG)</a:t>
            </a:r>
          </a:p>
        </p:txBody>
      </p:sp>
      <p:sp>
        <p:nvSpPr>
          <p:cNvPr id="205831" name="Rectangle 7"/>
          <p:cNvSpPr>
            <a:spLocks noChangeArrowheads="1"/>
          </p:cNvSpPr>
          <p:nvPr/>
        </p:nvSpPr>
        <p:spPr bwMode="auto">
          <a:xfrm>
            <a:off x="5410200" y="152400"/>
            <a:ext cx="2438400" cy="3276600"/>
          </a:xfrm>
          <a:prstGeom prst="rect">
            <a:avLst/>
          </a:prstGeom>
          <a:noFill/>
          <a:ln w="25400">
            <a:solidFill>
              <a:srgbClr val="333399"/>
            </a:solidFill>
            <a:miter lim="800000"/>
            <a:headEnd/>
            <a:tailEnd/>
          </a:ln>
          <a:effectLst/>
        </p:spPr>
        <p:txBody>
          <a:bodyPr wrap="none" lIns="90000" tIns="46800" rIns="90000" bIns="46800" anchor="ctr"/>
          <a:lstStyle/>
          <a:p>
            <a:pPr marL="342900" indent="-342900" algn="just"/>
            <a:r>
              <a:rPr lang="en-US" sz="1200" u="sng"/>
              <a:t>Syarat Mengajukan </a:t>
            </a:r>
          </a:p>
          <a:p>
            <a:pPr marL="342900" indent="-342900" algn="just"/>
            <a:r>
              <a:rPr lang="en-US" sz="1200" u="sng"/>
              <a:t>Gugatan secara teori </a:t>
            </a:r>
          </a:p>
          <a:p>
            <a:pPr marL="342900" indent="-342900" algn="just">
              <a:buFontTx/>
              <a:buAutoNum type="arabicPeriod"/>
            </a:pPr>
            <a:r>
              <a:rPr lang="en-US" sz="1200"/>
              <a:t>Adanya kepentingan </a:t>
            </a:r>
          </a:p>
          <a:p>
            <a:pPr marL="342900" indent="-342900" algn="just"/>
            <a:r>
              <a:rPr lang="en-US" sz="1200"/>
              <a:t>langsung yang cukup </a:t>
            </a:r>
          </a:p>
          <a:p>
            <a:pPr marL="342900" indent="-342900" algn="just"/>
            <a:r>
              <a:rPr lang="en-US" sz="1200"/>
              <a:t>layak mempunyai dasar</a:t>
            </a:r>
          </a:p>
          <a:p>
            <a:pPr marL="342900" indent="-342900" algn="just"/>
            <a:r>
              <a:rPr lang="en-US" sz="1200"/>
              <a:t>hukum.</a:t>
            </a:r>
          </a:p>
          <a:p>
            <a:pPr marL="342900" indent="-342900" algn="just">
              <a:buFontTx/>
              <a:buAutoNum type="alphaUcPeriod"/>
            </a:pPr>
            <a:r>
              <a:rPr lang="en-US" sz="1200"/>
              <a:t>Yurisprudensi MARI No :</a:t>
            </a:r>
          </a:p>
          <a:p>
            <a:pPr marL="342900" indent="-342900" algn="just"/>
            <a:r>
              <a:rPr lang="en-US" sz="1200"/>
              <a:t>294K/SIP/1971 tgl 7 Juli 1971.</a:t>
            </a:r>
          </a:p>
          <a:p>
            <a:pPr marL="342900" indent="-342900" algn="just"/>
            <a:r>
              <a:rPr lang="en-US" sz="1200"/>
              <a:t>Mensyaratkan : </a:t>
            </a:r>
          </a:p>
          <a:p>
            <a:pPr marL="342900" indent="-342900" algn="just"/>
            <a:r>
              <a:rPr lang="en-US" sz="1200"/>
              <a:t>Gugatan harus mempunyai</a:t>
            </a:r>
          </a:p>
          <a:p>
            <a:pPr marL="342900" indent="-342900" algn="just"/>
            <a:r>
              <a:rPr lang="en-US" sz="1200"/>
              <a:t>Hubungan hukum.</a:t>
            </a:r>
          </a:p>
          <a:p>
            <a:pPr marL="342900" indent="-342900" algn="just"/>
            <a:r>
              <a:rPr lang="en-US" sz="1200"/>
              <a:t>B. UU 4/1982, tentang </a:t>
            </a:r>
          </a:p>
          <a:p>
            <a:pPr marL="342900" indent="-342900" algn="just"/>
            <a:r>
              <a:rPr lang="en-US" sz="1200"/>
              <a:t>lingkungan hidup LSM </a:t>
            </a:r>
            <a:r>
              <a:rPr lang="en-US" sz="1200">
                <a:cs typeface="Arial" charset="0"/>
              </a:rPr>
              <a:t>→</a:t>
            </a:r>
          </a:p>
          <a:p>
            <a:pPr marL="342900" indent="-342900" algn="just"/>
            <a:r>
              <a:rPr lang="en-US" sz="1200">
                <a:cs typeface="Arial" charset="0"/>
              </a:rPr>
              <a:t>Kerusakan lingkungan. </a:t>
            </a:r>
          </a:p>
          <a:p>
            <a:pPr marL="342900" indent="-342900" algn="just"/>
            <a:r>
              <a:rPr lang="en-US" sz="1200">
                <a:cs typeface="Arial" charset="0"/>
              </a:rPr>
              <a:t>Gugatan Wahli lawan PT.IIU </a:t>
            </a:r>
          </a:p>
          <a:p>
            <a:pPr marL="342900" indent="-342900" algn="just"/>
            <a:r>
              <a:rPr lang="en-US" sz="1200">
                <a:cs typeface="Arial" charset="0"/>
              </a:rPr>
              <a:t>No.820/PDT/1988/PN.JKT</a:t>
            </a:r>
          </a:p>
          <a:p>
            <a:pPr marL="342900" indent="-342900" algn="just"/>
            <a:r>
              <a:rPr lang="en-US" sz="1200">
                <a:cs typeface="Arial" charset="0"/>
              </a:rPr>
              <a:t>PUS tgl 30 Des 1988.</a:t>
            </a:r>
            <a:r>
              <a:rPr lang="en-US" sz="1200"/>
              <a:t> </a:t>
            </a:r>
          </a:p>
        </p:txBody>
      </p:sp>
      <p:sp>
        <p:nvSpPr>
          <p:cNvPr id="205832" name="Rectangle 8"/>
          <p:cNvSpPr>
            <a:spLocks noChangeArrowheads="1"/>
          </p:cNvSpPr>
          <p:nvPr/>
        </p:nvSpPr>
        <p:spPr bwMode="auto">
          <a:xfrm>
            <a:off x="5410200" y="3581400"/>
            <a:ext cx="2438400" cy="3048000"/>
          </a:xfrm>
          <a:prstGeom prst="rect">
            <a:avLst/>
          </a:prstGeom>
          <a:noFill/>
          <a:ln w="25400">
            <a:solidFill>
              <a:srgbClr val="333399"/>
            </a:solidFill>
            <a:miter lim="800000"/>
            <a:headEnd/>
            <a:tailEnd/>
          </a:ln>
          <a:effectLst/>
        </p:spPr>
        <p:txBody>
          <a:bodyPr wrap="none" lIns="90000" tIns="46800" rIns="90000" bIns="46800" anchor="ctr"/>
          <a:lstStyle/>
          <a:p>
            <a:pPr marL="342900" indent="-342900" algn="just"/>
            <a:endParaRPr lang="en-US" sz="1200" u="sng">
              <a:solidFill>
                <a:srgbClr val="FFFF81"/>
              </a:solidFill>
            </a:endParaRPr>
          </a:p>
          <a:p>
            <a:pPr marL="342900" indent="-342900" algn="just"/>
            <a:r>
              <a:rPr lang="en-US" sz="1200" u="sng"/>
              <a:t>Isi Gugatan</a:t>
            </a:r>
          </a:p>
          <a:p>
            <a:pPr marL="342900" indent="-342900" algn="just"/>
            <a:r>
              <a:rPr lang="en-US" sz="1200"/>
              <a:t>1. Tanggal Suratan Gugatan</a:t>
            </a:r>
          </a:p>
          <a:p>
            <a:pPr marL="342900" indent="-342900" algn="just"/>
            <a:r>
              <a:rPr lang="en-US" sz="1200"/>
              <a:t>2. Nama dan alamat Penggugat</a:t>
            </a:r>
          </a:p>
          <a:p>
            <a:pPr marL="342900" indent="-342900" algn="just"/>
            <a:r>
              <a:rPr lang="en-US" sz="1200"/>
              <a:t>    (kuasa). Tergugat (kuasa) →</a:t>
            </a:r>
          </a:p>
          <a:p>
            <a:pPr marL="342900" indent="-342900" algn="just"/>
            <a:r>
              <a:rPr lang="en-US" sz="1200"/>
              <a:t>    Identitas</a:t>
            </a:r>
          </a:p>
          <a:p>
            <a:pPr marL="342900" indent="-342900" algn="just"/>
            <a:r>
              <a:rPr lang="en-US" sz="1200"/>
              <a:t>3. Posita Gugatan</a:t>
            </a:r>
          </a:p>
          <a:p>
            <a:pPr marL="342900" indent="-342900" algn="just"/>
            <a:r>
              <a:rPr lang="en-US" sz="1200"/>
              <a:t>4. Petitum Gugatan yang diminta</a:t>
            </a:r>
          </a:p>
          <a:p>
            <a:pPr marL="342900" indent="-342900" algn="just"/>
            <a:r>
              <a:rPr lang="en-US" sz="1200"/>
              <a:t>    Untuk dikabulkan oleh PN.</a:t>
            </a:r>
          </a:p>
          <a:p>
            <a:pPr marL="342900" indent="-342900" algn="just"/>
            <a:r>
              <a:rPr lang="en-US" sz="1200"/>
              <a:t>5. Bermaterai cukup</a:t>
            </a:r>
          </a:p>
          <a:p>
            <a:pPr marL="342900" indent="-342900" algn="just"/>
            <a:r>
              <a:rPr lang="en-US" sz="1200"/>
              <a:t>6. Ditandatangani</a:t>
            </a:r>
          </a:p>
          <a:p>
            <a:pPr marL="342900" indent="-342900" algn="just"/>
            <a:endParaRPr lang="en-US" sz="1200"/>
          </a:p>
          <a:p>
            <a:pPr marL="342900" indent="-342900" algn="just"/>
            <a:r>
              <a:rPr lang="en-US" sz="1200"/>
              <a:t>Bagi Orang Buta Huruf dibuat</a:t>
            </a:r>
          </a:p>
          <a:p>
            <a:pPr marL="342900" indent="-342900" algn="just"/>
            <a:r>
              <a:rPr lang="en-US" sz="1200"/>
              <a:t>Atau dimintakan oleh ketua </a:t>
            </a:r>
          </a:p>
          <a:p>
            <a:pPr marL="342900" indent="-342900" algn="just"/>
            <a:r>
              <a:rPr lang="en-US" sz="1200"/>
              <a:t>Pengadilan Negri</a:t>
            </a:r>
          </a:p>
          <a:p>
            <a:pPr marL="342900" indent="-342900" algn="just"/>
            <a:r>
              <a:rPr lang="en-US" sz="1200"/>
              <a:t>(Psl : 388 HIR/Psl : 321 RBG)</a:t>
            </a:r>
          </a:p>
        </p:txBody>
      </p:sp>
      <p:sp>
        <p:nvSpPr>
          <p:cNvPr id="205833" name="Line 9"/>
          <p:cNvSpPr>
            <a:spLocks noChangeShapeType="1"/>
          </p:cNvSpPr>
          <p:nvPr/>
        </p:nvSpPr>
        <p:spPr bwMode="auto">
          <a:xfrm flipV="1">
            <a:off x="1447800" y="1676400"/>
            <a:ext cx="381000" cy="12954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05834" name="Line 10"/>
          <p:cNvSpPr>
            <a:spLocks noChangeShapeType="1"/>
          </p:cNvSpPr>
          <p:nvPr/>
        </p:nvSpPr>
        <p:spPr bwMode="auto">
          <a:xfrm>
            <a:off x="1447800" y="2971800"/>
            <a:ext cx="381000" cy="9906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05835" name="Line 11"/>
          <p:cNvSpPr>
            <a:spLocks noChangeShapeType="1"/>
          </p:cNvSpPr>
          <p:nvPr/>
        </p:nvSpPr>
        <p:spPr bwMode="auto">
          <a:xfrm flipV="1">
            <a:off x="3581400" y="1219200"/>
            <a:ext cx="381000" cy="53340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05836" name="Line 12"/>
          <p:cNvSpPr>
            <a:spLocks noChangeShapeType="1"/>
          </p:cNvSpPr>
          <p:nvPr/>
        </p:nvSpPr>
        <p:spPr bwMode="auto">
          <a:xfrm>
            <a:off x="3581400" y="1752600"/>
            <a:ext cx="381000" cy="381000"/>
          </a:xfrm>
          <a:prstGeom prst="line">
            <a:avLst/>
          </a:prstGeom>
          <a:noFill/>
          <a:ln w="25400">
            <a:solidFill>
              <a:srgbClr val="FF6600"/>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5826"/>
                                        </p:tgtEl>
                                        <p:attrNameLst>
                                          <p:attrName>style.visibility</p:attrName>
                                        </p:attrNameLst>
                                      </p:cBhvr>
                                      <p:to>
                                        <p:strVal val="visible"/>
                                      </p:to>
                                    </p:set>
                                    <p:animEffect transition="in" filter="dissolve">
                                      <p:cBhvr>
                                        <p:cTn id="7" dur="500"/>
                                        <p:tgtEl>
                                          <p:spTgt spid="205826"/>
                                        </p:tgtEl>
                                      </p:cBhvr>
                                    </p:animEffect>
                                  </p:childTnLst>
                                </p:cTn>
                              </p:par>
                              <p:par>
                                <p:cTn id="8" presetID="9" presetClass="entr" presetSubtype="0" fill="hold" grpId="0" nodeType="withEffect">
                                  <p:stCondLst>
                                    <p:cond delay="500"/>
                                  </p:stCondLst>
                                  <p:childTnLst>
                                    <p:set>
                                      <p:cBhvr>
                                        <p:cTn id="9" dur="1" fill="hold">
                                          <p:stCondLst>
                                            <p:cond delay="0"/>
                                          </p:stCondLst>
                                        </p:cTn>
                                        <p:tgtEl>
                                          <p:spTgt spid="205827"/>
                                        </p:tgtEl>
                                        <p:attrNameLst>
                                          <p:attrName>style.visibility</p:attrName>
                                        </p:attrNameLst>
                                      </p:cBhvr>
                                      <p:to>
                                        <p:strVal val="visible"/>
                                      </p:to>
                                    </p:set>
                                    <p:animEffect transition="in" filter="dissolve">
                                      <p:cBhvr>
                                        <p:cTn id="10" dur="500"/>
                                        <p:tgtEl>
                                          <p:spTgt spid="205827"/>
                                        </p:tgtEl>
                                      </p:cBhvr>
                                    </p:animEffect>
                                  </p:childTnLst>
                                </p:cTn>
                              </p:par>
                              <p:par>
                                <p:cTn id="11" presetID="9" presetClass="entr" presetSubtype="0" fill="hold" grpId="0" nodeType="withEffect">
                                  <p:stCondLst>
                                    <p:cond delay="500"/>
                                  </p:stCondLst>
                                  <p:childTnLst>
                                    <p:set>
                                      <p:cBhvr>
                                        <p:cTn id="12" dur="1" fill="hold">
                                          <p:stCondLst>
                                            <p:cond delay="0"/>
                                          </p:stCondLst>
                                        </p:cTn>
                                        <p:tgtEl>
                                          <p:spTgt spid="205828"/>
                                        </p:tgtEl>
                                        <p:attrNameLst>
                                          <p:attrName>style.visibility</p:attrName>
                                        </p:attrNameLst>
                                      </p:cBhvr>
                                      <p:to>
                                        <p:strVal val="visible"/>
                                      </p:to>
                                    </p:set>
                                    <p:animEffect transition="in" filter="dissolve">
                                      <p:cBhvr>
                                        <p:cTn id="13" dur="500"/>
                                        <p:tgtEl>
                                          <p:spTgt spid="205828"/>
                                        </p:tgtEl>
                                      </p:cBhvr>
                                    </p:animEffect>
                                  </p:childTnLst>
                                </p:cTn>
                              </p:par>
                              <p:par>
                                <p:cTn id="14" presetID="9" presetClass="entr" presetSubtype="0" fill="hold" grpId="0" nodeType="withEffect">
                                  <p:stCondLst>
                                    <p:cond delay="1000"/>
                                  </p:stCondLst>
                                  <p:childTnLst>
                                    <p:set>
                                      <p:cBhvr>
                                        <p:cTn id="15" dur="1" fill="hold">
                                          <p:stCondLst>
                                            <p:cond delay="0"/>
                                          </p:stCondLst>
                                        </p:cTn>
                                        <p:tgtEl>
                                          <p:spTgt spid="205829"/>
                                        </p:tgtEl>
                                        <p:attrNameLst>
                                          <p:attrName>style.visibility</p:attrName>
                                        </p:attrNameLst>
                                      </p:cBhvr>
                                      <p:to>
                                        <p:strVal val="visible"/>
                                      </p:to>
                                    </p:set>
                                    <p:animEffect transition="in" filter="dissolve">
                                      <p:cBhvr>
                                        <p:cTn id="16" dur="500"/>
                                        <p:tgtEl>
                                          <p:spTgt spid="205829"/>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205830"/>
                                        </p:tgtEl>
                                        <p:attrNameLst>
                                          <p:attrName>style.visibility</p:attrName>
                                        </p:attrNameLst>
                                      </p:cBhvr>
                                      <p:to>
                                        <p:strVal val="visible"/>
                                      </p:to>
                                    </p:set>
                                    <p:animEffect transition="in" filter="dissolve">
                                      <p:cBhvr>
                                        <p:cTn id="19" dur="500"/>
                                        <p:tgtEl>
                                          <p:spTgt spid="205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animBg="1"/>
      <p:bldP spid="205827" grpId="0" animBg="1"/>
      <p:bldP spid="205828" grpId="0" animBg="1"/>
      <p:bldP spid="205829" grpId="0" animBg="1"/>
      <p:bldP spid="205830"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2"/>
          <p:cNvSpPr txBox="1">
            <a:spLocks noChangeArrowheads="1"/>
          </p:cNvSpPr>
          <p:nvPr/>
        </p:nvSpPr>
        <p:spPr bwMode="auto">
          <a:xfrm>
            <a:off x="533400" y="609600"/>
            <a:ext cx="1214438" cy="304800"/>
          </a:xfrm>
          <a:prstGeom prst="rect">
            <a:avLst/>
          </a:prstGeom>
          <a:noFill/>
          <a:ln w="9525">
            <a:noFill/>
            <a:miter lim="800000"/>
            <a:headEnd/>
            <a:tailEnd/>
          </a:ln>
          <a:effectLst/>
        </p:spPr>
        <p:txBody>
          <a:bodyPr wrap="none" lIns="90000" tIns="46800" rIns="90000" bIns="46800">
            <a:spAutoFit/>
          </a:bodyPr>
          <a:lstStyle/>
          <a:p>
            <a:pPr algn="r"/>
            <a:r>
              <a:rPr lang="en-US" sz="1400" b="1">
                <a:effectLst>
                  <a:outerShdw blurRad="38100" dist="38100" dir="2700000" algn="tl">
                    <a:srgbClr val="000000"/>
                  </a:outerShdw>
                </a:effectLst>
              </a:rPr>
              <a:t>B. Tergugat </a:t>
            </a:r>
          </a:p>
        </p:txBody>
      </p:sp>
      <p:sp>
        <p:nvSpPr>
          <p:cNvPr id="207875" name="Rectangle 3"/>
          <p:cNvSpPr>
            <a:spLocks noChangeArrowheads="1"/>
          </p:cNvSpPr>
          <p:nvPr/>
        </p:nvSpPr>
        <p:spPr bwMode="auto">
          <a:xfrm>
            <a:off x="533400" y="1295400"/>
            <a:ext cx="2209800" cy="685800"/>
          </a:xfrm>
          <a:prstGeom prst="rect">
            <a:avLst/>
          </a:prstGeom>
          <a:noFill/>
          <a:ln w="9525">
            <a:solidFill>
              <a:schemeClr val="tx1"/>
            </a:solidFill>
            <a:miter lim="800000"/>
            <a:headEnd/>
            <a:tailEnd/>
          </a:ln>
          <a:effectLst/>
        </p:spPr>
        <p:txBody>
          <a:bodyPr wrap="none" lIns="90000" tIns="46800" rIns="90000" bIns="46800" anchor="ctr"/>
          <a:lstStyle/>
          <a:p>
            <a:pPr algn="ctr"/>
            <a:r>
              <a:rPr lang="en-US" sz="1200"/>
              <a:t>TERGUGAT</a:t>
            </a:r>
          </a:p>
          <a:p>
            <a:pPr algn="ctr"/>
            <a:r>
              <a:rPr lang="en-US" sz="1200"/>
              <a:t>(GEDAGDE/DEPENDENT)</a:t>
            </a:r>
          </a:p>
        </p:txBody>
      </p:sp>
      <p:sp>
        <p:nvSpPr>
          <p:cNvPr id="207876" name="Rectangle 4"/>
          <p:cNvSpPr>
            <a:spLocks noChangeArrowheads="1"/>
          </p:cNvSpPr>
          <p:nvPr/>
        </p:nvSpPr>
        <p:spPr bwMode="auto">
          <a:xfrm>
            <a:off x="533400" y="2362200"/>
            <a:ext cx="2667000" cy="2286000"/>
          </a:xfrm>
          <a:prstGeom prst="rect">
            <a:avLst/>
          </a:prstGeom>
          <a:noFill/>
          <a:ln w="9525">
            <a:solidFill>
              <a:schemeClr val="tx1"/>
            </a:solidFill>
            <a:miter lim="800000"/>
            <a:headEnd/>
            <a:tailEnd/>
          </a:ln>
          <a:effectLst/>
        </p:spPr>
        <p:txBody>
          <a:bodyPr wrap="none" lIns="90000" tIns="46800" rIns="90000" bIns="46800" anchor="ctr"/>
          <a:lstStyle/>
          <a:p>
            <a:pPr algn="just">
              <a:buFontTx/>
              <a:buChar char="-"/>
            </a:pPr>
            <a:r>
              <a:rPr lang="en-US" sz="1200"/>
              <a:t>Apabila Tergugat Meninggal dunia</a:t>
            </a:r>
          </a:p>
          <a:p>
            <a:pPr algn="just">
              <a:buFontTx/>
              <a:buChar char="-"/>
            </a:pPr>
            <a:r>
              <a:rPr lang="en-US" sz="1200"/>
              <a:t>Melalui Penggugat kedudukannya </a:t>
            </a:r>
          </a:p>
          <a:p>
            <a:pPr algn="just"/>
            <a:r>
              <a:rPr lang="en-US" sz="1200"/>
              <a:t>digantikan oleh para ahli warisnya.</a:t>
            </a:r>
          </a:p>
          <a:p>
            <a:pPr algn="just">
              <a:buFontTx/>
              <a:buChar char="-"/>
            </a:pPr>
            <a:r>
              <a:rPr lang="en-US" sz="1200"/>
              <a:t>Penggugat → Mengajukan </a:t>
            </a:r>
          </a:p>
          <a:p>
            <a:pPr algn="just"/>
            <a:r>
              <a:rPr lang="en-US" sz="1200"/>
              <a:t>Permohonan ke Pengadilan </a:t>
            </a:r>
          </a:p>
          <a:p>
            <a:pPr algn="just"/>
            <a:r>
              <a:rPr lang="en-US" sz="1200"/>
              <a:t>(majelis yang memeriksa perkara) </a:t>
            </a:r>
          </a:p>
          <a:p>
            <a:pPr algn="just">
              <a:buFontTx/>
              <a:buChar char="-"/>
            </a:pPr>
            <a:r>
              <a:rPr lang="en-US" sz="1200"/>
              <a:t>Tentang penggantian kedudukan</a:t>
            </a:r>
          </a:p>
          <a:p>
            <a:pPr algn="just"/>
            <a:r>
              <a:rPr lang="en-US" sz="1200"/>
              <a:t>___________________________</a:t>
            </a:r>
          </a:p>
          <a:p>
            <a:pPr algn="just"/>
            <a:r>
              <a:rPr lang="en-US" sz="1200"/>
              <a:t>Tergugat tersebut oleh ahli warisnya</a:t>
            </a:r>
          </a:p>
          <a:p>
            <a:pPr algn="just"/>
            <a:r>
              <a:rPr lang="en-US" sz="1200"/>
              <a:t>Alasan : (nama, umur, pekerjaan, </a:t>
            </a:r>
          </a:p>
          <a:p>
            <a:pPr algn="just"/>
            <a:r>
              <a:rPr lang="en-US" sz="1200"/>
              <a:t>Alamat) masing-masing ahli waris.</a:t>
            </a:r>
          </a:p>
        </p:txBody>
      </p:sp>
      <p:graphicFrame>
        <p:nvGraphicFramePr>
          <p:cNvPr id="207877" name="Group 5"/>
          <p:cNvGraphicFramePr>
            <a:graphicFrameLocks noGrp="1"/>
          </p:cNvGraphicFramePr>
          <p:nvPr/>
        </p:nvGraphicFramePr>
        <p:xfrm>
          <a:off x="3352800" y="914400"/>
          <a:ext cx="5473700" cy="4877435"/>
        </p:xfrm>
        <a:graphic>
          <a:graphicData uri="http://schemas.openxmlformats.org/drawingml/2006/table">
            <a:tbl>
              <a:tblPr/>
              <a:tblGrid>
                <a:gridCol w="368300"/>
                <a:gridCol w="1473200"/>
                <a:gridCol w="2336800"/>
                <a:gridCol w="1295400"/>
              </a:tblGrid>
              <a:tr h="5080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TERGUGAT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GUGATAN DITUJUKAN KEPADA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DASAR HUKUM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Orang Perorangan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Orang Perorangan itu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Badan Hukum Publik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Badan Hukum Publik itu diwakili pemimpinnya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Pasal 6 No.3 RV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Badan Hukum Keperdataan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Badan hukum itu diwakili pengurusnya, bila telah dibubarkan kepada salah satu seorang pemberesnya.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Firma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Seluruh Persero/ Salah seorang Persero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Pasal 6 No.5 RV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3075">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CV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CV itu, Diwakili Persero pengurus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Pasal 6 No.5 RV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BUMN</a:t>
                      </a:r>
                    </a:p>
                    <a:p>
                      <a:pPr marL="533400" marR="0" lvl="0" indent="-533400" algn="l" defTabSz="914400" rtl="0" eaLnBrk="1" fontAlgn="base" latinLnBrk="0" hangingPunct="1">
                        <a:lnSpc>
                          <a:spcPct val="100000"/>
                        </a:lnSpc>
                        <a:spcBef>
                          <a:spcPct val="0"/>
                        </a:spcBef>
                        <a:spcAft>
                          <a:spcPct val="0"/>
                        </a:spcAft>
                        <a:buClr>
                          <a:schemeClr val="hlink"/>
                        </a:buClr>
                        <a:buSzTx/>
                        <a:buFont typeface="Wingdings" pitchFamily="2" charset="2"/>
                        <a:buAutoNum type="alphaUcPeriod"/>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Persero</a:t>
                      </a:r>
                    </a:p>
                    <a:p>
                      <a:pPr marL="533400" marR="0" lvl="0" indent="-533400" algn="l" defTabSz="914400" rtl="0" eaLnBrk="1" fontAlgn="base" latinLnBrk="0" hangingPunct="1">
                        <a:lnSpc>
                          <a:spcPct val="100000"/>
                        </a:lnSpc>
                        <a:spcBef>
                          <a:spcPct val="0"/>
                        </a:spcBef>
                        <a:spcAft>
                          <a:spcPct val="0"/>
                        </a:spcAft>
                        <a:buClr>
                          <a:schemeClr val="hlink"/>
                        </a:buClr>
                        <a:buSzTx/>
                        <a:buFont typeface="Wingdings" pitchFamily="2" charset="2"/>
                        <a:buAutoNum type="alphaUcPeriod"/>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Perum</a:t>
                      </a:r>
                    </a:p>
                    <a:p>
                      <a:pPr marL="533400" marR="0" lvl="0" indent="-533400" algn="l" defTabSz="914400" rtl="0" eaLnBrk="1" fontAlgn="base" latinLnBrk="0" hangingPunct="1">
                        <a:lnSpc>
                          <a:spcPct val="100000"/>
                        </a:lnSpc>
                        <a:spcBef>
                          <a:spcPct val="0"/>
                        </a:spcBef>
                        <a:spcAft>
                          <a:spcPct val="0"/>
                        </a:spcAft>
                        <a:buClr>
                          <a:schemeClr val="hlink"/>
                        </a:buClr>
                        <a:buSzTx/>
                        <a:buFont typeface="Wingdings" pitchFamily="2" charset="2"/>
                        <a:buAutoNum type="alphaUcPeriod"/>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Perjan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Pemerintah RI, cq. Departemen yang membawahi BUMN cq. BUMN itu, diwakili pimpinannya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BUMD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rPr>
                        <a:t>Pemerintah RI cq. Departemen yang membawahinya, cq. Pemda yang membawahinya, cq. BUMD itusendiri diwakili oleh pimpinannya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7932" name="Line 60"/>
          <p:cNvSpPr>
            <a:spLocks noChangeShapeType="1"/>
          </p:cNvSpPr>
          <p:nvPr/>
        </p:nvSpPr>
        <p:spPr bwMode="auto">
          <a:xfrm>
            <a:off x="1524000" y="1981200"/>
            <a:ext cx="0" cy="381000"/>
          </a:xfrm>
          <a:prstGeom prst="line">
            <a:avLst/>
          </a:prstGeom>
          <a:noFill/>
          <a:ln w="9525">
            <a:solidFill>
              <a:schemeClr val="tx1"/>
            </a:solidFill>
            <a:round/>
            <a:headEnd/>
            <a:tailEnd/>
          </a:ln>
          <a:effectLst/>
        </p:spPr>
        <p:txBody>
          <a:bodyPr wrap="none" lIns="90000" tIns="46800" rIns="90000" bIns="46800" anchor="ctr"/>
          <a:lstStyle/>
          <a:p>
            <a:endParaRPr lang="en-US"/>
          </a:p>
        </p:txBody>
      </p:sp>
      <p:sp>
        <p:nvSpPr>
          <p:cNvPr id="207933" name="Line 61"/>
          <p:cNvSpPr>
            <a:spLocks noChangeShapeType="1"/>
          </p:cNvSpPr>
          <p:nvPr/>
        </p:nvSpPr>
        <p:spPr bwMode="auto">
          <a:xfrm>
            <a:off x="2743200" y="1600200"/>
            <a:ext cx="609600" cy="0"/>
          </a:xfrm>
          <a:prstGeom prst="line">
            <a:avLst/>
          </a:prstGeom>
          <a:noFill/>
          <a:ln w="9525">
            <a:solidFill>
              <a:schemeClr val="tx1"/>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787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207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animBg="1" autoUpdateAnimBg="0"/>
      <p:bldP spid="207876" grpId="0" animBg="1"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2" name="Rectangle 2"/>
          <p:cNvSpPr>
            <a:spLocks noGrp="1" noChangeArrowheads="1"/>
          </p:cNvSpPr>
          <p:nvPr>
            <p:ph type="subTitle" idx="1"/>
          </p:nvPr>
        </p:nvSpPr>
        <p:spPr>
          <a:xfrm>
            <a:off x="533400" y="533400"/>
            <a:ext cx="2438400" cy="304800"/>
          </a:xfrm>
        </p:spPr>
        <p:txBody>
          <a:bodyPr>
            <a:normAutofit fontScale="77500" lnSpcReduction="20000"/>
          </a:bodyPr>
          <a:lstStyle/>
          <a:p>
            <a:pPr>
              <a:lnSpc>
                <a:spcPct val="80000"/>
              </a:lnSpc>
            </a:pPr>
            <a:r>
              <a:rPr lang="en-US" sz="1400" b="1"/>
              <a:t>C. Kuasa (LASTHEBBER)</a:t>
            </a:r>
          </a:p>
        </p:txBody>
      </p:sp>
      <p:sp>
        <p:nvSpPr>
          <p:cNvPr id="209923" name="Text Box 3"/>
          <p:cNvSpPr txBox="1">
            <a:spLocks noChangeArrowheads="1"/>
          </p:cNvSpPr>
          <p:nvPr/>
        </p:nvSpPr>
        <p:spPr bwMode="auto">
          <a:xfrm>
            <a:off x="6934200" y="1600200"/>
            <a:ext cx="1539875" cy="366713"/>
          </a:xfrm>
          <a:prstGeom prst="rect">
            <a:avLst/>
          </a:prstGeom>
          <a:noFill/>
          <a:ln w="9525">
            <a:noFill/>
            <a:miter lim="800000"/>
            <a:headEnd/>
            <a:tailEnd/>
          </a:ln>
          <a:effectLst/>
        </p:spPr>
        <p:txBody>
          <a:bodyPr>
            <a:spAutoFit/>
          </a:bodyPr>
          <a:lstStyle/>
          <a:p>
            <a:endParaRPr lang="en-US">
              <a:latin typeface="Verdana" pitchFamily="34" charset="0"/>
            </a:endParaRPr>
          </a:p>
        </p:txBody>
      </p:sp>
      <p:sp>
        <p:nvSpPr>
          <p:cNvPr id="209924" name="Rectangle 4"/>
          <p:cNvSpPr>
            <a:spLocks noChangeArrowheads="1"/>
          </p:cNvSpPr>
          <p:nvPr/>
        </p:nvSpPr>
        <p:spPr bwMode="auto">
          <a:xfrm>
            <a:off x="914400" y="1066800"/>
            <a:ext cx="1600200" cy="990600"/>
          </a:xfrm>
          <a:prstGeom prst="rect">
            <a:avLst/>
          </a:prstGeom>
          <a:noFill/>
          <a:ln w="25400">
            <a:solidFill>
              <a:srgbClr val="FF0000"/>
            </a:solidFill>
            <a:miter lim="800000"/>
            <a:headEnd/>
            <a:tailEnd/>
          </a:ln>
          <a:effectLst/>
        </p:spPr>
        <p:txBody>
          <a:bodyPr wrap="none" anchor="ctr"/>
          <a:lstStyle/>
          <a:p>
            <a:endParaRPr lang="en-US"/>
          </a:p>
        </p:txBody>
      </p:sp>
      <p:sp>
        <p:nvSpPr>
          <p:cNvPr id="209925" name="Rectangle 5"/>
          <p:cNvSpPr>
            <a:spLocks noChangeArrowheads="1"/>
          </p:cNvSpPr>
          <p:nvPr/>
        </p:nvSpPr>
        <p:spPr bwMode="auto">
          <a:xfrm>
            <a:off x="3810000" y="3886200"/>
            <a:ext cx="5105400" cy="2362200"/>
          </a:xfrm>
          <a:prstGeom prst="rect">
            <a:avLst/>
          </a:prstGeom>
          <a:noFill/>
          <a:ln w="25400">
            <a:solidFill>
              <a:srgbClr val="FF0000"/>
            </a:solidFill>
            <a:miter lim="800000"/>
            <a:headEnd/>
            <a:tailEnd/>
          </a:ln>
          <a:effectLst/>
        </p:spPr>
        <p:txBody>
          <a:bodyPr wrap="none" anchor="ctr"/>
          <a:lstStyle/>
          <a:p>
            <a:endParaRPr lang="en-US"/>
          </a:p>
        </p:txBody>
      </p:sp>
      <p:sp>
        <p:nvSpPr>
          <p:cNvPr id="209926" name="Text Box 6"/>
          <p:cNvSpPr txBox="1">
            <a:spLocks noChangeArrowheads="1"/>
          </p:cNvSpPr>
          <p:nvPr/>
        </p:nvSpPr>
        <p:spPr bwMode="auto">
          <a:xfrm>
            <a:off x="3124200" y="1600200"/>
            <a:ext cx="1371600" cy="914400"/>
          </a:xfrm>
          <a:prstGeom prst="rect">
            <a:avLst/>
          </a:prstGeom>
          <a:noFill/>
          <a:ln w="9525">
            <a:noFill/>
            <a:miter lim="800000"/>
            <a:headEnd/>
            <a:tailEnd/>
          </a:ln>
          <a:effectLst/>
        </p:spPr>
        <p:txBody>
          <a:bodyPr>
            <a:spAutoFit/>
          </a:bodyPr>
          <a:lstStyle/>
          <a:p>
            <a:r>
              <a:rPr lang="en-US" sz="1200"/>
              <a:t>Kuasa Umum perbuatan</a:t>
            </a:r>
          </a:p>
          <a:p>
            <a:r>
              <a:rPr lang="en-US" sz="1200"/>
              <a:t>Psl : 1796.BW</a:t>
            </a:r>
          </a:p>
          <a:p>
            <a:endParaRPr lang="en-US">
              <a:latin typeface="Tahoma" pitchFamily="34" charset="0"/>
            </a:endParaRPr>
          </a:p>
        </p:txBody>
      </p:sp>
      <p:sp>
        <p:nvSpPr>
          <p:cNvPr id="209927" name="Text Box 7"/>
          <p:cNvSpPr txBox="1">
            <a:spLocks noChangeArrowheads="1"/>
          </p:cNvSpPr>
          <p:nvPr/>
        </p:nvSpPr>
        <p:spPr bwMode="auto">
          <a:xfrm>
            <a:off x="990600" y="1143000"/>
            <a:ext cx="1828800" cy="822325"/>
          </a:xfrm>
          <a:prstGeom prst="rect">
            <a:avLst/>
          </a:prstGeom>
          <a:noFill/>
          <a:ln w="9525">
            <a:noFill/>
            <a:miter lim="800000"/>
            <a:headEnd/>
            <a:tailEnd/>
          </a:ln>
          <a:effectLst/>
        </p:spPr>
        <p:txBody>
          <a:bodyPr>
            <a:spAutoFit/>
          </a:bodyPr>
          <a:lstStyle/>
          <a:p>
            <a:r>
              <a:rPr lang="en-US" sz="1200"/>
              <a:t>Kuasa / wewenang untuk mewakili kepentingannya</a:t>
            </a:r>
          </a:p>
          <a:p>
            <a:r>
              <a:rPr lang="en-US" sz="1200"/>
              <a:t>Pasal : 1792. BW</a:t>
            </a:r>
          </a:p>
        </p:txBody>
      </p:sp>
      <p:sp>
        <p:nvSpPr>
          <p:cNvPr id="209928" name="Text Box 8"/>
          <p:cNvSpPr txBox="1">
            <a:spLocks noChangeArrowheads="1"/>
          </p:cNvSpPr>
          <p:nvPr/>
        </p:nvSpPr>
        <p:spPr bwMode="auto">
          <a:xfrm>
            <a:off x="5486400" y="685800"/>
            <a:ext cx="2514600" cy="1370013"/>
          </a:xfrm>
          <a:prstGeom prst="rect">
            <a:avLst/>
          </a:prstGeom>
          <a:noFill/>
          <a:ln w="9525">
            <a:noFill/>
            <a:miter lim="800000"/>
            <a:headEnd/>
            <a:tailEnd/>
          </a:ln>
          <a:effectLst/>
        </p:spPr>
        <p:txBody>
          <a:bodyPr>
            <a:spAutoFit/>
          </a:bodyPr>
          <a:lstStyle/>
          <a:p>
            <a:pPr>
              <a:buFontTx/>
              <a:buChar char="-"/>
            </a:pPr>
            <a:r>
              <a:rPr lang="en-US" sz="1200"/>
              <a:t> Kewajiban Sikuasa</a:t>
            </a:r>
          </a:p>
          <a:p>
            <a:pPr>
              <a:buFontTx/>
              <a:buChar char="-"/>
            </a:pPr>
            <a:r>
              <a:rPr lang="en-US" sz="1200"/>
              <a:t> Kewajiban pemberi Kuasa</a:t>
            </a:r>
          </a:p>
          <a:p>
            <a:pPr>
              <a:buFontTx/>
              <a:buChar char="-"/>
            </a:pPr>
            <a:r>
              <a:rPr lang="en-US" sz="1200"/>
              <a:t> Isi Surat Kuasa</a:t>
            </a:r>
          </a:p>
          <a:p>
            <a:pPr>
              <a:buFontTx/>
              <a:buChar char="-"/>
            </a:pPr>
            <a:r>
              <a:rPr lang="en-US" sz="1200"/>
              <a:t> Berakhirnya Surat Kuasa</a:t>
            </a:r>
          </a:p>
          <a:p>
            <a:pPr>
              <a:buFontTx/>
              <a:buChar char="-"/>
            </a:pPr>
            <a:r>
              <a:rPr lang="en-US" sz="1200"/>
              <a:t> Yang Berhak menerima Kuasa</a:t>
            </a:r>
          </a:p>
          <a:p>
            <a:pPr>
              <a:buFontTx/>
              <a:buChar char="-"/>
            </a:pPr>
            <a:r>
              <a:rPr lang="en-US" sz="1200"/>
              <a:t> Memperbaiki Surat Kuasa</a:t>
            </a:r>
          </a:p>
          <a:p>
            <a:pPr>
              <a:buFontTx/>
              <a:buChar char="-"/>
            </a:pPr>
            <a:r>
              <a:rPr lang="en-US" sz="1200"/>
              <a:t> ACTION ENDESELVEU </a:t>
            </a:r>
          </a:p>
        </p:txBody>
      </p:sp>
      <p:sp>
        <p:nvSpPr>
          <p:cNvPr id="209929" name="Rectangle 9"/>
          <p:cNvSpPr>
            <a:spLocks noChangeArrowheads="1"/>
          </p:cNvSpPr>
          <p:nvPr/>
        </p:nvSpPr>
        <p:spPr bwMode="auto">
          <a:xfrm>
            <a:off x="3124200" y="609600"/>
            <a:ext cx="1295400" cy="685800"/>
          </a:xfrm>
          <a:prstGeom prst="rect">
            <a:avLst/>
          </a:prstGeom>
          <a:noFill/>
          <a:ln w="25400">
            <a:solidFill>
              <a:srgbClr val="FF0000"/>
            </a:solidFill>
            <a:miter lim="800000"/>
            <a:headEnd/>
            <a:tailEnd/>
          </a:ln>
          <a:effectLst/>
        </p:spPr>
        <p:txBody>
          <a:bodyPr wrap="none" anchor="ctr"/>
          <a:lstStyle/>
          <a:p>
            <a:endParaRPr lang="en-US"/>
          </a:p>
        </p:txBody>
      </p:sp>
      <p:sp>
        <p:nvSpPr>
          <p:cNvPr id="209930" name="Rectangle 10"/>
          <p:cNvSpPr>
            <a:spLocks noChangeArrowheads="1"/>
          </p:cNvSpPr>
          <p:nvPr/>
        </p:nvSpPr>
        <p:spPr bwMode="auto">
          <a:xfrm>
            <a:off x="5257800" y="609600"/>
            <a:ext cx="2743200" cy="1676400"/>
          </a:xfrm>
          <a:prstGeom prst="rect">
            <a:avLst/>
          </a:prstGeom>
          <a:noFill/>
          <a:ln w="25400">
            <a:solidFill>
              <a:srgbClr val="FF0000"/>
            </a:solidFill>
            <a:miter lim="800000"/>
            <a:headEnd/>
            <a:tailEnd/>
          </a:ln>
          <a:effectLst/>
        </p:spPr>
        <p:txBody>
          <a:bodyPr wrap="none" anchor="ctr"/>
          <a:lstStyle/>
          <a:p>
            <a:endParaRPr lang="en-US"/>
          </a:p>
        </p:txBody>
      </p:sp>
      <p:sp>
        <p:nvSpPr>
          <p:cNvPr id="209931" name="Rectangle 11"/>
          <p:cNvSpPr>
            <a:spLocks noChangeArrowheads="1"/>
          </p:cNvSpPr>
          <p:nvPr/>
        </p:nvSpPr>
        <p:spPr bwMode="auto">
          <a:xfrm>
            <a:off x="3124200" y="1600200"/>
            <a:ext cx="1295400" cy="685800"/>
          </a:xfrm>
          <a:prstGeom prst="rect">
            <a:avLst/>
          </a:prstGeom>
          <a:noFill/>
          <a:ln w="25400">
            <a:solidFill>
              <a:srgbClr val="FF0000"/>
            </a:solidFill>
            <a:miter lim="800000"/>
            <a:headEnd/>
            <a:tailEnd/>
          </a:ln>
          <a:effectLst/>
        </p:spPr>
        <p:txBody>
          <a:bodyPr wrap="none" anchor="ctr"/>
          <a:lstStyle/>
          <a:p>
            <a:endParaRPr lang="en-US"/>
          </a:p>
        </p:txBody>
      </p:sp>
      <p:sp>
        <p:nvSpPr>
          <p:cNvPr id="209932" name="Rectangle 12"/>
          <p:cNvSpPr>
            <a:spLocks noChangeArrowheads="1"/>
          </p:cNvSpPr>
          <p:nvPr/>
        </p:nvSpPr>
        <p:spPr bwMode="auto">
          <a:xfrm>
            <a:off x="4038600" y="2667000"/>
            <a:ext cx="1676400" cy="838200"/>
          </a:xfrm>
          <a:prstGeom prst="rect">
            <a:avLst/>
          </a:prstGeom>
          <a:noFill/>
          <a:ln w="25400">
            <a:solidFill>
              <a:srgbClr val="FF0000"/>
            </a:solidFill>
            <a:miter lim="800000"/>
            <a:headEnd/>
            <a:tailEnd/>
          </a:ln>
          <a:effectLst/>
        </p:spPr>
        <p:txBody>
          <a:bodyPr wrap="none" anchor="ctr"/>
          <a:lstStyle/>
          <a:p>
            <a:pPr marL="342900" indent="-342900"/>
            <a:r>
              <a:rPr lang="en-US" sz="1200">
                <a:effectLst>
                  <a:outerShdw blurRad="38100" dist="38100" dir="2700000" algn="tl">
                    <a:srgbClr val="000000"/>
                  </a:outerShdw>
                </a:effectLst>
              </a:rPr>
              <a:t> </a:t>
            </a:r>
          </a:p>
          <a:p>
            <a:pPr marL="342900" indent="-342900"/>
            <a:r>
              <a:rPr lang="en-US" sz="1200">
                <a:effectLst>
                  <a:outerShdw blurRad="38100" dist="38100" dir="2700000" algn="tl">
                    <a:srgbClr val="000000"/>
                  </a:outerShdw>
                </a:effectLst>
              </a:rPr>
              <a:t> </a:t>
            </a:r>
          </a:p>
        </p:txBody>
      </p:sp>
      <p:sp>
        <p:nvSpPr>
          <p:cNvPr id="209933" name="Rectangle 13"/>
          <p:cNvSpPr>
            <a:spLocks noChangeArrowheads="1"/>
          </p:cNvSpPr>
          <p:nvPr/>
        </p:nvSpPr>
        <p:spPr bwMode="auto">
          <a:xfrm>
            <a:off x="6324600" y="2590800"/>
            <a:ext cx="2286000" cy="990600"/>
          </a:xfrm>
          <a:prstGeom prst="rect">
            <a:avLst/>
          </a:prstGeom>
          <a:noFill/>
          <a:ln w="25400">
            <a:solidFill>
              <a:srgbClr val="FF0000"/>
            </a:solidFill>
            <a:miter lim="800000"/>
            <a:headEnd/>
            <a:tailEnd/>
          </a:ln>
          <a:effectLst/>
        </p:spPr>
        <p:txBody>
          <a:bodyPr wrap="none" anchor="ctr"/>
          <a:lstStyle/>
          <a:p>
            <a:endParaRPr lang="en-US"/>
          </a:p>
        </p:txBody>
      </p:sp>
      <p:sp>
        <p:nvSpPr>
          <p:cNvPr id="209934" name="Rectangle 14"/>
          <p:cNvSpPr>
            <a:spLocks noChangeArrowheads="1"/>
          </p:cNvSpPr>
          <p:nvPr/>
        </p:nvSpPr>
        <p:spPr bwMode="auto">
          <a:xfrm>
            <a:off x="1219200" y="2895600"/>
            <a:ext cx="1752600" cy="457200"/>
          </a:xfrm>
          <a:prstGeom prst="rect">
            <a:avLst/>
          </a:prstGeom>
          <a:noFill/>
          <a:ln w="25400">
            <a:solidFill>
              <a:srgbClr val="FF0000"/>
            </a:solidFill>
            <a:miter lim="800000"/>
            <a:headEnd/>
            <a:tailEnd/>
          </a:ln>
          <a:effectLst/>
        </p:spPr>
        <p:txBody>
          <a:bodyPr wrap="none" anchor="ctr"/>
          <a:lstStyle/>
          <a:p>
            <a:pPr algn="ctr"/>
            <a:endParaRPr lang="en-US">
              <a:effectLst>
                <a:outerShdw blurRad="38100" dist="38100" dir="2700000" algn="tl">
                  <a:srgbClr val="000000"/>
                </a:outerShdw>
              </a:effectLst>
              <a:latin typeface="Tahoma" pitchFamily="34" charset="0"/>
            </a:endParaRPr>
          </a:p>
        </p:txBody>
      </p:sp>
      <p:sp>
        <p:nvSpPr>
          <p:cNvPr id="209935" name="Rectangle 15"/>
          <p:cNvSpPr>
            <a:spLocks noChangeArrowheads="1"/>
          </p:cNvSpPr>
          <p:nvPr/>
        </p:nvSpPr>
        <p:spPr bwMode="auto">
          <a:xfrm>
            <a:off x="1219200" y="4800600"/>
            <a:ext cx="1752600" cy="457200"/>
          </a:xfrm>
          <a:prstGeom prst="rect">
            <a:avLst/>
          </a:prstGeom>
          <a:noFill/>
          <a:ln w="25400">
            <a:solidFill>
              <a:srgbClr val="FF0000"/>
            </a:solidFill>
            <a:miter lim="800000"/>
            <a:headEnd/>
            <a:tailEnd/>
          </a:ln>
          <a:effectLst/>
        </p:spPr>
        <p:txBody>
          <a:bodyPr wrap="none" anchor="ctr"/>
          <a:lstStyle/>
          <a:p>
            <a:endParaRPr lang="en-US"/>
          </a:p>
        </p:txBody>
      </p:sp>
      <p:sp>
        <p:nvSpPr>
          <p:cNvPr id="209936" name="Line 16"/>
          <p:cNvSpPr>
            <a:spLocks noChangeShapeType="1"/>
          </p:cNvSpPr>
          <p:nvPr/>
        </p:nvSpPr>
        <p:spPr bwMode="auto">
          <a:xfrm>
            <a:off x="7315200" y="3886200"/>
            <a:ext cx="0" cy="2362200"/>
          </a:xfrm>
          <a:prstGeom prst="line">
            <a:avLst/>
          </a:prstGeom>
          <a:noFill/>
          <a:ln w="25400">
            <a:solidFill>
              <a:srgbClr val="FF0000"/>
            </a:solidFill>
            <a:round/>
            <a:headEnd/>
            <a:tailEnd/>
          </a:ln>
          <a:effectLst/>
        </p:spPr>
        <p:txBody>
          <a:bodyPr/>
          <a:lstStyle/>
          <a:p>
            <a:endParaRPr lang="en-US"/>
          </a:p>
        </p:txBody>
      </p:sp>
      <p:sp>
        <p:nvSpPr>
          <p:cNvPr id="209937" name="Text Box 17"/>
          <p:cNvSpPr txBox="1">
            <a:spLocks noChangeArrowheads="1"/>
          </p:cNvSpPr>
          <p:nvPr/>
        </p:nvSpPr>
        <p:spPr bwMode="auto">
          <a:xfrm>
            <a:off x="3124200" y="609600"/>
            <a:ext cx="1676400" cy="639763"/>
          </a:xfrm>
          <a:prstGeom prst="rect">
            <a:avLst/>
          </a:prstGeom>
          <a:noFill/>
          <a:ln w="9525">
            <a:noFill/>
            <a:miter lim="800000"/>
            <a:headEnd/>
            <a:tailEnd/>
          </a:ln>
          <a:effectLst/>
        </p:spPr>
        <p:txBody>
          <a:bodyPr>
            <a:spAutoFit/>
          </a:bodyPr>
          <a:lstStyle/>
          <a:p>
            <a:r>
              <a:rPr lang="en-US" sz="1200">
                <a:effectLst>
                  <a:outerShdw blurRad="38100" dist="38100" dir="2700000" algn="tl">
                    <a:srgbClr val="000000"/>
                  </a:outerShdw>
                </a:effectLst>
              </a:rPr>
              <a:t>Secara khusus / umum </a:t>
            </a:r>
          </a:p>
          <a:p>
            <a:r>
              <a:rPr lang="en-US" sz="1200">
                <a:effectLst>
                  <a:outerShdw blurRad="38100" dist="38100" dir="2700000" algn="tl">
                    <a:srgbClr val="000000"/>
                  </a:outerShdw>
                </a:effectLst>
              </a:rPr>
              <a:t>Psl : 1792.BW</a:t>
            </a:r>
          </a:p>
        </p:txBody>
      </p:sp>
      <p:sp>
        <p:nvSpPr>
          <p:cNvPr id="209938" name="Text Box 18"/>
          <p:cNvSpPr txBox="1">
            <a:spLocks noChangeArrowheads="1"/>
          </p:cNvSpPr>
          <p:nvPr/>
        </p:nvSpPr>
        <p:spPr bwMode="auto">
          <a:xfrm>
            <a:off x="1295400" y="2971800"/>
            <a:ext cx="1905000" cy="274638"/>
          </a:xfrm>
          <a:prstGeom prst="rect">
            <a:avLst/>
          </a:prstGeom>
          <a:noFill/>
          <a:ln w="9525">
            <a:noFill/>
            <a:miter lim="800000"/>
            <a:headEnd/>
            <a:tailEnd/>
          </a:ln>
          <a:effectLst/>
        </p:spPr>
        <p:txBody>
          <a:bodyPr>
            <a:spAutoFit/>
          </a:bodyPr>
          <a:lstStyle/>
          <a:p>
            <a:r>
              <a:rPr lang="en-US" sz="1200">
                <a:effectLst>
                  <a:outerShdw blurRad="38100" dist="38100" dir="2700000" algn="tl">
                    <a:srgbClr val="000000"/>
                  </a:outerShdw>
                </a:effectLst>
              </a:rPr>
              <a:t>Kompetensi Absolut</a:t>
            </a:r>
          </a:p>
        </p:txBody>
      </p:sp>
      <p:sp>
        <p:nvSpPr>
          <p:cNvPr id="209939" name="Text Box 19"/>
          <p:cNvSpPr txBox="1">
            <a:spLocks noChangeArrowheads="1"/>
          </p:cNvSpPr>
          <p:nvPr/>
        </p:nvSpPr>
        <p:spPr bwMode="auto">
          <a:xfrm>
            <a:off x="822325" y="2471738"/>
            <a:ext cx="184150" cy="274637"/>
          </a:xfrm>
          <a:prstGeom prst="rect">
            <a:avLst/>
          </a:prstGeom>
          <a:noFill/>
          <a:ln w="9525">
            <a:noFill/>
            <a:miter lim="800000"/>
            <a:headEnd/>
            <a:tailEnd/>
          </a:ln>
          <a:effectLst/>
        </p:spPr>
        <p:txBody>
          <a:bodyPr wrap="none">
            <a:spAutoFit/>
          </a:bodyPr>
          <a:lstStyle/>
          <a:p>
            <a:endParaRPr lang="en-US" sz="1200">
              <a:effectLst>
                <a:outerShdw blurRad="38100" dist="38100" dir="2700000" algn="tl">
                  <a:srgbClr val="000000"/>
                </a:outerShdw>
              </a:effectLst>
            </a:endParaRPr>
          </a:p>
        </p:txBody>
      </p:sp>
      <p:sp>
        <p:nvSpPr>
          <p:cNvPr id="209940" name="Text Box 20"/>
          <p:cNvSpPr txBox="1">
            <a:spLocks noChangeArrowheads="1"/>
          </p:cNvSpPr>
          <p:nvPr/>
        </p:nvSpPr>
        <p:spPr bwMode="auto">
          <a:xfrm>
            <a:off x="838200" y="2438400"/>
            <a:ext cx="2108200" cy="274638"/>
          </a:xfrm>
          <a:prstGeom prst="rect">
            <a:avLst/>
          </a:prstGeom>
          <a:noFill/>
          <a:ln w="9525">
            <a:noFill/>
            <a:miter lim="800000"/>
            <a:headEnd/>
            <a:tailEnd/>
          </a:ln>
          <a:effectLst/>
        </p:spPr>
        <p:txBody>
          <a:bodyPr wrap="none">
            <a:spAutoFit/>
          </a:bodyPr>
          <a:lstStyle/>
          <a:p>
            <a:r>
              <a:rPr lang="en-US" sz="1200" b="1">
                <a:solidFill>
                  <a:srgbClr val="0099FF"/>
                </a:solidFill>
                <a:effectLst>
                  <a:outerShdw blurRad="38100" dist="38100" dir="2700000" algn="tl">
                    <a:srgbClr val="000000"/>
                  </a:outerShdw>
                </a:effectLst>
              </a:rPr>
              <a:t>D.</a:t>
            </a:r>
            <a:r>
              <a:rPr lang="en-US" sz="1200">
                <a:solidFill>
                  <a:srgbClr val="0099FF"/>
                </a:solidFill>
                <a:effectLst>
                  <a:outerShdw blurRad="38100" dist="38100" dir="2700000" algn="tl">
                    <a:srgbClr val="000000"/>
                  </a:outerShdw>
                </a:effectLst>
              </a:rPr>
              <a:t> </a:t>
            </a:r>
            <a:r>
              <a:rPr lang="en-US" sz="1200" b="1">
                <a:solidFill>
                  <a:srgbClr val="0099FF"/>
                </a:solidFill>
                <a:effectLst>
                  <a:outerShdw blurRad="38100" dist="38100" dir="2700000" algn="tl">
                    <a:srgbClr val="000000"/>
                  </a:outerShdw>
                </a:effectLst>
              </a:rPr>
              <a:t>Kompetensi</a:t>
            </a:r>
            <a:r>
              <a:rPr lang="en-US" sz="1200">
                <a:solidFill>
                  <a:srgbClr val="0099FF"/>
                </a:solidFill>
                <a:effectLst>
                  <a:outerShdw blurRad="38100" dist="38100" dir="2700000" algn="tl">
                    <a:srgbClr val="000000"/>
                  </a:outerShdw>
                </a:effectLst>
              </a:rPr>
              <a:t> </a:t>
            </a:r>
            <a:r>
              <a:rPr lang="en-US" sz="1200" b="1">
                <a:solidFill>
                  <a:srgbClr val="0099FF"/>
                </a:solidFill>
                <a:effectLst>
                  <a:outerShdw blurRad="38100" dist="38100" dir="2700000" algn="tl">
                    <a:srgbClr val="000000"/>
                  </a:outerShdw>
                </a:effectLst>
              </a:rPr>
              <a:t>Pengadilan</a:t>
            </a:r>
          </a:p>
        </p:txBody>
      </p:sp>
      <p:sp>
        <p:nvSpPr>
          <p:cNvPr id="209941" name="Line 21"/>
          <p:cNvSpPr>
            <a:spLocks noChangeShapeType="1"/>
          </p:cNvSpPr>
          <p:nvPr/>
        </p:nvSpPr>
        <p:spPr bwMode="auto">
          <a:xfrm flipV="1">
            <a:off x="2514600" y="990600"/>
            <a:ext cx="609600" cy="533400"/>
          </a:xfrm>
          <a:prstGeom prst="line">
            <a:avLst/>
          </a:prstGeom>
          <a:noFill/>
          <a:ln w="25400">
            <a:solidFill>
              <a:srgbClr val="FFFF1F"/>
            </a:solidFill>
            <a:round/>
            <a:headEnd/>
            <a:tailEnd/>
          </a:ln>
          <a:effectLst/>
        </p:spPr>
        <p:txBody>
          <a:bodyPr/>
          <a:lstStyle/>
          <a:p>
            <a:endParaRPr lang="en-US"/>
          </a:p>
        </p:txBody>
      </p:sp>
      <p:sp>
        <p:nvSpPr>
          <p:cNvPr id="209942" name="Line 22"/>
          <p:cNvSpPr>
            <a:spLocks noChangeShapeType="1"/>
          </p:cNvSpPr>
          <p:nvPr/>
        </p:nvSpPr>
        <p:spPr bwMode="auto">
          <a:xfrm>
            <a:off x="2514600" y="1524000"/>
            <a:ext cx="609600" cy="457200"/>
          </a:xfrm>
          <a:prstGeom prst="line">
            <a:avLst/>
          </a:prstGeom>
          <a:noFill/>
          <a:ln w="25400">
            <a:solidFill>
              <a:srgbClr val="FFFF1F"/>
            </a:solidFill>
            <a:round/>
            <a:headEnd/>
            <a:tailEnd/>
          </a:ln>
          <a:effectLst/>
        </p:spPr>
        <p:txBody>
          <a:bodyPr/>
          <a:lstStyle/>
          <a:p>
            <a:endParaRPr lang="en-US"/>
          </a:p>
        </p:txBody>
      </p:sp>
      <p:sp>
        <p:nvSpPr>
          <p:cNvPr id="209943" name="Text Box 23"/>
          <p:cNvSpPr txBox="1">
            <a:spLocks noChangeArrowheads="1"/>
          </p:cNvSpPr>
          <p:nvPr/>
        </p:nvSpPr>
        <p:spPr bwMode="auto">
          <a:xfrm>
            <a:off x="4114800" y="2667000"/>
            <a:ext cx="1676400" cy="1004888"/>
          </a:xfrm>
          <a:prstGeom prst="rect">
            <a:avLst/>
          </a:prstGeom>
          <a:noFill/>
          <a:ln w="9525">
            <a:noFill/>
            <a:miter lim="800000"/>
            <a:headEnd/>
            <a:tailEnd/>
          </a:ln>
          <a:effectLst/>
        </p:spPr>
        <p:txBody>
          <a:bodyPr>
            <a:spAutoFit/>
          </a:bodyPr>
          <a:lstStyle/>
          <a:p>
            <a:pPr marL="342900" indent="-342900"/>
            <a:r>
              <a:rPr lang="en-US" sz="1200">
                <a:effectLst>
                  <a:outerShdw blurRad="38100" dist="38100" dir="2700000" algn="tl">
                    <a:srgbClr val="000000"/>
                  </a:outerShdw>
                </a:effectLst>
              </a:rPr>
              <a:t>1. Peradilan Umum</a:t>
            </a:r>
          </a:p>
          <a:p>
            <a:pPr marL="342900" indent="-342900"/>
            <a:r>
              <a:rPr lang="en-US" sz="1200">
                <a:effectLst>
                  <a:outerShdw blurRad="38100" dist="38100" dir="2700000" algn="tl">
                    <a:srgbClr val="000000"/>
                  </a:outerShdw>
                </a:effectLst>
              </a:rPr>
              <a:t>2. Peradilan Agama</a:t>
            </a:r>
          </a:p>
          <a:p>
            <a:pPr marL="342900" indent="-342900"/>
            <a:r>
              <a:rPr lang="en-US" sz="1200">
                <a:effectLst>
                  <a:outerShdw blurRad="38100" dist="38100" dir="2700000" algn="tl">
                    <a:srgbClr val="000000"/>
                  </a:outerShdw>
                </a:effectLst>
              </a:rPr>
              <a:t>3. Peradilan Militer</a:t>
            </a:r>
          </a:p>
          <a:p>
            <a:pPr marL="342900" indent="-342900"/>
            <a:r>
              <a:rPr lang="en-US" sz="1200">
                <a:effectLst>
                  <a:outerShdw blurRad="38100" dist="38100" dir="2700000" algn="tl">
                    <a:srgbClr val="000000"/>
                  </a:outerShdw>
                </a:effectLst>
              </a:rPr>
              <a:t>4. Peradilan TUN</a:t>
            </a:r>
          </a:p>
          <a:p>
            <a:pPr marL="342900" indent="-342900"/>
            <a:endParaRPr lang="en-US" sz="1200">
              <a:effectLst>
                <a:outerShdw blurRad="38100" dist="38100" dir="2700000" algn="tl">
                  <a:srgbClr val="000000"/>
                </a:outerShdw>
              </a:effectLst>
            </a:endParaRPr>
          </a:p>
        </p:txBody>
      </p:sp>
      <p:sp>
        <p:nvSpPr>
          <p:cNvPr id="209944" name="Line 24"/>
          <p:cNvSpPr>
            <a:spLocks noChangeShapeType="1"/>
          </p:cNvSpPr>
          <p:nvPr/>
        </p:nvSpPr>
        <p:spPr bwMode="auto">
          <a:xfrm>
            <a:off x="2971800" y="3124200"/>
            <a:ext cx="1066800" cy="0"/>
          </a:xfrm>
          <a:prstGeom prst="line">
            <a:avLst/>
          </a:prstGeom>
          <a:noFill/>
          <a:ln w="25400">
            <a:solidFill>
              <a:srgbClr val="FFFF1F"/>
            </a:solidFill>
            <a:round/>
            <a:headEnd/>
            <a:tailEnd/>
          </a:ln>
          <a:effectLst/>
        </p:spPr>
        <p:txBody>
          <a:bodyPr/>
          <a:lstStyle/>
          <a:p>
            <a:endParaRPr lang="en-US"/>
          </a:p>
        </p:txBody>
      </p:sp>
      <p:sp>
        <p:nvSpPr>
          <p:cNvPr id="209945" name="Text Box 25"/>
          <p:cNvSpPr txBox="1">
            <a:spLocks noChangeArrowheads="1"/>
          </p:cNvSpPr>
          <p:nvPr/>
        </p:nvSpPr>
        <p:spPr bwMode="auto">
          <a:xfrm>
            <a:off x="6324600" y="2667000"/>
            <a:ext cx="2225675" cy="1004888"/>
          </a:xfrm>
          <a:prstGeom prst="rect">
            <a:avLst/>
          </a:prstGeom>
          <a:noFill/>
          <a:ln w="9525">
            <a:noFill/>
            <a:miter lim="800000"/>
            <a:headEnd/>
            <a:tailEnd/>
          </a:ln>
          <a:effectLst/>
        </p:spPr>
        <p:txBody>
          <a:bodyPr>
            <a:spAutoFit/>
          </a:bodyPr>
          <a:lstStyle/>
          <a:p>
            <a:r>
              <a:rPr lang="en-US" sz="1200">
                <a:effectLst>
                  <a:outerShdw blurRad="38100" dist="38100" dir="2700000" algn="tl">
                    <a:srgbClr val="000000"/>
                  </a:outerShdw>
                </a:effectLst>
              </a:rPr>
              <a:t>Diperiksa oleh Majelis Hakim </a:t>
            </a:r>
          </a:p>
          <a:p>
            <a:r>
              <a:rPr lang="en-US" sz="1200">
                <a:effectLst>
                  <a:outerShdw blurRad="38100" dist="38100" dir="2700000" algn="tl">
                    <a:srgbClr val="000000"/>
                  </a:outerShdw>
                </a:effectLst>
              </a:rPr>
              <a:t>diminta oleh pihak atau tidak ;</a:t>
            </a:r>
          </a:p>
          <a:p>
            <a:r>
              <a:rPr lang="en-US" sz="1200">
                <a:effectLst>
                  <a:outerShdw blurRad="38100" dist="38100" dir="2700000" algn="tl">
                    <a:srgbClr val="000000"/>
                  </a:outerShdw>
                </a:effectLst>
              </a:rPr>
              <a:t>Diputus sebelum pemeriksaan</a:t>
            </a:r>
          </a:p>
          <a:p>
            <a:r>
              <a:rPr lang="en-US" sz="1200">
                <a:effectLst>
                  <a:outerShdw blurRad="38100" dist="38100" dir="2700000" algn="tl">
                    <a:srgbClr val="000000"/>
                  </a:outerShdw>
                </a:effectLst>
              </a:rPr>
              <a:t>Pokok perkara.</a:t>
            </a:r>
          </a:p>
          <a:p>
            <a:endParaRPr lang="en-US" sz="1200">
              <a:effectLst>
                <a:outerShdw blurRad="38100" dist="38100" dir="2700000" algn="tl">
                  <a:srgbClr val="000000"/>
                </a:outerShdw>
              </a:effectLst>
            </a:endParaRPr>
          </a:p>
        </p:txBody>
      </p:sp>
      <p:sp>
        <p:nvSpPr>
          <p:cNvPr id="209946" name="Line 26"/>
          <p:cNvSpPr>
            <a:spLocks noChangeShapeType="1"/>
          </p:cNvSpPr>
          <p:nvPr/>
        </p:nvSpPr>
        <p:spPr bwMode="auto">
          <a:xfrm>
            <a:off x="5715000" y="3124200"/>
            <a:ext cx="609600" cy="0"/>
          </a:xfrm>
          <a:prstGeom prst="line">
            <a:avLst/>
          </a:prstGeom>
          <a:noFill/>
          <a:ln w="25400">
            <a:solidFill>
              <a:srgbClr val="FFFF1F"/>
            </a:solidFill>
            <a:round/>
            <a:headEnd/>
            <a:tailEnd/>
          </a:ln>
          <a:effectLst/>
        </p:spPr>
        <p:txBody>
          <a:bodyPr/>
          <a:lstStyle/>
          <a:p>
            <a:endParaRPr lang="en-US"/>
          </a:p>
        </p:txBody>
      </p:sp>
      <p:sp>
        <p:nvSpPr>
          <p:cNvPr id="209947" name="Text Box 27"/>
          <p:cNvSpPr txBox="1">
            <a:spLocks noChangeArrowheads="1"/>
          </p:cNvSpPr>
          <p:nvPr/>
        </p:nvSpPr>
        <p:spPr bwMode="auto">
          <a:xfrm>
            <a:off x="838200" y="2971800"/>
            <a:ext cx="331788" cy="304800"/>
          </a:xfrm>
          <a:prstGeom prst="rect">
            <a:avLst/>
          </a:prstGeom>
          <a:noFill/>
          <a:ln w="9525">
            <a:noFill/>
            <a:miter lim="800000"/>
            <a:headEnd/>
            <a:tailEnd/>
          </a:ln>
          <a:effectLst/>
        </p:spPr>
        <p:txBody>
          <a:bodyPr wrap="none">
            <a:spAutoFit/>
          </a:bodyPr>
          <a:lstStyle/>
          <a:p>
            <a:r>
              <a:rPr lang="en-US" sz="1400">
                <a:effectLst>
                  <a:outerShdw blurRad="38100" dist="38100" dir="2700000" algn="tl">
                    <a:srgbClr val="000000"/>
                  </a:outerShdw>
                </a:effectLst>
              </a:rPr>
              <a:t>1.</a:t>
            </a:r>
          </a:p>
        </p:txBody>
      </p:sp>
      <p:sp>
        <p:nvSpPr>
          <p:cNvPr id="209948" name="Text Box 28"/>
          <p:cNvSpPr txBox="1">
            <a:spLocks noChangeArrowheads="1"/>
          </p:cNvSpPr>
          <p:nvPr/>
        </p:nvSpPr>
        <p:spPr bwMode="auto">
          <a:xfrm>
            <a:off x="838200" y="4876800"/>
            <a:ext cx="331788" cy="304800"/>
          </a:xfrm>
          <a:prstGeom prst="rect">
            <a:avLst/>
          </a:prstGeom>
          <a:noFill/>
          <a:ln w="9525">
            <a:noFill/>
            <a:miter lim="800000"/>
            <a:headEnd/>
            <a:tailEnd/>
          </a:ln>
          <a:effectLst/>
        </p:spPr>
        <p:txBody>
          <a:bodyPr wrap="none">
            <a:spAutoFit/>
          </a:bodyPr>
          <a:lstStyle/>
          <a:p>
            <a:r>
              <a:rPr lang="en-US" sz="1400">
                <a:effectLst>
                  <a:outerShdw blurRad="38100" dist="38100" dir="2700000" algn="tl">
                    <a:srgbClr val="000000"/>
                  </a:outerShdw>
                </a:effectLst>
              </a:rPr>
              <a:t>2.</a:t>
            </a:r>
          </a:p>
        </p:txBody>
      </p:sp>
      <p:sp>
        <p:nvSpPr>
          <p:cNvPr id="209949" name="Text Box 29"/>
          <p:cNvSpPr txBox="1">
            <a:spLocks noChangeArrowheads="1"/>
          </p:cNvSpPr>
          <p:nvPr/>
        </p:nvSpPr>
        <p:spPr bwMode="auto">
          <a:xfrm>
            <a:off x="1371600" y="4876800"/>
            <a:ext cx="1458913" cy="274638"/>
          </a:xfrm>
          <a:prstGeom prst="rect">
            <a:avLst/>
          </a:prstGeom>
          <a:noFill/>
          <a:ln w="9525">
            <a:noFill/>
            <a:miter lim="800000"/>
            <a:headEnd/>
            <a:tailEnd/>
          </a:ln>
          <a:effectLst/>
        </p:spPr>
        <p:txBody>
          <a:bodyPr wrap="none">
            <a:spAutoFit/>
          </a:bodyPr>
          <a:lstStyle/>
          <a:p>
            <a:r>
              <a:rPr lang="en-US" sz="1200">
                <a:effectLst>
                  <a:outerShdw blurRad="38100" dist="38100" dir="2700000" algn="tl">
                    <a:srgbClr val="000000"/>
                  </a:outerShdw>
                </a:effectLst>
              </a:rPr>
              <a:t>Kompetensi Relatif</a:t>
            </a:r>
          </a:p>
        </p:txBody>
      </p:sp>
      <p:sp>
        <p:nvSpPr>
          <p:cNvPr id="209950" name="Text Box 30"/>
          <p:cNvSpPr txBox="1">
            <a:spLocks noChangeArrowheads="1"/>
          </p:cNvSpPr>
          <p:nvPr/>
        </p:nvSpPr>
        <p:spPr bwMode="auto">
          <a:xfrm>
            <a:off x="3886200" y="3886200"/>
            <a:ext cx="3429000" cy="2282825"/>
          </a:xfrm>
          <a:prstGeom prst="rect">
            <a:avLst/>
          </a:prstGeom>
          <a:noFill/>
          <a:ln w="9525">
            <a:noFill/>
            <a:miter lim="800000"/>
            <a:headEnd/>
            <a:tailEnd/>
          </a:ln>
          <a:effectLst/>
        </p:spPr>
        <p:txBody>
          <a:bodyPr>
            <a:spAutoFit/>
          </a:bodyPr>
          <a:lstStyle/>
          <a:p>
            <a:pPr marL="342900" indent="-342900" algn="just">
              <a:buFontTx/>
              <a:buAutoNum type="arabicPeriod"/>
            </a:pPr>
            <a:r>
              <a:rPr lang="en-US" sz="1200">
                <a:effectLst>
                  <a:outerShdw blurRad="38100" dist="38100" dir="2700000" algn="tl">
                    <a:srgbClr val="000000"/>
                  </a:outerShdw>
                </a:effectLst>
              </a:rPr>
              <a:t>Actor Sequitur Forum rei (domisili)</a:t>
            </a:r>
          </a:p>
          <a:p>
            <a:pPr marL="342900" indent="-342900" algn="just">
              <a:buFontTx/>
              <a:buAutoNum type="arabicPeriod"/>
            </a:pPr>
            <a:r>
              <a:rPr lang="en-US" sz="1200">
                <a:effectLst>
                  <a:outerShdw blurRad="38100" dist="38100" dir="2700000" algn="tl">
                    <a:srgbClr val="000000"/>
                  </a:outerShdw>
                </a:effectLst>
              </a:rPr>
              <a:t>Tempat tinggal salah seorang dari tergugat</a:t>
            </a:r>
          </a:p>
          <a:p>
            <a:pPr marL="342900" indent="-342900" algn="just">
              <a:buFontTx/>
              <a:buAutoNum type="arabicPeriod"/>
            </a:pPr>
            <a:r>
              <a:rPr lang="en-US" sz="1200">
                <a:effectLst>
                  <a:outerShdw blurRad="38100" dist="38100" dir="2700000" algn="tl">
                    <a:srgbClr val="000000"/>
                  </a:outerShdw>
                </a:effectLst>
              </a:rPr>
              <a:t>Tempat tinggal siberhutang utama</a:t>
            </a:r>
          </a:p>
          <a:p>
            <a:pPr marL="342900" indent="-342900" algn="just">
              <a:buFontTx/>
              <a:buAutoNum type="arabicPeriod"/>
            </a:pPr>
            <a:r>
              <a:rPr lang="en-US" sz="1200">
                <a:effectLst>
                  <a:outerShdw blurRad="38100" dist="38100" dir="2700000" algn="tl">
                    <a:srgbClr val="000000"/>
                  </a:outerShdw>
                </a:effectLst>
              </a:rPr>
              <a:t>Tempat tinggal penggugat / salah seorang </a:t>
            </a:r>
          </a:p>
          <a:p>
            <a:pPr marL="342900" indent="-342900" algn="just"/>
            <a:r>
              <a:rPr lang="en-US" sz="1200">
                <a:effectLst>
                  <a:outerShdw blurRad="38100" dist="38100" dir="2700000" algn="tl">
                    <a:srgbClr val="000000"/>
                  </a:outerShdw>
                </a:effectLst>
              </a:rPr>
              <a:t>	dari penggugat</a:t>
            </a:r>
          </a:p>
          <a:p>
            <a:pPr marL="342900" indent="-342900" algn="just">
              <a:buFontTx/>
              <a:buAutoNum type="arabicPeriod" startAt="5"/>
            </a:pPr>
            <a:r>
              <a:rPr lang="en-US" sz="1200">
                <a:effectLst>
                  <a:outerShdw blurRad="38100" dist="38100" dir="2700000" algn="tl">
                    <a:srgbClr val="000000"/>
                  </a:outerShdw>
                </a:effectLst>
              </a:rPr>
              <a:t>Daerah hukum yang terletak</a:t>
            </a:r>
          </a:p>
          <a:p>
            <a:pPr marL="342900" indent="-342900" algn="just">
              <a:buFontTx/>
              <a:buAutoNum type="arabicPeriod" startAt="5"/>
            </a:pPr>
            <a:r>
              <a:rPr lang="en-US" sz="1200">
                <a:effectLst>
                  <a:outerShdw blurRad="38100" dist="38100" dir="2700000" algn="tl">
                    <a:srgbClr val="000000"/>
                  </a:outerShdw>
                </a:effectLst>
              </a:rPr>
              <a:t>Pilihan Hukum</a:t>
            </a:r>
          </a:p>
          <a:p>
            <a:pPr marL="342900" indent="-342900" algn="just">
              <a:buFontTx/>
              <a:buAutoNum type="arabicPeriod" startAt="5"/>
            </a:pPr>
            <a:r>
              <a:rPr lang="en-US" sz="1200">
                <a:effectLst>
                  <a:outerShdw blurRad="38100" dist="38100" dir="2700000" algn="tl">
                    <a:srgbClr val="000000"/>
                  </a:outerShdw>
                </a:effectLst>
              </a:rPr>
              <a:t>Pembatalan Perkawinan</a:t>
            </a:r>
          </a:p>
          <a:p>
            <a:pPr marL="342900" indent="-342900" algn="just">
              <a:buFontTx/>
              <a:buAutoNum type="arabicPeriod" startAt="5"/>
            </a:pPr>
            <a:r>
              <a:rPr lang="en-US" sz="1200">
                <a:effectLst>
                  <a:outerShdw blurRad="38100" dist="38100" dir="2700000" algn="tl">
                    <a:srgbClr val="000000"/>
                  </a:outerShdw>
                </a:effectLst>
              </a:rPr>
              <a:t>Tergugat tidak cakap hukum</a:t>
            </a:r>
          </a:p>
          <a:p>
            <a:pPr marL="342900" indent="-342900" algn="just">
              <a:buFontTx/>
              <a:buAutoNum type="arabicPeriod" startAt="5"/>
            </a:pPr>
            <a:r>
              <a:rPr lang="en-US" sz="1200">
                <a:effectLst>
                  <a:outerShdw blurRad="38100" dist="38100" dir="2700000" algn="tl">
                    <a:srgbClr val="000000"/>
                  </a:outerShdw>
                </a:effectLst>
              </a:rPr>
              <a:t>Penggabungan perkara gugatan</a:t>
            </a:r>
          </a:p>
          <a:p>
            <a:pPr marL="342900" indent="-342900" algn="just">
              <a:buFontTx/>
              <a:buAutoNum type="arabicPeriod" startAt="5"/>
            </a:pPr>
            <a:r>
              <a:rPr lang="en-US" sz="1200">
                <a:effectLst>
                  <a:outerShdw blurRad="38100" dist="38100" dir="2700000" algn="tl">
                    <a:srgbClr val="000000"/>
                  </a:outerShdw>
                </a:effectLst>
              </a:rPr>
              <a:t>Tergugat berada diluar negeri</a:t>
            </a:r>
          </a:p>
          <a:p>
            <a:pPr marL="342900" indent="-342900" algn="just">
              <a:buFontTx/>
              <a:buAutoNum type="arabicPeriod" startAt="5"/>
            </a:pPr>
            <a:r>
              <a:rPr lang="en-US" sz="1200">
                <a:effectLst>
                  <a:outerShdw blurRad="38100" dist="38100" dir="2700000" algn="tl">
                    <a:srgbClr val="000000"/>
                  </a:outerShdw>
                </a:effectLst>
              </a:rPr>
              <a:t>Tergugat Pegawai Negeri</a:t>
            </a:r>
          </a:p>
        </p:txBody>
      </p:sp>
      <p:sp>
        <p:nvSpPr>
          <p:cNvPr id="209951" name="Text Box 31"/>
          <p:cNvSpPr txBox="1">
            <a:spLocks noChangeArrowheads="1"/>
          </p:cNvSpPr>
          <p:nvPr/>
        </p:nvSpPr>
        <p:spPr bwMode="auto">
          <a:xfrm>
            <a:off x="7391400" y="3962400"/>
            <a:ext cx="184150" cy="274638"/>
          </a:xfrm>
          <a:prstGeom prst="rect">
            <a:avLst/>
          </a:prstGeom>
          <a:noFill/>
          <a:ln w="9525">
            <a:noFill/>
            <a:miter lim="800000"/>
            <a:headEnd/>
            <a:tailEnd/>
          </a:ln>
          <a:effectLst/>
        </p:spPr>
        <p:txBody>
          <a:bodyPr wrap="none">
            <a:spAutoFit/>
          </a:bodyPr>
          <a:lstStyle/>
          <a:p>
            <a:endParaRPr lang="en-US" sz="1200">
              <a:effectLst>
                <a:outerShdw blurRad="38100" dist="38100" dir="2700000" algn="tl">
                  <a:srgbClr val="000000"/>
                </a:outerShdw>
              </a:effectLst>
            </a:endParaRPr>
          </a:p>
        </p:txBody>
      </p:sp>
      <p:sp>
        <p:nvSpPr>
          <p:cNvPr id="209952" name="Text Box 32"/>
          <p:cNvSpPr txBox="1">
            <a:spLocks noChangeArrowheads="1"/>
          </p:cNvSpPr>
          <p:nvPr/>
        </p:nvSpPr>
        <p:spPr bwMode="auto">
          <a:xfrm>
            <a:off x="7299325" y="3919538"/>
            <a:ext cx="1704975" cy="822325"/>
          </a:xfrm>
          <a:prstGeom prst="rect">
            <a:avLst/>
          </a:prstGeom>
          <a:noFill/>
          <a:ln w="9525">
            <a:noFill/>
            <a:miter lim="800000"/>
            <a:headEnd/>
            <a:tailEnd/>
          </a:ln>
          <a:effectLst/>
        </p:spPr>
        <p:txBody>
          <a:bodyPr wrap="none">
            <a:spAutoFit/>
          </a:bodyPr>
          <a:lstStyle/>
          <a:p>
            <a:r>
              <a:rPr lang="en-US" sz="1200">
                <a:effectLst>
                  <a:outerShdw blurRad="38100" dist="38100" dir="2700000" algn="tl">
                    <a:srgbClr val="000000"/>
                  </a:outerShdw>
                </a:effectLst>
              </a:rPr>
              <a:t>12. Gugatan terhadap </a:t>
            </a:r>
          </a:p>
          <a:p>
            <a:r>
              <a:rPr lang="en-US" sz="1200">
                <a:effectLst>
                  <a:outerShdw blurRad="38100" dist="38100" dir="2700000" algn="tl">
                    <a:srgbClr val="000000"/>
                  </a:outerShdw>
                </a:effectLst>
              </a:rPr>
              <a:t>      buruh</a:t>
            </a:r>
          </a:p>
          <a:p>
            <a:r>
              <a:rPr lang="en-US" sz="1200">
                <a:effectLst>
                  <a:outerShdw blurRad="38100" dist="38100" dir="2700000" algn="tl">
                    <a:srgbClr val="000000"/>
                  </a:outerShdw>
                </a:effectLst>
              </a:rPr>
              <a:t>13. Dalam hal failit</a:t>
            </a:r>
          </a:p>
          <a:p>
            <a:r>
              <a:rPr lang="en-US" sz="1200">
                <a:effectLst>
                  <a:outerShdw blurRad="38100" dist="38100" dir="2700000" algn="tl">
                    <a:srgbClr val="000000"/>
                  </a:outerShdw>
                </a:effectLst>
              </a:rPr>
              <a:t>14. Gugat Cerai</a:t>
            </a:r>
          </a:p>
        </p:txBody>
      </p:sp>
      <p:sp>
        <p:nvSpPr>
          <p:cNvPr id="209953" name="Line 33"/>
          <p:cNvSpPr>
            <a:spLocks noChangeShapeType="1"/>
          </p:cNvSpPr>
          <p:nvPr/>
        </p:nvSpPr>
        <p:spPr bwMode="auto">
          <a:xfrm>
            <a:off x="2971800" y="5029200"/>
            <a:ext cx="838200" cy="0"/>
          </a:xfrm>
          <a:prstGeom prst="line">
            <a:avLst/>
          </a:prstGeom>
          <a:noFill/>
          <a:ln w="25400">
            <a:solidFill>
              <a:srgbClr val="FFFF1F"/>
            </a:solidFill>
            <a:round/>
            <a:headEnd/>
            <a:tailEnd/>
          </a:ln>
          <a:effectLst/>
        </p:spPr>
        <p:txBody>
          <a:bodyPr/>
          <a:lstStyle/>
          <a:p>
            <a:endParaRPr lang="en-US"/>
          </a:p>
        </p:txBody>
      </p:sp>
      <p:sp>
        <p:nvSpPr>
          <p:cNvPr id="209954" name="Line 34"/>
          <p:cNvSpPr>
            <a:spLocks noChangeShapeType="1"/>
          </p:cNvSpPr>
          <p:nvPr/>
        </p:nvSpPr>
        <p:spPr bwMode="auto">
          <a:xfrm>
            <a:off x="4419600" y="914400"/>
            <a:ext cx="838200" cy="533400"/>
          </a:xfrm>
          <a:prstGeom prst="line">
            <a:avLst/>
          </a:prstGeom>
          <a:noFill/>
          <a:ln w="25400">
            <a:solidFill>
              <a:srgbClr val="FFFF1F"/>
            </a:solidFill>
            <a:round/>
            <a:headEnd/>
            <a:tailEnd/>
          </a:ln>
          <a:effectLst/>
        </p:spPr>
        <p:txBody>
          <a:bodyPr/>
          <a:lstStyle/>
          <a:p>
            <a:endParaRPr lang="en-US"/>
          </a:p>
        </p:txBody>
      </p:sp>
      <p:sp>
        <p:nvSpPr>
          <p:cNvPr id="209955" name="Line 35"/>
          <p:cNvSpPr>
            <a:spLocks noChangeShapeType="1"/>
          </p:cNvSpPr>
          <p:nvPr/>
        </p:nvSpPr>
        <p:spPr bwMode="auto">
          <a:xfrm flipV="1">
            <a:off x="4419600" y="1447800"/>
            <a:ext cx="838200" cy="533400"/>
          </a:xfrm>
          <a:prstGeom prst="line">
            <a:avLst/>
          </a:prstGeom>
          <a:noFill/>
          <a:ln w="25400">
            <a:solidFill>
              <a:srgbClr val="FFFF1F"/>
            </a:solidFill>
            <a:round/>
            <a:headEnd/>
            <a:tailEnd/>
          </a:ln>
          <a:effectLst/>
        </p:spPr>
        <p:txBody>
          <a:bodyP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09922">
                                            <p:txEl>
                                              <p:pRg st="0" end="0"/>
                                            </p:txEl>
                                          </p:spTgt>
                                        </p:tgtEl>
                                        <p:attrNameLst>
                                          <p:attrName>style.visibility</p:attrName>
                                        </p:attrNameLst>
                                      </p:cBhvr>
                                      <p:to>
                                        <p:strVal val="visible"/>
                                      </p:to>
                                    </p:set>
                                    <p:anim calcmode="lin" valueType="num">
                                      <p:cBhvr>
                                        <p:cTn id="7" dur="1000" fill="hold"/>
                                        <p:tgtEl>
                                          <p:spTgt spid="209922">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20992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9922">
                                            <p:txEl>
                                              <p:pRg st="0" end="0"/>
                                            </p:txEl>
                                          </p:spTgt>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209940"/>
                                        </p:tgtEl>
                                        <p:attrNameLst>
                                          <p:attrName>style.visibility</p:attrName>
                                        </p:attrNameLst>
                                      </p:cBhvr>
                                      <p:to>
                                        <p:strVal val="visible"/>
                                      </p:to>
                                    </p:set>
                                    <p:anim calcmode="lin" valueType="num">
                                      <p:cBhvr>
                                        <p:cTn id="12" dur="1000" fill="hold"/>
                                        <p:tgtEl>
                                          <p:spTgt spid="209940"/>
                                        </p:tgtEl>
                                        <p:attrNameLst>
                                          <p:attrName>ppt_w</p:attrName>
                                        </p:attrNameLst>
                                      </p:cBhvr>
                                      <p:tavLst>
                                        <p:tav tm="0">
                                          <p:val>
                                            <p:strVal val="#ppt_w+.3"/>
                                          </p:val>
                                        </p:tav>
                                        <p:tav tm="100000">
                                          <p:val>
                                            <p:strVal val="#ppt_w"/>
                                          </p:val>
                                        </p:tav>
                                      </p:tavLst>
                                    </p:anim>
                                    <p:anim calcmode="lin" valueType="num">
                                      <p:cBhvr>
                                        <p:cTn id="13" dur="1000" fill="hold"/>
                                        <p:tgtEl>
                                          <p:spTgt spid="209940"/>
                                        </p:tgtEl>
                                        <p:attrNameLst>
                                          <p:attrName>ppt_h</p:attrName>
                                        </p:attrNameLst>
                                      </p:cBhvr>
                                      <p:tavLst>
                                        <p:tav tm="0">
                                          <p:val>
                                            <p:strVal val="#ppt_h"/>
                                          </p:val>
                                        </p:tav>
                                        <p:tav tm="100000">
                                          <p:val>
                                            <p:strVal val="#ppt_h"/>
                                          </p:val>
                                        </p:tav>
                                      </p:tavLst>
                                    </p:anim>
                                    <p:animEffect transition="in" filter="fade">
                                      <p:cBhvr>
                                        <p:cTn id="14" dur="1000"/>
                                        <p:tgtEl>
                                          <p:spTgt spid="20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build="p"/>
      <p:bldP spid="209940" grpId="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1970" name="Rectangle 2"/>
          <p:cNvSpPr>
            <a:spLocks noGrp="1" noRot="1" noChangeArrowheads="1"/>
          </p:cNvSpPr>
          <p:nvPr>
            <p:ph type="title"/>
          </p:nvPr>
        </p:nvSpPr>
        <p:spPr>
          <a:xfrm>
            <a:off x="457200" y="723900"/>
            <a:ext cx="2174875" cy="398463"/>
          </a:xfrm>
        </p:spPr>
        <p:txBody>
          <a:bodyPr/>
          <a:lstStyle/>
          <a:p>
            <a:r>
              <a:rPr lang="en-US" sz="1400" b="0">
                <a:solidFill>
                  <a:schemeClr val="tx1"/>
                </a:solidFill>
              </a:rPr>
              <a:t>E. Class Action</a:t>
            </a:r>
          </a:p>
        </p:txBody>
      </p:sp>
      <p:sp>
        <p:nvSpPr>
          <p:cNvPr id="211971" name="Rectangle 3"/>
          <p:cNvSpPr>
            <a:spLocks noChangeArrowheads="1"/>
          </p:cNvSpPr>
          <p:nvPr/>
        </p:nvSpPr>
        <p:spPr bwMode="auto">
          <a:xfrm>
            <a:off x="609600" y="1828800"/>
            <a:ext cx="3200400" cy="2667000"/>
          </a:xfrm>
          <a:prstGeom prst="rect">
            <a:avLst/>
          </a:prstGeom>
          <a:noFill/>
          <a:ln w="25400">
            <a:solidFill>
              <a:schemeClr val="tx1"/>
            </a:solidFill>
            <a:miter lim="800000"/>
            <a:headEnd/>
            <a:tailEnd/>
          </a:ln>
          <a:effectLst/>
        </p:spPr>
        <p:txBody>
          <a:bodyPr wrap="none" anchor="ctr"/>
          <a:lstStyle/>
          <a:p>
            <a:r>
              <a:rPr lang="en-US" sz="1200">
                <a:solidFill>
                  <a:srgbClr val="FFFF1F"/>
                </a:solidFill>
              </a:rPr>
              <a:t>  - </a:t>
            </a:r>
            <a:r>
              <a:rPr lang="en-US" sz="1200"/>
              <a:t>Gugatan perwakilan dengan cara </a:t>
            </a:r>
          </a:p>
          <a:p>
            <a:r>
              <a:rPr lang="en-US" sz="1200"/>
              <a:t>    Class Representatif (mengajukan)</a:t>
            </a:r>
          </a:p>
          <a:p>
            <a:r>
              <a:rPr lang="en-US" sz="1200"/>
              <a:t>    Class Members (orang yang diwakili).</a:t>
            </a:r>
          </a:p>
          <a:p>
            <a:endParaRPr lang="en-US" sz="1200"/>
          </a:p>
          <a:p>
            <a:r>
              <a:rPr lang="en-US" sz="1200"/>
              <a:t>  - Dasar, Psl 37 UU25 / 1997 UULH</a:t>
            </a:r>
          </a:p>
          <a:p>
            <a:r>
              <a:rPr lang="en-US" sz="1200"/>
              <a:t>               Psl 71 ayat (1) b. UU 41 / 1999</a:t>
            </a:r>
          </a:p>
          <a:p>
            <a:r>
              <a:rPr lang="en-US" sz="1200"/>
              <a:t>               Kehutanan</a:t>
            </a:r>
          </a:p>
          <a:p>
            <a:r>
              <a:rPr lang="en-US" sz="1200"/>
              <a:t>               Psl 46 UU No. 8 / 1999 </a:t>
            </a:r>
          </a:p>
          <a:p>
            <a:r>
              <a:rPr lang="en-US" sz="1200"/>
              <a:t>               Konsumen.</a:t>
            </a:r>
          </a:p>
          <a:p>
            <a:endParaRPr lang="en-US" sz="1200"/>
          </a:p>
          <a:p>
            <a:r>
              <a:rPr lang="en-US" sz="1200"/>
              <a:t>  - Tanpa Surat Kuasa, atas kepentingan </a:t>
            </a:r>
          </a:p>
          <a:p>
            <a:r>
              <a:rPr lang="en-US" sz="1200"/>
              <a:t>    yang sama (dari orang yang diwakili).</a:t>
            </a:r>
          </a:p>
          <a:p>
            <a:r>
              <a:rPr lang="en-US" sz="1200"/>
              <a:t>  - Gugatan secara Perdata </a:t>
            </a:r>
          </a:p>
        </p:txBody>
      </p:sp>
      <p:sp>
        <p:nvSpPr>
          <p:cNvPr id="211972" name="Rectangle 4"/>
          <p:cNvSpPr>
            <a:spLocks noChangeArrowheads="1"/>
          </p:cNvSpPr>
          <p:nvPr/>
        </p:nvSpPr>
        <p:spPr bwMode="auto">
          <a:xfrm>
            <a:off x="5410200" y="1828800"/>
            <a:ext cx="3276600" cy="3276600"/>
          </a:xfrm>
          <a:prstGeom prst="rect">
            <a:avLst/>
          </a:prstGeom>
          <a:noFill/>
          <a:ln w="25400">
            <a:solidFill>
              <a:schemeClr val="tx1"/>
            </a:solidFill>
            <a:miter lim="800000"/>
            <a:headEnd/>
            <a:tailEnd/>
          </a:ln>
          <a:effectLst/>
        </p:spPr>
        <p:txBody>
          <a:bodyPr wrap="none" anchor="ctr"/>
          <a:lstStyle/>
          <a:p>
            <a:endParaRPr lang="en-US"/>
          </a:p>
        </p:txBody>
      </p:sp>
      <p:sp>
        <p:nvSpPr>
          <p:cNvPr id="211973" name="AutoShape 5"/>
          <p:cNvSpPr>
            <a:spLocks noChangeArrowheads="1"/>
          </p:cNvSpPr>
          <p:nvPr/>
        </p:nvSpPr>
        <p:spPr bwMode="auto">
          <a:xfrm>
            <a:off x="4038600" y="2971800"/>
            <a:ext cx="1143000" cy="533400"/>
          </a:xfrm>
          <a:prstGeom prst="rightArrow">
            <a:avLst>
              <a:gd name="adj1" fmla="val 50000"/>
              <a:gd name="adj2" fmla="val 53571"/>
            </a:avLst>
          </a:prstGeom>
          <a:noFill/>
          <a:ln w="25400">
            <a:solidFill>
              <a:srgbClr val="FF0000"/>
            </a:solidFill>
            <a:miter lim="800000"/>
            <a:headEnd/>
            <a:tailEnd/>
          </a:ln>
          <a:effectLst/>
        </p:spPr>
        <p:txBody>
          <a:bodyPr wrap="none" anchor="ctr"/>
          <a:lstStyle/>
          <a:p>
            <a:endParaRPr lang="en-US"/>
          </a:p>
        </p:txBody>
      </p:sp>
      <p:sp>
        <p:nvSpPr>
          <p:cNvPr id="211974" name="Text Box 6"/>
          <p:cNvSpPr txBox="1">
            <a:spLocks noChangeArrowheads="1"/>
          </p:cNvSpPr>
          <p:nvPr/>
        </p:nvSpPr>
        <p:spPr bwMode="auto">
          <a:xfrm>
            <a:off x="5486400" y="1828800"/>
            <a:ext cx="3167063" cy="3195638"/>
          </a:xfrm>
          <a:prstGeom prst="rect">
            <a:avLst/>
          </a:prstGeom>
          <a:noFill/>
          <a:ln w="9525">
            <a:noFill/>
            <a:miter lim="800000"/>
            <a:headEnd/>
            <a:tailEnd/>
          </a:ln>
          <a:effectLst/>
        </p:spPr>
        <p:txBody>
          <a:bodyPr wrap="none">
            <a:spAutoFit/>
          </a:bodyPr>
          <a:lstStyle/>
          <a:p>
            <a:r>
              <a:rPr lang="en-US" sz="1200"/>
              <a:t>Class Action di Amerika</a:t>
            </a:r>
          </a:p>
          <a:p>
            <a:r>
              <a:rPr lang="en-US" sz="1200"/>
              <a:t>  - US Federal Rule of Civil Prosedure</a:t>
            </a:r>
          </a:p>
          <a:p>
            <a:r>
              <a:rPr lang="en-US" sz="1200"/>
              <a:t>    ( 1983 ), kemudian</a:t>
            </a:r>
          </a:p>
          <a:p>
            <a:r>
              <a:rPr lang="en-US" sz="1200"/>
              <a:t>  - Pasal 23 Federal Rule ( 1966 )</a:t>
            </a:r>
          </a:p>
          <a:p>
            <a:r>
              <a:rPr lang="en-US" sz="1200"/>
              <a:t>  - Class Action berupa Gugatan Perdata</a:t>
            </a:r>
          </a:p>
          <a:p>
            <a:r>
              <a:rPr lang="en-US" sz="1200"/>
              <a:t>    diajukan sejumlah orang (C.R) –</a:t>
            </a:r>
          </a:p>
          <a:p>
            <a:r>
              <a:rPr lang="en-US" sz="1200"/>
              <a:t>    mewakili kepentingan mereka dan </a:t>
            </a:r>
          </a:p>
          <a:p>
            <a:r>
              <a:rPr lang="en-US" sz="1200"/>
              <a:t>    orang lain sebagai korban (CM)</a:t>
            </a:r>
          </a:p>
          <a:p>
            <a:r>
              <a:rPr lang="en-US" sz="1200"/>
              <a:t>  - Dengan Syarat-syarat</a:t>
            </a:r>
          </a:p>
          <a:p>
            <a:r>
              <a:rPr lang="en-US" sz="1200"/>
              <a:t>    1. Numerosity ( jml penggugat banyak)</a:t>
            </a:r>
          </a:p>
          <a:p>
            <a:r>
              <a:rPr lang="en-US" sz="1200"/>
              <a:t>    2. Commonality (kesamaan hukum)</a:t>
            </a:r>
          </a:p>
          <a:p>
            <a:r>
              <a:rPr lang="en-US" sz="1200"/>
              <a:t>    3. Typicacity (Tuntutan)</a:t>
            </a:r>
          </a:p>
          <a:p>
            <a:r>
              <a:rPr lang="en-US" sz="1200"/>
              <a:t>    4. Adequacy of Representation</a:t>
            </a:r>
          </a:p>
          <a:p>
            <a:r>
              <a:rPr lang="en-US" sz="1200"/>
              <a:t>        (kelayakan perwakilan)</a:t>
            </a:r>
          </a:p>
          <a:p>
            <a:r>
              <a:rPr lang="en-US" sz="1200"/>
              <a:t>  - Gugatan Reg. No : 445/pdt.G/Pn</a:t>
            </a:r>
          </a:p>
          <a:p>
            <a:r>
              <a:rPr lang="en-US" sz="1200"/>
              <a:t>    Tgl 14 Oktober 2000 = Gugat class action</a:t>
            </a:r>
          </a:p>
          <a:p>
            <a:r>
              <a:rPr lang="en-US" sz="1200"/>
              <a:t>    GUG/DPRD-SV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11970"/>
                                        </p:tgtEl>
                                        <p:attrNameLst>
                                          <p:attrName>style.visibility</p:attrName>
                                        </p:attrNameLst>
                                      </p:cBhvr>
                                      <p:to>
                                        <p:strVal val="visible"/>
                                      </p:to>
                                    </p:set>
                                    <p:animEffect transition="in" filter="fade">
                                      <p:cBhvr>
                                        <p:cTn id="7" dur="800" decel="100000"/>
                                        <p:tgtEl>
                                          <p:spTgt spid="211970"/>
                                        </p:tgtEl>
                                      </p:cBhvr>
                                    </p:animEffect>
                                    <p:anim calcmode="lin" valueType="num">
                                      <p:cBhvr>
                                        <p:cTn id="8" dur="800" decel="100000" fill="hold"/>
                                        <p:tgtEl>
                                          <p:spTgt spid="211970"/>
                                        </p:tgtEl>
                                        <p:attrNameLst>
                                          <p:attrName>style.rotation</p:attrName>
                                        </p:attrNameLst>
                                      </p:cBhvr>
                                      <p:tavLst>
                                        <p:tav tm="0">
                                          <p:val>
                                            <p:fltVal val="-90"/>
                                          </p:val>
                                        </p:tav>
                                        <p:tav tm="100000">
                                          <p:val>
                                            <p:fltVal val="0"/>
                                          </p:val>
                                        </p:tav>
                                      </p:tavLst>
                                    </p:anim>
                                    <p:anim calcmode="lin" valueType="num">
                                      <p:cBhvr>
                                        <p:cTn id="9" dur="800" decel="100000" fill="hold"/>
                                        <p:tgtEl>
                                          <p:spTgt spid="211970"/>
                                        </p:tgtEl>
                                        <p:attrNameLst>
                                          <p:attrName>ppt_x</p:attrName>
                                        </p:attrNameLst>
                                      </p:cBhvr>
                                      <p:tavLst>
                                        <p:tav tm="0">
                                          <p:val>
                                            <p:strVal val="#ppt_x+0.4"/>
                                          </p:val>
                                        </p:tav>
                                        <p:tav tm="100000">
                                          <p:val>
                                            <p:strVal val="#ppt_x-0.05"/>
                                          </p:val>
                                        </p:tav>
                                      </p:tavLst>
                                    </p:anim>
                                    <p:anim calcmode="lin" valueType="num">
                                      <p:cBhvr>
                                        <p:cTn id="10" dur="800" decel="100000" fill="hold"/>
                                        <p:tgtEl>
                                          <p:spTgt spid="21197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1197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11970"/>
                                        </p:tgtEl>
                                        <p:attrNameLst>
                                          <p:attrName>ppt_y</p:attrName>
                                        </p:attrNameLst>
                                      </p:cBhvr>
                                      <p:tavLst>
                                        <p:tav tm="0">
                                          <p:val>
                                            <p:strVal val="#ppt_y+0.1"/>
                                          </p:val>
                                        </p:tav>
                                        <p:tav tm="100000">
                                          <p:val>
                                            <p:strVal val="#ppt_y"/>
                                          </p:val>
                                        </p:tav>
                                      </p:tavLst>
                                    </p:anim>
                                  </p:childTnLst>
                                </p:cTn>
                              </p:par>
                              <p:par>
                                <p:cTn id="13" presetID="63" presetClass="path" presetSubtype="0" accel="50000" decel="50000" fill="hold" grpId="0" nodeType="withEffect">
                                  <p:stCondLst>
                                    <p:cond delay="0"/>
                                  </p:stCondLst>
                                  <p:childTnLst>
                                    <p:animMotion origin="layout" path="M -0.15417 0.00556 L -0.00417 0.00556 " pathEditMode="relative" rAng="0" ptsTypes="AA">
                                      <p:cBhvr>
                                        <p:cTn id="14" dur="2000" fill="hold"/>
                                        <p:tgtEl>
                                          <p:spTgt spid="211973"/>
                                        </p:tgtEl>
                                        <p:attrNameLst>
                                          <p:attrName>ppt_x</p:attrName>
                                          <p:attrName>ppt_y</p:attrName>
                                        </p:attrNameLst>
                                      </p:cBhvr>
                                      <p:rCtr x="7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0" grpId="0"/>
      <p:bldP spid="211973" grpId="0" animBg="1"/>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8" name="Text Box 2"/>
          <p:cNvSpPr txBox="1">
            <a:spLocks noChangeArrowheads="1"/>
          </p:cNvSpPr>
          <p:nvPr/>
        </p:nvSpPr>
        <p:spPr bwMode="auto">
          <a:xfrm>
            <a:off x="457200" y="609600"/>
            <a:ext cx="1658938" cy="304800"/>
          </a:xfrm>
          <a:prstGeom prst="rect">
            <a:avLst/>
          </a:prstGeom>
          <a:noFill/>
          <a:ln w="9525">
            <a:noFill/>
            <a:miter lim="800000"/>
            <a:headEnd/>
            <a:tailEnd/>
          </a:ln>
          <a:effectLst/>
        </p:spPr>
        <p:txBody>
          <a:bodyPr wrap="none">
            <a:spAutoFit/>
          </a:bodyPr>
          <a:lstStyle/>
          <a:p>
            <a:r>
              <a:rPr lang="en-US" sz="1400" b="1">
                <a:solidFill>
                  <a:srgbClr val="3333FF"/>
                </a:solidFill>
                <a:effectLst>
                  <a:outerShdw blurRad="38100" dist="38100" dir="2700000" algn="tl">
                    <a:srgbClr val="000000"/>
                  </a:outerShdw>
                </a:effectLst>
              </a:rPr>
              <a:t>F. Legal Standing</a:t>
            </a:r>
          </a:p>
        </p:txBody>
      </p:sp>
      <p:sp>
        <p:nvSpPr>
          <p:cNvPr id="214019" name="Rectangle 3"/>
          <p:cNvSpPr>
            <a:spLocks noChangeArrowheads="1"/>
          </p:cNvSpPr>
          <p:nvPr/>
        </p:nvSpPr>
        <p:spPr bwMode="auto">
          <a:xfrm>
            <a:off x="762000" y="1447800"/>
            <a:ext cx="1981200" cy="914400"/>
          </a:xfrm>
          <a:prstGeom prst="rect">
            <a:avLst/>
          </a:prstGeom>
          <a:noFill/>
          <a:ln w="25400">
            <a:solidFill>
              <a:srgbClr val="FFFF00"/>
            </a:solidFill>
            <a:miter lim="800000"/>
            <a:headEnd/>
            <a:tailEnd/>
          </a:ln>
          <a:effectLst/>
        </p:spPr>
        <p:txBody>
          <a:bodyPr wrap="none" anchor="ctr"/>
          <a:lstStyle/>
          <a:p>
            <a:endParaRPr lang="en-US"/>
          </a:p>
        </p:txBody>
      </p:sp>
      <p:sp>
        <p:nvSpPr>
          <p:cNvPr id="214020" name="Rectangle 4"/>
          <p:cNvSpPr>
            <a:spLocks noChangeArrowheads="1"/>
          </p:cNvSpPr>
          <p:nvPr/>
        </p:nvSpPr>
        <p:spPr bwMode="auto">
          <a:xfrm>
            <a:off x="3429000" y="1447800"/>
            <a:ext cx="2362200" cy="914400"/>
          </a:xfrm>
          <a:prstGeom prst="rect">
            <a:avLst/>
          </a:prstGeom>
          <a:noFill/>
          <a:ln w="25400">
            <a:solidFill>
              <a:srgbClr val="FFFF00"/>
            </a:solidFill>
            <a:miter lim="800000"/>
            <a:headEnd/>
            <a:tailEnd/>
          </a:ln>
          <a:effectLst/>
        </p:spPr>
        <p:txBody>
          <a:bodyPr wrap="none" anchor="ctr"/>
          <a:lstStyle/>
          <a:p>
            <a:endParaRPr lang="en-US"/>
          </a:p>
        </p:txBody>
      </p:sp>
      <p:sp>
        <p:nvSpPr>
          <p:cNvPr id="214021" name="Rectangle 5"/>
          <p:cNvSpPr>
            <a:spLocks noChangeArrowheads="1"/>
          </p:cNvSpPr>
          <p:nvPr/>
        </p:nvSpPr>
        <p:spPr bwMode="auto">
          <a:xfrm>
            <a:off x="6400800" y="1143000"/>
            <a:ext cx="2362200" cy="1524000"/>
          </a:xfrm>
          <a:prstGeom prst="rect">
            <a:avLst/>
          </a:prstGeom>
          <a:noFill/>
          <a:ln w="25400">
            <a:solidFill>
              <a:srgbClr val="FFFF00"/>
            </a:solidFill>
            <a:miter lim="800000"/>
            <a:headEnd/>
            <a:tailEnd/>
          </a:ln>
          <a:effectLst/>
        </p:spPr>
        <p:txBody>
          <a:bodyPr wrap="none" anchor="ctr"/>
          <a:lstStyle/>
          <a:p>
            <a:endParaRPr lang="en-US"/>
          </a:p>
        </p:txBody>
      </p:sp>
      <p:sp>
        <p:nvSpPr>
          <p:cNvPr id="214022" name="Text Box 6"/>
          <p:cNvSpPr txBox="1">
            <a:spLocks noChangeArrowheads="1"/>
          </p:cNvSpPr>
          <p:nvPr/>
        </p:nvSpPr>
        <p:spPr bwMode="auto">
          <a:xfrm>
            <a:off x="838200" y="1447800"/>
            <a:ext cx="1866900" cy="822325"/>
          </a:xfrm>
          <a:prstGeom prst="rect">
            <a:avLst/>
          </a:prstGeom>
          <a:noFill/>
          <a:ln w="9525">
            <a:noFill/>
            <a:miter lim="800000"/>
            <a:headEnd/>
            <a:tailEnd/>
          </a:ln>
          <a:effectLst/>
        </p:spPr>
        <p:txBody>
          <a:bodyPr wrap="none">
            <a:spAutoFit/>
          </a:bodyPr>
          <a:lstStyle/>
          <a:p>
            <a:pPr marL="342900" indent="-342900">
              <a:buFontTx/>
              <a:buAutoNum type="arabicPeriod"/>
            </a:pPr>
            <a:r>
              <a:rPr lang="en-US" sz="1200">
                <a:effectLst>
                  <a:outerShdw blurRad="38100" dist="38100" dir="2700000" algn="tl">
                    <a:srgbClr val="000000"/>
                  </a:outerShdw>
                </a:effectLst>
              </a:rPr>
              <a:t>Hak Gugat LSM \</a:t>
            </a:r>
          </a:p>
          <a:p>
            <a:pPr marL="342900" indent="-342900"/>
            <a:r>
              <a:rPr lang="en-US" sz="1200">
                <a:effectLst>
                  <a:outerShdw blurRad="38100" dist="38100" dir="2700000" algn="tl">
                    <a:srgbClr val="000000"/>
                  </a:outerShdw>
                </a:effectLst>
              </a:rPr>
              <a:t>	(Bidang lingkungan </a:t>
            </a:r>
          </a:p>
          <a:p>
            <a:pPr marL="342900" indent="-342900"/>
            <a:r>
              <a:rPr lang="en-US" sz="1200">
                <a:effectLst>
                  <a:outerShdw blurRad="38100" dist="38100" dir="2700000" algn="tl">
                    <a:srgbClr val="000000"/>
                  </a:outerShdw>
                </a:effectLst>
              </a:rPr>
              <a:t>	hidup – kehutanan </a:t>
            </a:r>
          </a:p>
          <a:p>
            <a:pPr marL="342900" indent="-342900"/>
            <a:r>
              <a:rPr lang="en-US" sz="1200">
                <a:effectLst>
                  <a:outerShdw blurRad="38100" dist="38100" dir="2700000" algn="tl">
                    <a:srgbClr val="000000"/>
                  </a:outerShdw>
                </a:effectLst>
              </a:rPr>
              <a:t>	konsumen)</a:t>
            </a:r>
          </a:p>
        </p:txBody>
      </p:sp>
      <p:sp>
        <p:nvSpPr>
          <p:cNvPr id="214023" name="Text Box 7"/>
          <p:cNvSpPr txBox="1">
            <a:spLocks noChangeArrowheads="1"/>
          </p:cNvSpPr>
          <p:nvPr/>
        </p:nvSpPr>
        <p:spPr bwMode="auto">
          <a:xfrm>
            <a:off x="3505200" y="1447800"/>
            <a:ext cx="2243138" cy="822325"/>
          </a:xfrm>
          <a:prstGeom prst="rect">
            <a:avLst/>
          </a:prstGeom>
          <a:noFill/>
          <a:ln w="9525">
            <a:noFill/>
            <a:miter lim="800000"/>
            <a:headEnd/>
            <a:tailEnd/>
          </a:ln>
          <a:effectLst/>
        </p:spPr>
        <p:txBody>
          <a:bodyPr wrap="none">
            <a:spAutoFit/>
          </a:bodyPr>
          <a:lstStyle/>
          <a:p>
            <a:r>
              <a:rPr lang="en-US" sz="1200">
                <a:effectLst>
                  <a:outerShdw blurRad="38100" dist="38100" dir="2700000" algn="tl">
                    <a:srgbClr val="000000"/>
                  </a:outerShdw>
                </a:effectLst>
              </a:rPr>
              <a:t>Penguasa Sumber Daya Alam</a:t>
            </a:r>
          </a:p>
          <a:p>
            <a:r>
              <a:rPr lang="en-US" sz="1200">
                <a:effectLst>
                  <a:outerShdw blurRad="38100" dist="38100" dir="2700000" algn="tl">
                    <a:srgbClr val="000000"/>
                  </a:outerShdw>
                </a:effectLst>
              </a:rPr>
              <a:t>sekitar yang berdimensi Public</a:t>
            </a:r>
          </a:p>
          <a:p>
            <a:r>
              <a:rPr lang="en-US" sz="1200">
                <a:effectLst>
                  <a:outerShdw blurRad="38100" dist="38100" dir="2700000" algn="tl">
                    <a:srgbClr val="000000"/>
                  </a:outerShdw>
                </a:effectLst>
              </a:rPr>
              <a:t>Agar terjaga, APBN, APBB,</a:t>
            </a:r>
          </a:p>
          <a:p>
            <a:r>
              <a:rPr lang="en-US" sz="1200">
                <a:effectLst>
                  <a:outerShdw blurRad="38100" dist="38100" dir="2700000" algn="tl">
                    <a:srgbClr val="000000"/>
                  </a:outerShdw>
                </a:effectLst>
              </a:rPr>
              <a:t>Keamanan.</a:t>
            </a:r>
          </a:p>
        </p:txBody>
      </p:sp>
      <p:sp>
        <p:nvSpPr>
          <p:cNvPr id="214024" name="Text Box 8"/>
          <p:cNvSpPr txBox="1">
            <a:spLocks noChangeArrowheads="1"/>
          </p:cNvSpPr>
          <p:nvPr/>
        </p:nvSpPr>
        <p:spPr bwMode="auto">
          <a:xfrm>
            <a:off x="6400800" y="1219200"/>
            <a:ext cx="2290763" cy="1552575"/>
          </a:xfrm>
          <a:prstGeom prst="rect">
            <a:avLst/>
          </a:prstGeom>
          <a:noFill/>
          <a:ln w="9525">
            <a:noFill/>
            <a:miter lim="800000"/>
            <a:headEnd/>
            <a:tailEnd/>
          </a:ln>
          <a:effectLst/>
        </p:spPr>
        <p:txBody>
          <a:bodyPr wrap="none">
            <a:spAutoFit/>
          </a:bodyPr>
          <a:lstStyle/>
          <a:p>
            <a:pPr marL="342900" indent="-342900"/>
            <a:r>
              <a:rPr lang="en-US" sz="1200">
                <a:effectLst>
                  <a:outerShdw blurRad="38100" dist="38100" dir="2700000" algn="tl">
                    <a:srgbClr val="000000"/>
                  </a:outerShdw>
                </a:effectLst>
              </a:rPr>
              <a:t>Macam ada 3 ( Tiga )</a:t>
            </a:r>
          </a:p>
          <a:p>
            <a:pPr marL="342900" indent="-342900">
              <a:buFontTx/>
              <a:buAutoNum type="arabicPeriod"/>
            </a:pPr>
            <a:r>
              <a:rPr lang="en-US" sz="1200">
                <a:effectLst>
                  <a:outerShdw blurRad="38100" dist="38100" dir="2700000" algn="tl">
                    <a:srgbClr val="000000"/>
                  </a:outerShdw>
                </a:effectLst>
              </a:rPr>
              <a:t>Hak gugat pribadi</a:t>
            </a:r>
          </a:p>
          <a:p>
            <a:pPr marL="342900" indent="-342900"/>
            <a:r>
              <a:rPr lang="en-US" sz="1200">
                <a:effectLst>
                  <a:outerShdw blurRad="38100" dist="38100" dir="2700000" algn="tl">
                    <a:srgbClr val="000000"/>
                  </a:outerShdw>
                </a:effectLst>
              </a:rPr>
              <a:t>	(Private Procecution)</a:t>
            </a:r>
          </a:p>
          <a:p>
            <a:pPr marL="342900" indent="-342900">
              <a:buFontTx/>
              <a:buAutoNum type="arabicPeriod" startAt="2"/>
            </a:pPr>
            <a:r>
              <a:rPr lang="en-US" sz="1200">
                <a:effectLst>
                  <a:outerShdw blurRad="38100" dist="38100" dir="2700000" algn="tl">
                    <a:srgbClr val="000000"/>
                  </a:outerShdw>
                </a:effectLst>
              </a:rPr>
              <a:t>Hak gugat warga Negara</a:t>
            </a:r>
          </a:p>
          <a:p>
            <a:pPr marL="342900" indent="-342900"/>
            <a:r>
              <a:rPr lang="en-US" sz="1200">
                <a:effectLst>
                  <a:outerShdw blurRad="38100" dist="38100" dir="2700000" algn="tl">
                    <a:srgbClr val="000000"/>
                  </a:outerShdw>
                </a:effectLst>
              </a:rPr>
              <a:t>	(Citizen standing)</a:t>
            </a:r>
          </a:p>
          <a:p>
            <a:pPr marL="342900" indent="-342900">
              <a:buFontTx/>
              <a:buAutoNum type="arabicPeriod" startAt="3"/>
            </a:pPr>
            <a:r>
              <a:rPr lang="en-US" sz="1200">
                <a:effectLst>
                  <a:outerShdw blurRad="38100" dist="38100" dir="2700000" algn="tl">
                    <a:srgbClr val="000000"/>
                  </a:outerShdw>
                </a:effectLst>
              </a:rPr>
              <a:t>Gugatan perwakilan</a:t>
            </a:r>
          </a:p>
          <a:p>
            <a:pPr marL="342900" indent="-342900"/>
            <a:r>
              <a:rPr lang="en-US" sz="1200">
                <a:effectLst>
                  <a:outerShdw blurRad="38100" dist="38100" dir="2700000" algn="tl">
                    <a:srgbClr val="000000"/>
                  </a:outerShdw>
                </a:effectLst>
              </a:rPr>
              <a:t>	(Representative Standing)</a:t>
            </a:r>
          </a:p>
          <a:p>
            <a:pPr marL="342900" indent="-342900"/>
            <a:endParaRPr lang="en-US" sz="1200">
              <a:effectLst>
                <a:outerShdw blurRad="38100" dist="38100" dir="2700000" algn="tl">
                  <a:srgbClr val="000000"/>
                </a:outerShdw>
              </a:effectLst>
            </a:endParaRPr>
          </a:p>
        </p:txBody>
      </p:sp>
      <p:sp>
        <p:nvSpPr>
          <p:cNvPr id="214025" name="Rectangle 9"/>
          <p:cNvSpPr>
            <a:spLocks noChangeArrowheads="1"/>
          </p:cNvSpPr>
          <p:nvPr/>
        </p:nvSpPr>
        <p:spPr bwMode="auto">
          <a:xfrm>
            <a:off x="762000" y="3657600"/>
            <a:ext cx="4114800" cy="2133600"/>
          </a:xfrm>
          <a:prstGeom prst="rect">
            <a:avLst/>
          </a:prstGeom>
          <a:noFill/>
          <a:ln w="25400">
            <a:solidFill>
              <a:srgbClr val="FFFF1F"/>
            </a:solidFill>
            <a:miter lim="800000"/>
            <a:headEnd/>
            <a:tailEnd/>
          </a:ln>
          <a:effectLst/>
        </p:spPr>
        <p:txBody>
          <a:bodyPr wrap="none" anchor="ctr"/>
          <a:lstStyle/>
          <a:p>
            <a:endParaRPr lang="en-US"/>
          </a:p>
        </p:txBody>
      </p:sp>
      <p:sp>
        <p:nvSpPr>
          <p:cNvPr id="214026" name="Text Box 10"/>
          <p:cNvSpPr txBox="1">
            <a:spLocks noChangeArrowheads="1"/>
          </p:cNvSpPr>
          <p:nvPr/>
        </p:nvSpPr>
        <p:spPr bwMode="auto">
          <a:xfrm>
            <a:off x="838200" y="3886200"/>
            <a:ext cx="4052888" cy="1552575"/>
          </a:xfrm>
          <a:prstGeom prst="rect">
            <a:avLst/>
          </a:prstGeom>
          <a:noFill/>
          <a:ln w="9525">
            <a:noFill/>
            <a:miter lim="800000"/>
            <a:headEnd/>
            <a:tailEnd/>
          </a:ln>
          <a:effectLst/>
        </p:spPr>
        <p:txBody>
          <a:bodyPr wrap="none">
            <a:spAutoFit/>
          </a:bodyPr>
          <a:lstStyle/>
          <a:p>
            <a:r>
              <a:rPr lang="en-US" sz="1200">
                <a:effectLst>
                  <a:outerShdw blurRad="38100" dist="38100" dir="2700000" algn="tl">
                    <a:srgbClr val="000000"/>
                  </a:outerShdw>
                </a:effectLst>
              </a:rPr>
              <a:t>2. Hak gugat Pemerintah </a:t>
            </a:r>
          </a:p>
          <a:p>
            <a:r>
              <a:rPr lang="en-US" sz="1200">
                <a:effectLst>
                  <a:outerShdw blurRad="38100" dist="38100" dir="2700000" algn="tl">
                    <a:srgbClr val="000000"/>
                  </a:outerShdw>
                </a:effectLst>
              </a:rPr>
              <a:t>    Dasar Psl 46 ayat (2), UU 8 / 1999 tenteng konsumen</a:t>
            </a:r>
          </a:p>
          <a:p>
            <a:endParaRPr lang="en-US" sz="1200">
              <a:effectLst>
                <a:outerShdw blurRad="38100" dist="38100" dir="2700000" algn="tl">
                  <a:srgbClr val="000000"/>
                </a:outerShdw>
              </a:effectLst>
            </a:endParaRPr>
          </a:p>
          <a:p>
            <a:r>
              <a:rPr lang="en-US" sz="1200">
                <a:effectLst>
                  <a:outerShdw blurRad="38100" dist="38100" dir="2700000" algn="tl">
                    <a:srgbClr val="000000"/>
                  </a:outerShdw>
                </a:effectLst>
              </a:rPr>
              <a:t>    Pemerintah dan / atau instansi terkait apabila barang</a:t>
            </a:r>
          </a:p>
          <a:p>
            <a:r>
              <a:rPr lang="en-US" sz="1200">
                <a:effectLst>
                  <a:outerShdw blurRad="38100" dist="38100" dir="2700000" algn="tl">
                    <a:srgbClr val="000000"/>
                  </a:outerShdw>
                </a:effectLst>
              </a:rPr>
              <a:t>    dana atau jasa yang dikonsumsi atau dimasyarakatkan</a:t>
            </a:r>
          </a:p>
          <a:p>
            <a:r>
              <a:rPr lang="en-US" sz="1200">
                <a:effectLst>
                  <a:outerShdw blurRad="38100" dist="38100" dir="2700000" algn="tl">
                    <a:srgbClr val="000000"/>
                  </a:outerShdw>
                </a:effectLst>
              </a:rPr>
              <a:t>    mengakibatkan kerugian materi yang besar dan / atau </a:t>
            </a:r>
          </a:p>
          <a:p>
            <a:r>
              <a:rPr lang="en-US" sz="1200">
                <a:effectLst>
                  <a:outerShdw blurRad="38100" dist="38100" dir="2700000" algn="tl">
                    <a:srgbClr val="000000"/>
                  </a:outerShdw>
                </a:effectLst>
              </a:rPr>
              <a:t>    korban yang tidak sedikit dapat mengajukan gugatan</a:t>
            </a:r>
          </a:p>
          <a:p>
            <a:r>
              <a:rPr lang="en-US" sz="1200">
                <a:effectLst>
                  <a:outerShdw blurRad="38100" dist="38100" dir="2700000" algn="tl">
                    <a:srgbClr val="000000"/>
                  </a:outerShdw>
                </a:effectLst>
              </a:rPr>
              <a:t>    ke Pengadilan.</a:t>
            </a:r>
          </a:p>
        </p:txBody>
      </p:sp>
      <p:sp>
        <p:nvSpPr>
          <p:cNvPr id="214027" name="Line 11"/>
          <p:cNvSpPr>
            <a:spLocks noChangeShapeType="1"/>
          </p:cNvSpPr>
          <p:nvPr/>
        </p:nvSpPr>
        <p:spPr bwMode="auto">
          <a:xfrm>
            <a:off x="1752600" y="2362200"/>
            <a:ext cx="0" cy="1295400"/>
          </a:xfrm>
          <a:prstGeom prst="line">
            <a:avLst/>
          </a:prstGeom>
          <a:noFill/>
          <a:ln w="25400">
            <a:solidFill>
              <a:srgbClr val="FFFF00"/>
            </a:solidFill>
            <a:round/>
            <a:headEnd/>
            <a:tailEnd/>
          </a:ln>
          <a:effectLst/>
        </p:spPr>
        <p:txBody>
          <a:bodyPr/>
          <a:lstStyle/>
          <a:p>
            <a:endParaRPr lang="en-US"/>
          </a:p>
        </p:txBody>
      </p:sp>
      <p:sp>
        <p:nvSpPr>
          <p:cNvPr id="214028" name="Line 12"/>
          <p:cNvSpPr>
            <a:spLocks noChangeShapeType="1"/>
          </p:cNvSpPr>
          <p:nvPr/>
        </p:nvSpPr>
        <p:spPr bwMode="auto">
          <a:xfrm>
            <a:off x="2743200" y="1905000"/>
            <a:ext cx="685800" cy="0"/>
          </a:xfrm>
          <a:prstGeom prst="line">
            <a:avLst/>
          </a:prstGeom>
          <a:noFill/>
          <a:ln w="25400">
            <a:solidFill>
              <a:srgbClr val="FFFF00"/>
            </a:solidFill>
            <a:round/>
            <a:headEnd/>
            <a:tailEnd/>
          </a:ln>
          <a:effectLst/>
        </p:spPr>
        <p:txBody>
          <a:bodyPr/>
          <a:lstStyle/>
          <a:p>
            <a:endParaRPr lang="en-US"/>
          </a:p>
        </p:txBody>
      </p:sp>
      <p:sp>
        <p:nvSpPr>
          <p:cNvPr id="214029" name="Line 13"/>
          <p:cNvSpPr>
            <a:spLocks noChangeShapeType="1"/>
          </p:cNvSpPr>
          <p:nvPr/>
        </p:nvSpPr>
        <p:spPr bwMode="auto">
          <a:xfrm>
            <a:off x="5791200" y="1905000"/>
            <a:ext cx="609600" cy="0"/>
          </a:xfrm>
          <a:prstGeom prst="line">
            <a:avLst/>
          </a:prstGeom>
          <a:noFill/>
          <a:ln w="25400">
            <a:solidFill>
              <a:srgbClr val="FFFF00"/>
            </a:solidFill>
            <a:round/>
            <a:headEnd/>
            <a:tailEnd/>
          </a:ln>
          <a:effectLst/>
        </p:spPr>
        <p:txBody>
          <a:bodyP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4018"/>
                                        </p:tgtEl>
                                        <p:attrNameLst>
                                          <p:attrName>style.visibility</p:attrName>
                                        </p:attrNameLst>
                                      </p:cBhvr>
                                      <p:to>
                                        <p:strVal val="visible"/>
                                      </p:to>
                                    </p:set>
                                    <p:animEffect transition="in" filter="fade">
                                      <p:cBhvr>
                                        <p:cTn id="7" dur="1000"/>
                                        <p:tgtEl>
                                          <p:spTgt spid="214018"/>
                                        </p:tgtEl>
                                      </p:cBhvr>
                                    </p:animEffect>
                                    <p:anim calcmode="lin" valueType="num">
                                      <p:cBhvr>
                                        <p:cTn id="8" dur="1000" fill="hold"/>
                                        <p:tgtEl>
                                          <p:spTgt spid="214018"/>
                                        </p:tgtEl>
                                        <p:attrNameLst>
                                          <p:attrName>ppt_x</p:attrName>
                                        </p:attrNameLst>
                                      </p:cBhvr>
                                      <p:tavLst>
                                        <p:tav tm="0">
                                          <p:val>
                                            <p:strVal val="#ppt_x"/>
                                          </p:val>
                                        </p:tav>
                                        <p:tav tm="100000">
                                          <p:val>
                                            <p:strVal val="#ppt_x"/>
                                          </p:val>
                                        </p:tav>
                                      </p:tavLst>
                                    </p:anim>
                                    <p:anim calcmode="lin" valueType="num">
                                      <p:cBhvr>
                                        <p:cTn id="9" dur="1000" fill="hold"/>
                                        <p:tgtEl>
                                          <p:spTgt spid="2140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rrowheads="1"/>
          </p:cNvSpPr>
          <p:nvPr>
            <p:ph type="title"/>
          </p:nvPr>
        </p:nvSpPr>
        <p:spPr>
          <a:xfrm>
            <a:off x="457200" y="244475"/>
            <a:ext cx="8385175" cy="557213"/>
          </a:xfrm>
        </p:spPr>
        <p:txBody>
          <a:bodyPr>
            <a:normAutofit fontScale="90000"/>
          </a:bodyPr>
          <a:lstStyle/>
          <a:p>
            <a:r>
              <a:rPr lang="en-US" sz="2000" b="0">
                <a:solidFill>
                  <a:schemeClr val="tx1"/>
                </a:solidFill>
              </a:rPr>
              <a:t>UPAYA PELUNASAN HUTANG</a:t>
            </a:r>
            <a:br>
              <a:rPr lang="en-US" sz="2000" b="0">
                <a:solidFill>
                  <a:schemeClr val="tx1"/>
                </a:solidFill>
              </a:rPr>
            </a:br>
            <a:r>
              <a:rPr lang="en-US" sz="2000" b="0">
                <a:solidFill>
                  <a:schemeClr val="tx1"/>
                </a:solidFill>
              </a:rPr>
              <a:t>GEJZELING (Paksa Badan)</a:t>
            </a:r>
          </a:p>
        </p:txBody>
      </p:sp>
      <p:sp>
        <p:nvSpPr>
          <p:cNvPr id="216067" name="Rectangle 3"/>
          <p:cNvSpPr>
            <a:spLocks noChangeArrowheads="1"/>
          </p:cNvSpPr>
          <p:nvPr/>
        </p:nvSpPr>
        <p:spPr bwMode="auto">
          <a:xfrm>
            <a:off x="228600" y="1905000"/>
            <a:ext cx="990600" cy="533400"/>
          </a:xfrm>
          <a:prstGeom prst="rect">
            <a:avLst/>
          </a:prstGeom>
          <a:noFill/>
          <a:ln w="25400">
            <a:solidFill>
              <a:srgbClr val="FF6600"/>
            </a:solidFill>
            <a:miter lim="800000"/>
            <a:headEnd/>
            <a:tailEnd/>
          </a:ln>
          <a:effectLst/>
        </p:spPr>
        <p:txBody>
          <a:bodyPr wrap="none" lIns="90000" tIns="46800" rIns="90000" bIns="46800" anchor="ctr"/>
          <a:lstStyle/>
          <a:p>
            <a:pPr algn="ctr"/>
            <a:r>
              <a:rPr lang="en-US" sz="1200"/>
              <a:t>209-224 HIR</a:t>
            </a:r>
          </a:p>
          <a:p>
            <a:pPr algn="ctr"/>
            <a:r>
              <a:rPr lang="en-US" sz="1200"/>
              <a:t>242-258 RBG</a:t>
            </a:r>
          </a:p>
        </p:txBody>
      </p:sp>
      <p:sp>
        <p:nvSpPr>
          <p:cNvPr id="216068" name="Rectangle 4"/>
          <p:cNvSpPr>
            <a:spLocks noChangeArrowheads="1"/>
          </p:cNvSpPr>
          <p:nvPr/>
        </p:nvSpPr>
        <p:spPr bwMode="auto">
          <a:xfrm>
            <a:off x="1371600" y="1905000"/>
            <a:ext cx="685800" cy="533400"/>
          </a:xfrm>
          <a:prstGeom prst="rect">
            <a:avLst/>
          </a:prstGeom>
          <a:noFill/>
          <a:ln w="25400">
            <a:solidFill>
              <a:srgbClr val="FF6600"/>
            </a:solidFill>
            <a:miter lim="800000"/>
            <a:headEnd/>
            <a:tailEnd/>
          </a:ln>
          <a:effectLst/>
        </p:spPr>
        <p:txBody>
          <a:bodyPr wrap="none" lIns="90000" tIns="46800" rIns="90000" bIns="46800" anchor="ctr"/>
          <a:lstStyle/>
          <a:p>
            <a:pPr algn="ctr"/>
            <a:r>
              <a:rPr lang="en-US" sz="1200"/>
              <a:t>Gajeling</a:t>
            </a:r>
          </a:p>
        </p:txBody>
      </p:sp>
      <p:sp>
        <p:nvSpPr>
          <p:cNvPr id="216069" name="Rectangle 5"/>
          <p:cNvSpPr>
            <a:spLocks noChangeArrowheads="1"/>
          </p:cNvSpPr>
          <p:nvPr/>
        </p:nvSpPr>
        <p:spPr bwMode="auto">
          <a:xfrm>
            <a:off x="2209800" y="1828800"/>
            <a:ext cx="1295400" cy="609600"/>
          </a:xfrm>
          <a:prstGeom prst="rect">
            <a:avLst/>
          </a:prstGeom>
          <a:noFill/>
          <a:ln w="25400">
            <a:solidFill>
              <a:srgbClr val="FF6600"/>
            </a:solidFill>
            <a:miter lim="800000"/>
            <a:headEnd/>
            <a:tailEnd/>
          </a:ln>
          <a:effectLst/>
        </p:spPr>
        <p:txBody>
          <a:bodyPr wrap="none" lIns="90000" tIns="46800" rIns="90000" bIns="46800" anchor="ctr"/>
          <a:lstStyle/>
          <a:p>
            <a:pPr marL="342900" indent="-342900" algn="ctr"/>
            <a:r>
              <a:rPr lang="en-US" sz="1200"/>
              <a:t>Pembekuan</a:t>
            </a:r>
          </a:p>
          <a:p>
            <a:pPr marL="342900" indent="-342900" algn="ctr">
              <a:buFontTx/>
              <a:buAutoNum type="arabicPeriod"/>
            </a:pPr>
            <a:r>
              <a:rPr lang="en-US" sz="1200"/>
              <a:t>Sema 2/1964</a:t>
            </a:r>
          </a:p>
          <a:p>
            <a:pPr marL="342900" indent="-342900" algn="ctr">
              <a:buFontTx/>
              <a:buAutoNum type="arabicPeriod"/>
            </a:pPr>
            <a:r>
              <a:rPr lang="en-US" sz="1200"/>
              <a:t>Sema 4/1975</a:t>
            </a:r>
          </a:p>
        </p:txBody>
      </p:sp>
      <p:sp>
        <p:nvSpPr>
          <p:cNvPr id="216070" name="Rectangle 6"/>
          <p:cNvSpPr>
            <a:spLocks noChangeArrowheads="1"/>
          </p:cNvSpPr>
          <p:nvPr/>
        </p:nvSpPr>
        <p:spPr bwMode="auto">
          <a:xfrm>
            <a:off x="3657600" y="1600200"/>
            <a:ext cx="1295400" cy="990600"/>
          </a:xfrm>
          <a:prstGeom prst="rect">
            <a:avLst/>
          </a:prstGeom>
          <a:noFill/>
          <a:ln w="25400">
            <a:solidFill>
              <a:srgbClr val="FF6600"/>
            </a:solidFill>
            <a:miter lim="800000"/>
            <a:headEnd/>
            <a:tailEnd/>
          </a:ln>
          <a:effectLst/>
        </p:spPr>
        <p:txBody>
          <a:bodyPr wrap="none" lIns="90000" tIns="46800" rIns="90000" bIns="46800" anchor="ctr"/>
          <a:lstStyle/>
          <a:p>
            <a:pPr algn="ctr"/>
            <a:r>
              <a:rPr lang="en-US" sz="1200" u="sng"/>
              <a:t>Prosedur      .</a:t>
            </a:r>
          </a:p>
          <a:p>
            <a:pPr algn="ctr"/>
            <a:r>
              <a:rPr lang="en-US" sz="1200"/>
              <a:t>Putusan yang </a:t>
            </a:r>
          </a:p>
          <a:p>
            <a:pPr algn="ctr"/>
            <a:r>
              <a:rPr lang="en-US" sz="1200"/>
              <a:t>Mempunyai </a:t>
            </a:r>
          </a:p>
          <a:p>
            <a:pPr algn="ctr"/>
            <a:r>
              <a:rPr lang="en-US" sz="1200"/>
              <a:t>Kekuatan </a:t>
            </a:r>
          </a:p>
          <a:p>
            <a:pPr algn="ctr"/>
            <a:r>
              <a:rPr lang="en-US" sz="1200"/>
              <a:t>Hukum pasti</a:t>
            </a:r>
          </a:p>
        </p:txBody>
      </p:sp>
      <p:sp>
        <p:nvSpPr>
          <p:cNvPr id="216071" name="Rectangle 7"/>
          <p:cNvSpPr>
            <a:spLocks noChangeArrowheads="1"/>
          </p:cNvSpPr>
          <p:nvPr/>
        </p:nvSpPr>
        <p:spPr bwMode="auto">
          <a:xfrm>
            <a:off x="5105400" y="1752600"/>
            <a:ext cx="1219200" cy="762000"/>
          </a:xfrm>
          <a:prstGeom prst="rect">
            <a:avLst/>
          </a:prstGeom>
          <a:noFill/>
          <a:ln w="25400">
            <a:solidFill>
              <a:srgbClr val="FF6600"/>
            </a:solidFill>
            <a:miter lim="800000"/>
            <a:headEnd/>
            <a:tailEnd/>
          </a:ln>
          <a:effectLst/>
        </p:spPr>
        <p:txBody>
          <a:bodyPr wrap="none" lIns="90000" tIns="46800" rIns="90000" bIns="46800" anchor="ctr"/>
          <a:lstStyle/>
          <a:p>
            <a:pPr algn="just"/>
            <a:r>
              <a:rPr lang="en-US" sz="1200"/>
              <a:t>Debitur tidak </a:t>
            </a:r>
          </a:p>
          <a:p>
            <a:pPr algn="just"/>
            <a:r>
              <a:rPr lang="en-US" sz="1200" u="sng"/>
              <a:t>Mampu</a:t>
            </a:r>
          </a:p>
          <a:p>
            <a:pPr algn="just"/>
            <a:r>
              <a:rPr lang="en-US" sz="1200"/>
              <a:t>Debitur tidak </a:t>
            </a:r>
          </a:p>
          <a:p>
            <a:pPr algn="just"/>
            <a:r>
              <a:rPr lang="en-US" sz="1200"/>
              <a:t>Beritikad baik</a:t>
            </a:r>
          </a:p>
        </p:txBody>
      </p:sp>
      <p:sp>
        <p:nvSpPr>
          <p:cNvPr id="216072" name="Rectangle 8"/>
          <p:cNvSpPr>
            <a:spLocks noChangeArrowheads="1"/>
          </p:cNvSpPr>
          <p:nvPr/>
        </p:nvSpPr>
        <p:spPr bwMode="auto">
          <a:xfrm>
            <a:off x="6477000" y="1524000"/>
            <a:ext cx="1295400" cy="1143000"/>
          </a:xfrm>
          <a:prstGeom prst="rect">
            <a:avLst/>
          </a:prstGeom>
          <a:noFill/>
          <a:ln w="25400">
            <a:solidFill>
              <a:srgbClr val="FF6600"/>
            </a:solidFill>
            <a:miter lim="800000"/>
            <a:headEnd/>
            <a:tailEnd/>
          </a:ln>
          <a:effectLst/>
        </p:spPr>
        <p:txBody>
          <a:bodyPr wrap="none" lIns="90000" tIns="46800" rIns="90000" bIns="46800" anchor="ctr"/>
          <a:lstStyle/>
          <a:p>
            <a:pPr algn="ctr"/>
            <a:r>
              <a:rPr lang="en-US" sz="1200"/>
              <a:t>Ahli Waris</a:t>
            </a:r>
          </a:p>
          <a:p>
            <a:pPr algn="ctr"/>
            <a:r>
              <a:rPr lang="en-US" sz="1200" u="sng"/>
              <a:t>Psl 1083-1084</a:t>
            </a:r>
          </a:p>
          <a:p>
            <a:pPr algn="ctr"/>
            <a:r>
              <a:rPr lang="en-US" sz="1200"/>
              <a:t>KUH Perdata</a:t>
            </a:r>
          </a:p>
          <a:p>
            <a:pPr algn="ctr"/>
            <a:r>
              <a:rPr lang="en-US" sz="1200"/>
              <a:t>Kewajiban sesuai</a:t>
            </a:r>
          </a:p>
          <a:p>
            <a:pPr algn="ctr"/>
            <a:r>
              <a:rPr lang="en-US" sz="1200"/>
              <a:t>Dengan porsi</a:t>
            </a:r>
          </a:p>
        </p:txBody>
      </p:sp>
      <p:sp>
        <p:nvSpPr>
          <p:cNvPr id="216073" name="Oval 9"/>
          <p:cNvSpPr>
            <a:spLocks noChangeArrowheads="1"/>
          </p:cNvSpPr>
          <p:nvPr/>
        </p:nvSpPr>
        <p:spPr bwMode="auto">
          <a:xfrm>
            <a:off x="152400" y="3124200"/>
            <a:ext cx="2133600" cy="1676400"/>
          </a:xfrm>
          <a:prstGeom prst="ellipse">
            <a:avLst/>
          </a:prstGeom>
          <a:noFill/>
          <a:ln w="25400">
            <a:solidFill>
              <a:srgbClr val="3333FF"/>
            </a:solidFill>
            <a:round/>
            <a:headEnd/>
            <a:tailEnd/>
          </a:ln>
          <a:effectLst/>
        </p:spPr>
        <p:txBody>
          <a:bodyPr wrap="none" lIns="90000" tIns="46800" rIns="90000" bIns="46800" anchor="ctr"/>
          <a:lstStyle/>
          <a:p>
            <a:pPr marL="342900" indent="-342900" algn="just">
              <a:buFontTx/>
              <a:buAutoNum type="arabicPeriod"/>
            </a:pPr>
            <a:r>
              <a:rPr lang="en-US" sz="1200"/>
              <a:t>UU Kepailitan</a:t>
            </a:r>
          </a:p>
          <a:p>
            <a:pPr marL="342900" indent="-342900" algn="just">
              <a:buFontTx/>
              <a:buAutoNum type="arabicPeriod"/>
            </a:pPr>
            <a:r>
              <a:rPr lang="en-US" sz="1200"/>
              <a:t>UU 19/97 </a:t>
            </a:r>
          </a:p>
          <a:p>
            <a:pPr marL="342900" indent="-342900" algn="just"/>
            <a:r>
              <a:rPr lang="en-US" sz="1200"/>
              <a:t>	Penagihan Pajak</a:t>
            </a:r>
          </a:p>
          <a:p>
            <a:pPr marL="342900" indent="-342900" algn="just"/>
            <a:r>
              <a:rPr lang="en-US" sz="1200"/>
              <a:t>3.	KUHP Psl 161</a:t>
            </a:r>
          </a:p>
          <a:p>
            <a:pPr marL="342900" indent="-342900" algn="just"/>
            <a:r>
              <a:rPr lang="en-US" sz="1200"/>
              <a:t>Menyandra Saksi/Saksi </a:t>
            </a:r>
          </a:p>
          <a:p>
            <a:pPr marL="342900" indent="-342900" algn="just"/>
            <a:r>
              <a:rPr lang="en-US" sz="1200"/>
              <a:t>ahli bersumpah</a:t>
            </a:r>
          </a:p>
        </p:txBody>
      </p:sp>
      <p:sp>
        <p:nvSpPr>
          <p:cNvPr id="216074" name="Rectangle 10"/>
          <p:cNvSpPr>
            <a:spLocks noChangeArrowheads="1"/>
          </p:cNvSpPr>
          <p:nvPr/>
        </p:nvSpPr>
        <p:spPr bwMode="auto">
          <a:xfrm>
            <a:off x="2438400" y="3657600"/>
            <a:ext cx="1219200" cy="762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b="1"/>
              <a:t>Waktu</a:t>
            </a:r>
          </a:p>
          <a:p>
            <a:pPr algn="just"/>
            <a:r>
              <a:rPr lang="en-US" sz="1200"/>
              <a:t>-Psl 6 Bulan + 6</a:t>
            </a:r>
          </a:p>
          <a:p>
            <a:pPr algn="just"/>
            <a:r>
              <a:rPr lang="en-US" sz="1200"/>
              <a:t>Bulan </a:t>
            </a:r>
            <a:r>
              <a:rPr lang="en-US" sz="1200">
                <a:cs typeface="Arial" charset="0"/>
              </a:rPr>
              <a:t>→</a:t>
            </a:r>
            <a:r>
              <a:rPr lang="en-US" sz="1200"/>
              <a:t>  max</a:t>
            </a:r>
          </a:p>
          <a:p>
            <a:pPr algn="just"/>
            <a:r>
              <a:rPr lang="en-US" sz="1200"/>
              <a:t>3 tahun</a:t>
            </a:r>
          </a:p>
        </p:txBody>
      </p:sp>
      <p:sp>
        <p:nvSpPr>
          <p:cNvPr id="216075" name="Rectangle 11"/>
          <p:cNvSpPr>
            <a:spLocks noChangeArrowheads="1"/>
          </p:cNvSpPr>
          <p:nvPr/>
        </p:nvSpPr>
        <p:spPr bwMode="auto">
          <a:xfrm>
            <a:off x="3810000" y="3657600"/>
            <a:ext cx="1447800" cy="762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a:t>Batas Utang</a:t>
            </a:r>
          </a:p>
          <a:p>
            <a:pPr algn="just">
              <a:buFontTx/>
              <a:buChar char="-"/>
            </a:pPr>
            <a:r>
              <a:rPr lang="en-US" sz="1200"/>
              <a:t> Psl 4 Rp. 1 Milyar</a:t>
            </a:r>
          </a:p>
          <a:p>
            <a:pPr algn="just">
              <a:buFontTx/>
              <a:buChar char="-"/>
            </a:pPr>
            <a:r>
              <a:rPr lang="en-US" sz="1200"/>
              <a:t> HIR, tidak dibatasi</a:t>
            </a:r>
          </a:p>
        </p:txBody>
      </p:sp>
      <p:sp>
        <p:nvSpPr>
          <p:cNvPr id="216076" name="Rectangle 12"/>
          <p:cNvSpPr>
            <a:spLocks noChangeArrowheads="1"/>
          </p:cNvSpPr>
          <p:nvPr/>
        </p:nvSpPr>
        <p:spPr bwMode="auto">
          <a:xfrm>
            <a:off x="6629400" y="3657600"/>
            <a:ext cx="1219200" cy="762000"/>
          </a:xfrm>
          <a:prstGeom prst="rect">
            <a:avLst/>
          </a:prstGeom>
          <a:noFill/>
          <a:ln w="25400">
            <a:solidFill>
              <a:srgbClr val="3333FF"/>
            </a:solidFill>
            <a:miter lim="800000"/>
            <a:headEnd/>
            <a:tailEnd/>
          </a:ln>
          <a:effectLst/>
        </p:spPr>
        <p:txBody>
          <a:bodyPr wrap="none" lIns="90000" tIns="46800" rIns="90000" bIns="46800" anchor="ctr"/>
          <a:lstStyle/>
          <a:p>
            <a:pPr algn="ctr"/>
            <a:r>
              <a:rPr lang="en-US" sz="1200"/>
              <a:t>Bukan Hukum</a:t>
            </a:r>
          </a:p>
          <a:p>
            <a:pPr algn="ctr"/>
            <a:r>
              <a:rPr lang="en-US" sz="1200"/>
              <a:t>Acara semata </a:t>
            </a:r>
          </a:p>
          <a:p>
            <a:pPr algn="ctr"/>
            <a:r>
              <a:rPr lang="en-US" sz="1200"/>
              <a:t>tapi menjadi </a:t>
            </a:r>
          </a:p>
          <a:p>
            <a:pPr algn="ctr"/>
            <a:r>
              <a:rPr lang="en-US" sz="1200"/>
              <a:t>Hukum publik</a:t>
            </a:r>
          </a:p>
        </p:txBody>
      </p:sp>
      <p:sp>
        <p:nvSpPr>
          <p:cNvPr id="216077" name="Rectangle 13"/>
          <p:cNvSpPr>
            <a:spLocks noChangeArrowheads="1"/>
          </p:cNvSpPr>
          <p:nvPr/>
        </p:nvSpPr>
        <p:spPr bwMode="auto">
          <a:xfrm>
            <a:off x="5410200" y="3429000"/>
            <a:ext cx="1066800" cy="1143000"/>
          </a:xfrm>
          <a:prstGeom prst="rect">
            <a:avLst/>
          </a:prstGeom>
          <a:noFill/>
          <a:ln w="25400">
            <a:solidFill>
              <a:srgbClr val="3333FF"/>
            </a:solidFill>
            <a:miter lim="800000"/>
            <a:headEnd/>
            <a:tailEnd/>
          </a:ln>
          <a:effectLst/>
        </p:spPr>
        <p:txBody>
          <a:bodyPr wrap="none" lIns="90000" tIns="46800" rIns="90000" bIns="46800" anchor="ctr"/>
          <a:lstStyle/>
          <a:p>
            <a:pPr algn="just"/>
            <a:r>
              <a:rPr lang="en-US" sz="1200"/>
              <a:t>Batas Usia</a:t>
            </a:r>
          </a:p>
          <a:p>
            <a:pPr algn="just"/>
            <a:r>
              <a:rPr lang="en-US" sz="1200"/>
              <a:t>PER I/2002</a:t>
            </a:r>
          </a:p>
          <a:p>
            <a:pPr algn="just">
              <a:buFontTx/>
              <a:buChar char="-"/>
            </a:pPr>
            <a:r>
              <a:rPr lang="en-US" sz="1200"/>
              <a:t>Psl 3 (1) 75 </a:t>
            </a:r>
          </a:p>
          <a:p>
            <a:pPr algn="just"/>
            <a:r>
              <a:rPr lang="en-US" sz="1200"/>
              <a:t>  tahun</a:t>
            </a:r>
          </a:p>
          <a:p>
            <a:pPr algn="just">
              <a:buFontTx/>
              <a:buChar char="-"/>
            </a:pPr>
            <a:r>
              <a:rPr lang="en-US" sz="1200"/>
              <a:t>RV. Psl 583-</a:t>
            </a:r>
          </a:p>
          <a:p>
            <a:pPr algn="just"/>
            <a:r>
              <a:rPr lang="en-US" sz="1200"/>
              <a:t>  65 Tahun </a:t>
            </a:r>
          </a:p>
        </p:txBody>
      </p:sp>
      <p:sp>
        <p:nvSpPr>
          <p:cNvPr id="216078" name="Line 14"/>
          <p:cNvSpPr>
            <a:spLocks noChangeShapeType="1"/>
          </p:cNvSpPr>
          <p:nvPr/>
        </p:nvSpPr>
        <p:spPr bwMode="auto">
          <a:xfrm>
            <a:off x="2286000" y="4038600"/>
            <a:ext cx="152400" cy="0"/>
          </a:xfrm>
          <a:prstGeom prst="line">
            <a:avLst/>
          </a:prstGeom>
          <a:noFill/>
          <a:ln w="25400">
            <a:solidFill>
              <a:srgbClr val="3333FF"/>
            </a:solidFill>
            <a:round/>
            <a:headEnd/>
            <a:tailEnd/>
          </a:ln>
          <a:effectLst/>
        </p:spPr>
        <p:txBody>
          <a:bodyPr wrap="none" lIns="90000" tIns="46800" rIns="90000" bIns="46800" anchor="ctr"/>
          <a:lstStyle/>
          <a:p>
            <a:endParaRPr lang="en-US"/>
          </a:p>
        </p:txBody>
      </p:sp>
      <p:sp>
        <p:nvSpPr>
          <p:cNvPr id="216079" name="Line 15"/>
          <p:cNvSpPr>
            <a:spLocks noChangeShapeType="1"/>
          </p:cNvSpPr>
          <p:nvPr/>
        </p:nvSpPr>
        <p:spPr bwMode="auto">
          <a:xfrm>
            <a:off x="3657600" y="4038600"/>
            <a:ext cx="152400" cy="0"/>
          </a:xfrm>
          <a:prstGeom prst="line">
            <a:avLst/>
          </a:prstGeom>
          <a:noFill/>
          <a:ln w="25400">
            <a:solidFill>
              <a:srgbClr val="3333FF"/>
            </a:solidFill>
            <a:round/>
            <a:headEnd/>
            <a:tailEnd/>
          </a:ln>
          <a:effectLst/>
        </p:spPr>
        <p:txBody>
          <a:bodyPr wrap="none" lIns="90000" tIns="46800" rIns="90000" bIns="46800" anchor="ctr"/>
          <a:lstStyle/>
          <a:p>
            <a:endParaRPr lang="en-US"/>
          </a:p>
        </p:txBody>
      </p:sp>
      <p:sp>
        <p:nvSpPr>
          <p:cNvPr id="216080" name="Line 16"/>
          <p:cNvSpPr>
            <a:spLocks noChangeShapeType="1"/>
          </p:cNvSpPr>
          <p:nvPr/>
        </p:nvSpPr>
        <p:spPr bwMode="auto">
          <a:xfrm>
            <a:off x="5257800" y="4038600"/>
            <a:ext cx="152400" cy="0"/>
          </a:xfrm>
          <a:prstGeom prst="line">
            <a:avLst/>
          </a:prstGeom>
          <a:noFill/>
          <a:ln w="25400">
            <a:solidFill>
              <a:srgbClr val="3333FF"/>
            </a:solidFill>
            <a:round/>
            <a:headEnd/>
            <a:tailEnd/>
          </a:ln>
          <a:effectLst/>
        </p:spPr>
        <p:txBody>
          <a:bodyPr wrap="none" lIns="90000" tIns="46800" rIns="90000" bIns="46800" anchor="ctr"/>
          <a:lstStyle/>
          <a:p>
            <a:endParaRPr lang="en-US"/>
          </a:p>
        </p:txBody>
      </p:sp>
      <p:sp>
        <p:nvSpPr>
          <p:cNvPr id="216081" name="Line 17"/>
          <p:cNvSpPr>
            <a:spLocks noChangeShapeType="1"/>
          </p:cNvSpPr>
          <p:nvPr/>
        </p:nvSpPr>
        <p:spPr bwMode="auto">
          <a:xfrm>
            <a:off x="6477000" y="4038600"/>
            <a:ext cx="152400" cy="0"/>
          </a:xfrm>
          <a:prstGeom prst="line">
            <a:avLst/>
          </a:prstGeom>
          <a:noFill/>
          <a:ln w="25400">
            <a:solidFill>
              <a:srgbClr val="3333FF"/>
            </a:solidFill>
            <a:round/>
            <a:headEnd/>
            <a:tailEnd/>
          </a:ln>
          <a:effectLst/>
        </p:spPr>
        <p:txBody>
          <a:bodyPr wrap="none" lIns="90000" tIns="46800" rIns="90000" bIns="46800" anchor="ctr"/>
          <a:lstStyle/>
          <a:p>
            <a:endParaRPr lang="en-US"/>
          </a:p>
        </p:txBody>
      </p:sp>
      <p:sp>
        <p:nvSpPr>
          <p:cNvPr id="216082" name="Line 18"/>
          <p:cNvSpPr>
            <a:spLocks noChangeShapeType="1"/>
          </p:cNvSpPr>
          <p:nvPr/>
        </p:nvSpPr>
        <p:spPr bwMode="auto">
          <a:xfrm>
            <a:off x="1219200" y="2133600"/>
            <a:ext cx="1524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16083" name="Line 19"/>
          <p:cNvSpPr>
            <a:spLocks noChangeShapeType="1"/>
          </p:cNvSpPr>
          <p:nvPr/>
        </p:nvSpPr>
        <p:spPr bwMode="auto">
          <a:xfrm>
            <a:off x="2057400" y="2133600"/>
            <a:ext cx="1524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16084" name="Line 20"/>
          <p:cNvSpPr>
            <a:spLocks noChangeShapeType="1"/>
          </p:cNvSpPr>
          <p:nvPr/>
        </p:nvSpPr>
        <p:spPr bwMode="auto">
          <a:xfrm>
            <a:off x="3505200" y="2133600"/>
            <a:ext cx="1524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16085" name="Line 21"/>
          <p:cNvSpPr>
            <a:spLocks noChangeShapeType="1"/>
          </p:cNvSpPr>
          <p:nvPr/>
        </p:nvSpPr>
        <p:spPr bwMode="auto">
          <a:xfrm>
            <a:off x="4953000" y="2133600"/>
            <a:ext cx="1524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
        <p:nvSpPr>
          <p:cNvPr id="216086" name="Line 22"/>
          <p:cNvSpPr>
            <a:spLocks noChangeShapeType="1"/>
          </p:cNvSpPr>
          <p:nvPr/>
        </p:nvSpPr>
        <p:spPr bwMode="auto">
          <a:xfrm>
            <a:off x="6324600" y="2133600"/>
            <a:ext cx="152400" cy="0"/>
          </a:xfrm>
          <a:prstGeom prst="line">
            <a:avLst/>
          </a:prstGeom>
          <a:noFill/>
          <a:ln w="25400">
            <a:solidFill>
              <a:srgbClr val="FF6600"/>
            </a:solidFill>
            <a:round/>
            <a:headEnd/>
            <a:tailEnd/>
          </a:ln>
          <a:effectLst/>
        </p:spPr>
        <p:txBody>
          <a:bodyPr wrap="none" lIns="90000" tIns="46800" rIns="90000" bIns="46800"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16066"/>
                                        </p:tgtEl>
                                        <p:attrNameLst>
                                          <p:attrName>style.visibility</p:attrName>
                                        </p:attrNameLst>
                                      </p:cBhvr>
                                      <p:to>
                                        <p:strVal val="visible"/>
                                      </p:to>
                                    </p:set>
                                    <p:animEffect transition="in" filter="wipe(down)">
                                      <p:cBhvr>
                                        <p:cTn id="7" dur="290">
                                          <p:stCondLst>
                                            <p:cond delay="0"/>
                                          </p:stCondLst>
                                        </p:cTn>
                                        <p:tgtEl>
                                          <p:spTgt spid="216066"/>
                                        </p:tgtEl>
                                      </p:cBhvr>
                                    </p:animEffect>
                                    <p:anim calcmode="lin" valueType="num">
                                      <p:cBhvr>
                                        <p:cTn id="8" dur="911" tmFilter="0,0; 0.14,0.36; 0.43,0.73; 0.71,0.91; 1.0,1.0">
                                          <p:stCondLst>
                                            <p:cond delay="0"/>
                                          </p:stCondLst>
                                        </p:cTn>
                                        <p:tgtEl>
                                          <p:spTgt spid="21606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1606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1606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1606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16066"/>
                                        </p:tgtEl>
                                        <p:attrNameLst>
                                          <p:attrName>ppt_y</p:attrName>
                                        </p:attrNameLst>
                                      </p:cBhvr>
                                      <p:tavLst>
                                        <p:tav tm="0" fmla="#ppt_y-sin(pi*$)/81">
                                          <p:val>
                                            <p:fltVal val="0"/>
                                          </p:val>
                                        </p:tav>
                                        <p:tav tm="100000">
                                          <p:val>
                                            <p:fltVal val="1"/>
                                          </p:val>
                                        </p:tav>
                                      </p:tavLst>
                                    </p:anim>
                                    <p:animScale>
                                      <p:cBhvr>
                                        <p:cTn id="13" dur="13">
                                          <p:stCondLst>
                                            <p:cond delay="325"/>
                                          </p:stCondLst>
                                        </p:cTn>
                                        <p:tgtEl>
                                          <p:spTgt spid="216066"/>
                                        </p:tgtEl>
                                      </p:cBhvr>
                                      <p:to x="100000" y="60000"/>
                                    </p:animScale>
                                    <p:animScale>
                                      <p:cBhvr>
                                        <p:cTn id="14" dur="83" decel="50000">
                                          <p:stCondLst>
                                            <p:cond delay="338"/>
                                          </p:stCondLst>
                                        </p:cTn>
                                        <p:tgtEl>
                                          <p:spTgt spid="216066"/>
                                        </p:tgtEl>
                                      </p:cBhvr>
                                      <p:to x="100000" y="100000"/>
                                    </p:animScale>
                                    <p:animScale>
                                      <p:cBhvr>
                                        <p:cTn id="15" dur="13">
                                          <p:stCondLst>
                                            <p:cond delay="656"/>
                                          </p:stCondLst>
                                        </p:cTn>
                                        <p:tgtEl>
                                          <p:spTgt spid="216066"/>
                                        </p:tgtEl>
                                      </p:cBhvr>
                                      <p:to x="100000" y="80000"/>
                                    </p:animScale>
                                    <p:animScale>
                                      <p:cBhvr>
                                        <p:cTn id="16" dur="83" decel="50000">
                                          <p:stCondLst>
                                            <p:cond delay="669"/>
                                          </p:stCondLst>
                                        </p:cTn>
                                        <p:tgtEl>
                                          <p:spTgt spid="216066"/>
                                        </p:tgtEl>
                                      </p:cBhvr>
                                      <p:to x="100000" y="100000"/>
                                    </p:animScale>
                                    <p:animScale>
                                      <p:cBhvr>
                                        <p:cTn id="17" dur="13">
                                          <p:stCondLst>
                                            <p:cond delay="821"/>
                                          </p:stCondLst>
                                        </p:cTn>
                                        <p:tgtEl>
                                          <p:spTgt spid="216066"/>
                                        </p:tgtEl>
                                      </p:cBhvr>
                                      <p:to x="100000" y="90000"/>
                                    </p:animScale>
                                    <p:animScale>
                                      <p:cBhvr>
                                        <p:cTn id="18" dur="83" decel="50000">
                                          <p:stCondLst>
                                            <p:cond delay="834"/>
                                          </p:stCondLst>
                                        </p:cTn>
                                        <p:tgtEl>
                                          <p:spTgt spid="216066"/>
                                        </p:tgtEl>
                                      </p:cBhvr>
                                      <p:to x="100000" y="100000"/>
                                    </p:animScale>
                                    <p:animScale>
                                      <p:cBhvr>
                                        <p:cTn id="19" dur="13">
                                          <p:stCondLst>
                                            <p:cond delay="904"/>
                                          </p:stCondLst>
                                        </p:cTn>
                                        <p:tgtEl>
                                          <p:spTgt spid="216066"/>
                                        </p:tgtEl>
                                      </p:cBhvr>
                                      <p:to x="100000" y="95000"/>
                                    </p:animScale>
                                    <p:animScale>
                                      <p:cBhvr>
                                        <p:cTn id="20" dur="83" decel="50000">
                                          <p:stCondLst>
                                            <p:cond delay="917"/>
                                          </p:stCondLst>
                                        </p:cTn>
                                        <p:tgtEl>
                                          <p:spTgt spid="216066"/>
                                        </p:tgtEl>
                                      </p:cBhvr>
                                      <p:to x="100000" y="100000"/>
                                    </p:animScale>
                                  </p:childTnLst>
                                </p:cTn>
                              </p:par>
                              <p:par>
                                <p:cTn id="21" presetID="8" presetClass="emph" presetSubtype="0" fill="hold" grpId="0" nodeType="withEffect">
                                  <p:stCondLst>
                                    <p:cond delay="0"/>
                                  </p:stCondLst>
                                  <p:childTnLst>
                                    <p:animRot by="21600000">
                                      <p:cBhvr>
                                        <p:cTn id="22" dur="500" fill="hold"/>
                                        <p:tgtEl>
                                          <p:spTgt spid="216067"/>
                                        </p:tgtEl>
                                        <p:attrNameLst>
                                          <p:attrName>r</p:attrName>
                                        </p:attrNameLst>
                                      </p:cBhvr>
                                    </p:animRot>
                                  </p:childTnLst>
                                </p:cTn>
                              </p:par>
                              <p:par>
                                <p:cTn id="23" presetID="8" presetClass="emph" presetSubtype="0" fill="hold" grpId="0" nodeType="withEffect">
                                  <p:stCondLst>
                                    <p:cond delay="0"/>
                                  </p:stCondLst>
                                  <p:childTnLst>
                                    <p:animRot by="21600000">
                                      <p:cBhvr>
                                        <p:cTn id="24" dur="500" fill="hold"/>
                                        <p:tgtEl>
                                          <p:spTgt spid="216082"/>
                                        </p:tgtEl>
                                        <p:attrNameLst>
                                          <p:attrName>r</p:attrName>
                                        </p:attrNameLst>
                                      </p:cBhvr>
                                    </p:animRot>
                                  </p:childTnLst>
                                </p:cTn>
                              </p:par>
                              <p:par>
                                <p:cTn id="25" presetID="8" presetClass="emph" presetSubtype="0" fill="hold" grpId="0" nodeType="withEffect">
                                  <p:stCondLst>
                                    <p:cond delay="0"/>
                                  </p:stCondLst>
                                  <p:childTnLst>
                                    <p:animRot by="21600000">
                                      <p:cBhvr>
                                        <p:cTn id="26" dur="500" fill="hold"/>
                                        <p:tgtEl>
                                          <p:spTgt spid="216068"/>
                                        </p:tgtEl>
                                        <p:attrNameLst>
                                          <p:attrName>r</p:attrName>
                                        </p:attrNameLst>
                                      </p:cBhvr>
                                    </p:animRot>
                                  </p:childTnLst>
                                </p:cTn>
                              </p:par>
                              <p:par>
                                <p:cTn id="27" presetID="8" presetClass="emph" presetSubtype="0" fill="hold" grpId="0" nodeType="withEffect">
                                  <p:stCondLst>
                                    <p:cond delay="0"/>
                                  </p:stCondLst>
                                  <p:childTnLst>
                                    <p:animRot by="21600000">
                                      <p:cBhvr>
                                        <p:cTn id="28" dur="500" fill="hold"/>
                                        <p:tgtEl>
                                          <p:spTgt spid="216083"/>
                                        </p:tgtEl>
                                        <p:attrNameLst>
                                          <p:attrName>r</p:attrName>
                                        </p:attrNameLst>
                                      </p:cBhvr>
                                    </p:animRot>
                                  </p:childTnLst>
                                </p:cTn>
                              </p:par>
                              <p:par>
                                <p:cTn id="29" presetID="8" presetClass="emph" presetSubtype="0" fill="hold" grpId="0" nodeType="withEffect">
                                  <p:stCondLst>
                                    <p:cond delay="0"/>
                                  </p:stCondLst>
                                  <p:childTnLst>
                                    <p:animRot by="21600000">
                                      <p:cBhvr>
                                        <p:cTn id="30" dur="500" fill="hold"/>
                                        <p:tgtEl>
                                          <p:spTgt spid="216069"/>
                                        </p:tgtEl>
                                        <p:attrNameLst>
                                          <p:attrName>r</p:attrName>
                                        </p:attrNameLst>
                                      </p:cBhvr>
                                    </p:animRot>
                                  </p:childTnLst>
                                </p:cTn>
                              </p:par>
                              <p:par>
                                <p:cTn id="31" presetID="8" presetClass="emph" presetSubtype="0" fill="hold" grpId="0" nodeType="withEffect">
                                  <p:stCondLst>
                                    <p:cond delay="0"/>
                                  </p:stCondLst>
                                  <p:childTnLst>
                                    <p:animRot by="21600000">
                                      <p:cBhvr>
                                        <p:cTn id="32" dur="1000" fill="hold"/>
                                        <p:tgtEl>
                                          <p:spTgt spid="216084"/>
                                        </p:tgtEl>
                                        <p:attrNameLst>
                                          <p:attrName>r</p:attrName>
                                        </p:attrNameLst>
                                      </p:cBhvr>
                                    </p:animRot>
                                  </p:childTnLst>
                                </p:cTn>
                              </p:par>
                              <p:par>
                                <p:cTn id="33" presetID="8" presetClass="emph" presetSubtype="0" fill="hold" grpId="0" nodeType="withEffect">
                                  <p:stCondLst>
                                    <p:cond delay="0"/>
                                  </p:stCondLst>
                                  <p:childTnLst>
                                    <p:animRot by="21600000">
                                      <p:cBhvr>
                                        <p:cTn id="34" dur="500" fill="hold"/>
                                        <p:tgtEl>
                                          <p:spTgt spid="216070"/>
                                        </p:tgtEl>
                                        <p:attrNameLst>
                                          <p:attrName>r</p:attrName>
                                        </p:attrNameLst>
                                      </p:cBhvr>
                                    </p:animRot>
                                  </p:childTnLst>
                                </p:cTn>
                              </p:par>
                              <p:par>
                                <p:cTn id="35" presetID="8" presetClass="emph" presetSubtype="0" fill="hold" grpId="0" nodeType="withEffect">
                                  <p:stCondLst>
                                    <p:cond delay="0"/>
                                  </p:stCondLst>
                                  <p:childTnLst>
                                    <p:animRot by="21600000">
                                      <p:cBhvr>
                                        <p:cTn id="36" dur="500" fill="hold"/>
                                        <p:tgtEl>
                                          <p:spTgt spid="216085"/>
                                        </p:tgtEl>
                                        <p:attrNameLst>
                                          <p:attrName>r</p:attrName>
                                        </p:attrNameLst>
                                      </p:cBhvr>
                                    </p:animRot>
                                  </p:childTnLst>
                                </p:cTn>
                              </p:par>
                              <p:par>
                                <p:cTn id="37" presetID="8" presetClass="emph" presetSubtype="0" fill="hold" grpId="0" nodeType="withEffect">
                                  <p:stCondLst>
                                    <p:cond delay="0"/>
                                  </p:stCondLst>
                                  <p:childTnLst>
                                    <p:animRot by="21600000">
                                      <p:cBhvr>
                                        <p:cTn id="38" dur="500" fill="hold"/>
                                        <p:tgtEl>
                                          <p:spTgt spid="216071"/>
                                        </p:tgtEl>
                                        <p:attrNameLst>
                                          <p:attrName>r</p:attrName>
                                        </p:attrNameLst>
                                      </p:cBhvr>
                                    </p:animRot>
                                  </p:childTnLst>
                                </p:cTn>
                              </p:par>
                              <p:par>
                                <p:cTn id="39" presetID="8" presetClass="emph" presetSubtype="0" fill="hold" grpId="0" nodeType="withEffect">
                                  <p:stCondLst>
                                    <p:cond delay="0"/>
                                  </p:stCondLst>
                                  <p:childTnLst>
                                    <p:animRot by="21600000">
                                      <p:cBhvr>
                                        <p:cTn id="40" dur="500" fill="hold"/>
                                        <p:tgtEl>
                                          <p:spTgt spid="216086"/>
                                        </p:tgtEl>
                                        <p:attrNameLst>
                                          <p:attrName>r</p:attrName>
                                        </p:attrNameLst>
                                      </p:cBhvr>
                                    </p:animRot>
                                  </p:childTnLst>
                                </p:cTn>
                              </p:par>
                              <p:par>
                                <p:cTn id="41" presetID="8" presetClass="emph" presetSubtype="0" fill="hold" grpId="0" nodeType="withEffect">
                                  <p:stCondLst>
                                    <p:cond delay="0"/>
                                  </p:stCondLst>
                                  <p:childTnLst>
                                    <p:animRot by="21600000">
                                      <p:cBhvr>
                                        <p:cTn id="42" dur="500" fill="hold"/>
                                        <p:tgtEl>
                                          <p:spTgt spid="216072"/>
                                        </p:tgtEl>
                                        <p:attrNameLst>
                                          <p:attrName>r</p:attrName>
                                        </p:attrNameLst>
                                      </p:cBhvr>
                                    </p:animRot>
                                  </p:childTnLst>
                                </p:cTn>
                              </p:par>
                              <p:par>
                                <p:cTn id="43" presetID="36" presetClass="emph" presetSubtype="0" fill="hold" grpId="0" nodeType="withEffect">
                                  <p:stCondLst>
                                    <p:cond delay="1000"/>
                                  </p:stCondLst>
                                  <p:iterate type="lt">
                                    <p:tmPct val="10000"/>
                                  </p:iterate>
                                  <p:childTnLst>
                                    <p:animScale>
                                      <p:cBhvr>
                                        <p:cTn id="44" dur="250" autoRev="1" fill="hold">
                                          <p:stCondLst>
                                            <p:cond delay="0"/>
                                          </p:stCondLst>
                                        </p:cTn>
                                        <p:tgtEl>
                                          <p:spTgt spid="216073"/>
                                        </p:tgtEl>
                                      </p:cBhvr>
                                      <p:to x="80000" y="100000"/>
                                    </p:animScale>
                                    <p:anim by="(#ppt_w*0.10)" calcmode="lin" valueType="num">
                                      <p:cBhvr>
                                        <p:cTn id="45" dur="250" autoRev="1" fill="hold">
                                          <p:stCondLst>
                                            <p:cond delay="0"/>
                                          </p:stCondLst>
                                        </p:cTn>
                                        <p:tgtEl>
                                          <p:spTgt spid="216073"/>
                                        </p:tgtEl>
                                        <p:attrNameLst>
                                          <p:attrName>ppt_x</p:attrName>
                                        </p:attrNameLst>
                                      </p:cBhvr>
                                    </p:anim>
                                    <p:anim by="(-#ppt_w*0.10)" calcmode="lin" valueType="num">
                                      <p:cBhvr>
                                        <p:cTn id="46" dur="250" autoRev="1" fill="hold">
                                          <p:stCondLst>
                                            <p:cond delay="0"/>
                                          </p:stCondLst>
                                        </p:cTn>
                                        <p:tgtEl>
                                          <p:spTgt spid="216073"/>
                                        </p:tgtEl>
                                        <p:attrNameLst>
                                          <p:attrName>ppt_y</p:attrName>
                                        </p:attrNameLst>
                                      </p:cBhvr>
                                    </p:anim>
                                    <p:animRot by="-480000">
                                      <p:cBhvr>
                                        <p:cTn id="47" dur="250" autoRev="1" fill="hold">
                                          <p:stCondLst>
                                            <p:cond delay="0"/>
                                          </p:stCondLst>
                                        </p:cTn>
                                        <p:tgtEl>
                                          <p:spTgt spid="216073"/>
                                        </p:tgtEl>
                                        <p:attrNameLst>
                                          <p:attrName>r</p:attrName>
                                        </p:attrNameLst>
                                      </p:cBhvr>
                                    </p:animRot>
                                  </p:childTnLst>
                                </p:cTn>
                              </p:par>
                              <p:par>
                                <p:cTn id="48" presetID="36" presetClass="emph" presetSubtype="0" fill="hold" grpId="0" nodeType="withEffect">
                                  <p:stCondLst>
                                    <p:cond delay="1000"/>
                                  </p:stCondLst>
                                  <p:iterate type="lt">
                                    <p:tmPct val="10000"/>
                                  </p:iterate>
                                  <p:childTnLst>
                                    <p:animScale>
                                      <p:cBhvr>
                                        <p:cTn id="49" dur="250" autoRev="1" fill="hold">
                                          <p:stCondLst>
                                            <p:cond delay="0"/>
                                          </p:stCondLst>
                                        </p:cTn>
                                        <p:tgtEl>
                                          <p:spTgt spid="216074"/>
                                        </p:tgtEl>
                                      </p:cBhvr>
                                      <p:to x="80000" y="100000"/>
                                    </p:animScale>
                                    <p:anim by="(#ppt_w*0.10)" calcmode="lin" valueType="num">
                                      <p:cBhvr>
                                        <p:cTn id="50" dur="250" autoRev="1" fill="hold">
                                          <p:stCondLst>
                                            <p:cond delay="0"/>
                                          </p:stCondLst>
                                        </p:cTn>
                                        <p:tgtEl>
                                          <p:spTgt spid="216074"/>
                                        </p:tgtEl>
                                        <p:attrNameLst>
                                          <p:attrName>ppt_x</p:attrName>
                                        </p:attrNameLst>
                                      </p:cBhvr>
                                    </p:anim>
                                    <p:anim by="(-#ppt_w*0.10)" calcmode="lin" valueType="num">
                                      <p:cBhvr>
                                        <p:cTn id="51" dur="250" autoRev="1" fill="hold">
                                          <p:stCondLst>
                                            <p:cond delay="0"/>
                                          </p:stCondLst>
                                        </p:cTn>
                                        <p:tgtEl>
                                          <p:spTgt spid="216074"/>
                                        </p:tgtEl>
                                        <p:attrNameLst>
                                          <p:attrName>ppt_y</p:attrName>
                                        </p:attrNameLst>
                                      </p:cBhvr>
                                    </p:anim>
                                    <p:animRot by="-480000">
                                      <p:cBhvr>
                                        <p:cTn id="52" dur="250" autoRev="1" fill="hold">
                                          <p:stCondLst>
                                            <p:cond delay="0"/>
                                          </p:stCondLst>
                                        </p:cTn>
                                        <p:tgtEl>
                                          <p:spTgt spid="216074"/>
                                        </p:tgtEl>
                                        <p:attrNameLst>
                                          <p:attrName>r</p:attrName>
                                        </p:attrNameLst>
                                      </p:cBhvr>
                                    </p:animRot>
                                  </p:childTnLst>
                                </p:cTn>
                              </p:par>
                              <p:par>
                                <p:cTn id="53" presetID="36" presetClass="emph" presetSubtype="0" fill="hold" grpId="0" nodeType="withEffect">
                                  <p:stCondLst>
                                    <p:cond delay="1000"/>
                                  </p:stCondLst>
                                  <p:iterate type="lt">
                                    <p:tmPct val="10000"/>
                                  </p:iterate>
                                  <p:childTnLst>
                                    <p:animScale>
                                      <p:cBhvr>
                                        <p:cTn id="54" dur="250" autoRev="1" fill="hold">
                                          <p:stCondLst>
                                            <p:cond delay="0"/>
                                          </p:stCondLst>
                                        </p:cTn>
                                        <p:tgtEl>
                                          <p:spTgt spid="216075"/>
                                        </p:tgtEl>
                                      </p:cBhvr>
                                      <p:to x="80000" y="100000"/>
                                    </p:animScale>
                                    <p:anim by="(#ppt_w*0.10)" calcmode="lin" valueType="num">
                                      <p:cBhvr>
                                        <p:cTn id="55" dur="250" autoRev="1" fill="hold">
                                          <p:stCondLst>
                                            <p:cond delay="0"/>
                                          </p:stCondLst>
                                        </p:cTn>
                                        <p:tgtEl>
                                          <p:spTgt spid="216075"/>
                                        </p:tgtEl>
                                        <p:attrNameLst>
                                          <p:attrName>ppt_x</p:attrName>
                                        </p:attrNameLst>
                                      </p:cBhvr>
                                    </p:anim>
                                    <p:anim by="(-#ppt_w*0.10)" calcmode="lin" valueType="num">
                                      <p:cBhvr>
                                        <p:cTn id="56" dur="250" autoRev="1" fill="hold">
                                          <p:stCondLst>
                                            <p:cond delay="0"/>
                                          </p:stCondLst>
                                        </p:cTn>
                                        <p:tgtEl>
                                          <p:spTgt spid="216075"/>
                                        </p:tgtEl>
                                        <p:attrNameLst>
                                          <p:attrName>ppt_y</p:attrName>
                                        </p:attrNameLst>
                                      </p:cBhvr>
                                    </p:anim>
                                    <p:animRot by="-480000">
                                      <p:cBhvr>
                                        <p:cTn id="57" dur="250" autoRev="1" fill="hold">
                                          <p:stCondLst>
                                            <p:cond delay="0"/>
                                          </p:stCondLst>
                                        </p:cTn>
                                        <p:tgtEl>
                                          <p:spTgt spid="216075"/>
                                        </p:tgtEl>
                                        <p:attrNameLst>
                                          <p:attrName>r</p:attrName>
                                        </p:attrNameLst>
                                      </p:cBhvr>
                                    </p:animRot>
                                  </p:childTnLst>
                                </p:cTn>
                              </p:par>
                              <p:par>
                                <p:cTn id="58" presetID="36" presetClass="emph" presetSubtype="0" fill="hold" grpId="0" nodeType="withEffect">
                                  <p:stCondLst>
                                    <p:cond delay="1000"/>
                                  </p:stCondLst>
                                  <p:iterate type="lt">
                                    <p:tmPct val="10000"/>
                                  </p:iterate>
                                  <p:childTnLst>
                                    <p:animScale>
                                      <p:cBhvr>
                                        <p:cTn id="59" dur="250" autoRev="1" fill="hold">
                                          <p:stCondLst>
                                            <p:cond delay="0"/>
                                          </p:stCondLst>
                                        </p:cTn>
                                        <p:tgtEl>
                                          <p:spTgt spid="216077"/>
                                        </p:tgtEl>
                                      </p:cBhvr>
                                      <p:to x="80000" y="100000"/>
                                    </p:animScale>
                                    <p:anim by="(#ppt_w*0.10)" calcmode="lin" valueType="num">
                                      <p:cBhvr>
                                        <p:cTn id="60" dur="250" autoRev="1" fill="hold">
                                          <p:stCondLst>
                                            <p:cond delay="0"/>
                                          </p:stCondLst>
                                        </p:cTn>
                                        <p:tgtEl>
                                          <p:spTgt spid="216077"/>
                                        </p:tgtEl>
                                        <p:attrNameLst>
                                          <p:attrName>ppt_x</p:attrName>
                                        </p:attrNameLst>
                                      </p:cBhvr>
                                    </p:anim>
                                    <p:anim by="(-#ppt_w*0.10)" calcmode="lin" valueType="num">
                                      <p:cBhvr>
                                        <p:cTn id="61" dur="250" autoRev="1" fill="hold">
                                          <p:stCondLst>
                                            <p:cond delay="0"/>
                                          </p:stCondLst>
                                        </p:cTn>
                                        <p:tgtEl>
                                          <p:spTgt spid="216077"/>
                                        </p:tgtEl>
                                        <p:attrNameLst>
                                          <p:attrName>ppt_y</p:attrName>
                                        </p:attrNameLst>
                                      </p:cBhvr>
                                    </p:anim>
                                    <p:animRot by="-480000">
                                      <p:cBhvr>
                                        <p:cTn id="62" dur="250" autoRev="1" fill="hold">
                                          <p:stCondLst>
                                            <p:cond delay="0"/>
                                          </p:stCondLst>
                                        </p:cTn>
                                        <p:tgtEl>
                                          <p:spTgt spid="216077"/>
                                        </p:tgtEl>
                                        <p:attrNameLst>
                                          <p:attrName>r</p:attrName>
                                        </p:attrNameLst>
                                      </p:cBhvr>
                                    </p:animRot>
                                  </p:childTnLst>
                                </p:cTn>
                              </p:par>
                              <p:par>
                                <p:cTn id="63" presetID="36" presetClass="emph" presetSubtype="0" fill="hold" grpId="0" nodeType="withEffect">
                                  <p:stCondLst>
                                    <p:cond delay="1000"/>
                                  </p:stCondLst>
                                  <p:iterate type="lt">
                                    <p:tmPct val="10000"/>
                                  </p:iterate>
                                  <p:childTnLst>
                                    <p:animScale>
                                      <p:cBhvr>
                                        <p:cTn id="64" dur="250" autoRev="1" fill="hold">
                                          <p:stCondLst>
                                            <p:cond delay="0"/>
                                          </p:stCondLst>
                                        </p:cTn>
                                        <p:tgtEl>
                                          <p:spTgt spid="216076"/>
                                        </p:tgtEl>
                                      </p:cBhvr>
                                      <p:to x="80000" y="100000"/>
                                    </p:animScale>
                                    <p:anim by="(#ppt_w*0.10)" calcmode="lin" valueType="num">
                                      <p:cBhvr>
                                        <p:cTn id="65" dur="250" autoRev="1" fill="hold">
                                          <p:stCondLst>
                                            <p:cond delay="0"/>
                                          </p:stCondLst>
                                        </p:cTn>
                                        <p:tgtEl>
                                          <p:spTgt spid="216076"/>
                                        </p:tgtEl>
                                        <p:attrNameLst>
                                          <p:attrName>ppt_x</p:attrName>
                                        </p:attrNameLst>
                                      </p:cBhvr>
                                    </p:anim>
                                    <p:anim by="(-#ppt_w*0.10)" calcmode="lin" valueType="num">
                                      <p:cBhvr>
                                        <p:cTn id="66" dur="250" autoRev="1" fill="hold">
                                          <p:stCondLst>
                                            <p:cond delay="0"/>
                                          </p:stCondLst>
                                        </p:cTn>
                                        <p:tgtEl>
                                          <p:spTgt spid="216076"/>
                                        </p:tgtEl>
                                        <p:attrNameLst>
                                          <p:attrName>ppt_y</p:attrName>
                                        </p:attrNameLst>
                                      </p:cBhvr>
                                    </p:anim>
                                    <p:animRot by="-480000">
                                      <p:cBhvr>
                                        <p:cTn id="67" dur="250" autoRev="1" fill="hold">
                                          <p:stCondLst>
                                            <p:cond delay="0"/>
                                          </p:stCondLst>
                                        </p:cTn>
                                        <p:tgtEl>
                                          <p:spTgt spid="2160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6" grpId="0"/>
      <p:bldP spid="216067" grpId="0" animBg="1"/>
      <p:bldP spid="216068" grpId="0" animBg="1"/>
      <p:bldP spid="216069" grpId="0" animBg="1"/>
      <p:bldP spid="216070" grpId="0" animBg="1"/>
      <p:bldP spid="216071" grpId="0" animBg="1"/>
      <p:bldP spid="216072" grpId="0" animBg="1"/>
      <p:bldP spid="216073" grpId="0" animBg="1"/>
      <p:bldP spid="216074" grpId="0" animBg="1"/>
      <p:bldP spid="216075" grpId="0" animBg="1"/>
      <p:bldP spid="216076" grpId="0" animBg="1"/>
      <p:bldP spid="216077" grpId="0" animBg="1"/>
      <p:bldP spid="216082" grpId="0" animBg="1"/>
      <p:bldP spid="216083" grpId="0" animBg="1"/>
      <p:bldP spid="216084" grpId="0" animBg="1"/>
      <p:bldP spid="216085" grpId="0" animBg="1"/>
      <p:bldP spid="21608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rrowheads="1"/>
          </p:cNvSpPr>
          <p:nvPr>
            <p:ph type="title"/>
          </p:nvPr>
        </p:nvSpPr>
        <p:spPr/>
        <p:txBody>
          <a:bodyPr/>
          <a:lstStyle/>
          <a:p>
            <a:endParaRPr lang="en-US"/>
          </a:p>
        </p:txBody>
      </p:sp>
      <p:sp>
        <p:nvSpPr>
          <p:cNvPr id="221187" name="Rectangle 3"/>
          <p:cNvSpPr>
            <a:spLocks noGrp="1" noRot="1" noChangeArrowheads="1"/>
          </p:cNvSpPr>
          <p:nvPr>
            <p:ph sz="quarter" idx="1"/>
          </p:nvPr>
        </p:nvSpPr>
        <p:spPr>
          <a:solidFill>
            <a:schemeClr val="bg1"/>
          </a:solidFill>
        </p:spPr>
        <p:txBody>
          <a:bodyPr/>
          <a:lstStyle/>
          <a:p>
            <a:pPr algn="ctr">
              <a:buFont typeface="Wingdings" pitchFamily="2" charset="2"/>
              <a:buNone/>
            </a:pPr>
            <a:r>
              <a:rPr lang="en-US" sz="4800"/>
              <a:t>HUKUM ACARA PENGADILAN HAM</a:t>
            </a:r>
          </a:p>
          <a:p>
            <a:pPr algn="ctr">
              <a:buFont typeface="Wingdings" pitchFamily="2" charset="2"/>
              <a:buNone/>
            </a:pPr>
            <a:r>
              <a:rPr lang="en-US" sz="4800"/>
              <a:t>(UU No. 26 tahun 2000)</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rrowheads="1"/>
          </p:cNvSpPr>
          <p:nvPr>
            <p:ph type="title"/>
          </p:nvPr>
        </p:nvSpPr>
        <p:spPr>
          <a:xfrm>
            <a:off x="457200" y="0"/>
            <a:ext cx="8218488" cy="1417638"/>
          </a:xfrm>
          <a:solidFill>
            <a:schemeClr val="bg1"/>
          </a:solidFill>
        </p:spPr>
        <p:txBody>
          <a:bodyPr>
            <a:normAutofit fontScale="90000"/>
          </a:bodyPr>
          <a:lstStyle/>
          <a:p>
            <a:r>
              <a:rPr lang="en-US" sz="4000" b="0">
                <a:solidFill>
                  <a:schemeClr val="tx1"/>
                </a:solidFill>
                <a:latin typeface="Berlin Sans FB Demi" pitchFamily="34" charset="0"/>
              </a:rPr>
              <a:t>JENIS </a:t>
            </a:r>
            <a:br>
              <a:rPr lang="en-US" sz="4000" b="0">
                <a:solidFill>
                  <a:schemeClr val="tx1"/>
                </a:solidFill>
                <a:latin typeface="Berlin Sans FB Demi" pitchFamily="34" charset="0"/>
              </a:rPr>
            </a:br>
            <a:r>
              <a:rPr lang="en-US" sz="4000" b="0">
                <a:solidFill>
                  <a:schemeClr val="tx1"/>
                </a:solidFill>
                <a:latin typeface="Berlin Sans FB Demi" pitchFamily="34" charset="0"/>
              </a:rPr>
              <a:t>PENGADILAN HAM </a:t>
            </a:r>
            <a:br>
              <a:rPr lang="en-US" sz="4000" b="0">
                <a:solidFill>
                  <a:schemeClr val="tx1"/>
                </a:solidFill>
                <a:latin typeface="Berlin Sans FB Demi" pitchFamily="34" charset="0"/>
              </a:rPr>
            </a:br>
            <a:r>
              <a:rPr lang="en-US" sz="1800" b="0">
                <a:solidFill>
                  <a:schemeClr val="tx1"/>
                </a:solidFill>
                <a:latin typeface="Berlin Sans FB Demi" pitchFamily="34" charset="0"/>
              </a:rPr>
              <a:t>(Munarman, 2005)</a:t>
            </a:r>
            <a:endParaRPr lang="id-ID" sz="1800" b="0">
              <a:solidFill>
                <a:schemeClr val="tx1"/>
              </a:solidFill>
              <a:latin typeface="Berlin Sans FB Demi" pitchFamily="34" charset="0"/>
            </a:endParaRPr>
          </a:p>
        </p:txBody>
      </p:sp>
      <p:sp>
        <p:nvSpPr>
          <p:cNvPr id="222211" name="Rectangle 3"/>
          <p:cNvSpPr>
            <a:spLocks noGrp="1" noRot="1" noChangeArrowheads="1"/>
          </p:cNvSpPr>
          <p:nvPr>
            <p:ph sz="quarter" idx="1"/>
          </p:nvPr>
        </p:nvSpPr>
        <p:spPr/>
        <p:txBody>
          <a:bodyPr/>
          <a:lstStyle/>
          <a:p>
            <a:endParaRPr lang="en-US"/>
          </a:p>
        </p:txBody>
      </p:sp>
      <p:sp>
        <p:nvSpPr>
          <p:cNvPr id="222212" name="Rectangle 4"/>
          <p:cNvSpPr>
            <a:spLocks noChangeArrowheads="1"/>
          </p:cNvSpPr>
          <p:nvPr/>
        </p:nvSpPr>
        <p:spPr bwMode="auto">
          <a:xfrm>
            <a:off x="1331913" y="2636838"/>
            <a:ext cx="2303462"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b="1"/>
              <a:t>AD HOC</a:t>
            </a:r>
            <a:endParaRPr lang="id-ID" b="1"/>
          </a:p>
        </p:txBody>
      </p:sp>
      <p:sp>
        <p:nvSpPr>
          <p:cNvPr id="222213" name="Rectangle 5"/>
          <p:cNvSpPr>
            <a:spLocks noChangeArrowheads="1"/>
          </p:cNvSpPr>
          <p:nvPr/>
        </p:nvSpPr>
        <p:spPr bwMode="auto">
          <a:xfrm>
            <a:off x="5219700" y="4868863"/>
            <a:ext cx="3097213" cy="865187"/>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b="1"/>
              <a:t>SETELAH </a:t>
            </a:r>
          </a:p>
          <a:p>
            <a:pPr algn="ctr" eaLnBrk="1" hangingPunct="1"/>
            <a:r>
              <a:rPr lang="en-US" b="1"/>
              <a:t>UU NO 26 TAHUN 2000</a:t>
            </a:r>
            <a:endParaRPr lang="id-ID" b="1"/>
          </a:p>
        </p:txBody>
      </p:sp>
      <p:sp>
        <p:nvSpPr>
          <p:cNvPr id="222214" name="Rectangle 6"/>
          <p:cNvSpPr>
            <a:spLocks noChangeArrowheads="1"/>
          </p:cNvSpPr>
          <p:nvPr/>
        </p:nvSpPr>
        <p:spPr bwMode="auto">
          <a:xfrm>
            <a:off x="900113" y="4868863"/>
            <a:ext cx="30241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b="1"/>
              <a:t>SEBELUM </a:t>
            </a:r>
          </a:p>
          <a:p>
            <a:pPr algn="ctr" eaLnBrk="1" hangingPunct="1"/>
            <a:r>
              <a:rPr lang="en-US" b="1"/>
              <a:t>UU NO 26 TAHUN 2000</a:t>
            </a:r>
          </a:p>
          <a:p>
            <a:pPr algn="ctr" eaLnBrk="1" hangingPunct="1"/>
            <a:r>
              <a:rPr lang="en-US" b="1"/>
              <a:t>(24 NOV 2000)</a:t>
            </a:r>
            <a:endParaRPr lang="id-ID" b="1"/>
          </a:p>
        </p:txBody>
      </p:sp>
      <p:sp>
        <p:nvSpPr>
          <p:cNvPr id="222215" name="Rectangle 7"/>
          <p:cNvSpPr>
            <a:spLocks noChangeArrowheads="1"/>
          </p:cNvSpPr>
          <p:nvPr/>
        </p:nvSpPr>
        <p:spPr bwMode="auto">
          <a:xfrm>
            <a:off x="5435600" y="2565400"/>
            <a:ext cx="2303463"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b="1"/>
              <a:t>REGULER</a:t>
            </a:r>
            <a:endParaRPr lang="id-ID" b="1"/>
          </a:p>
        </p:txBody>
      </p:sp>
      <p:sp>
        <p:nvSpPr>
          <p:cNvPr id="222216" name="AutoShape 8"/>
          <p:cNvSpPr>
            <a:spLocks noChangeArrowheads="1"/>
          </p:cNvSpPr>
          <p:nvPr/>
        </p:nvSpPr>
        <p:spPr bwMode="auto">
          <a:xfrm>
            <a:off x="2195513" y="3716338"/>
            <a:ext cx="485775" cy="976312"/>
          </a:xfrm>
          <a:prstGeom prst="down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22217" name="AutoShape 9"/>
          <p:cNvSpPr>
            <a:spLocks noChangeArrowheads="1"/>
          </p:cNvSpPr>
          <p:nvPr/>
        </p:nvSpPr>
        <p:spPr bwMode="auto">
          <a:xfrm>
            <a:off x="6372225" y="3644900"/>
            <a:ext cx="485775" cy="976313"/>
          </a:xfrm>
          <a:prstGeom prst="down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rrowheads="1"/>
          </p:cNvSpPr>
          <p:nvPr>
            <p:ph type="title"/>
          </p:nvPr>
        </p:nvSpPr>
        <p:spPr/>
        <p:txBody>
          <a:bodyPr>
            <a:normAutofit fontScale="90000"/>
          </a:bodyPr>
          <a:lstStyle/>
          <a:p>
            <a:r>
              <a:rPr lang="en-US" sz="3600" b="0">
                <a:latin typeface="Berlin Sans FB Demi" pitchFamily="34" charset="0"/>
              </a:rPr>
              <a:t>PERTANGGUNGJAWABAN PELANGGARAN HAM </a:t>
            </a:r>
            <a:r>
              <a:rPr lang="en-US" sz="1600" b="0">
                <a:latin typeface="Berlin Sans FB Demi" pitchFamily="34" charset="0"/>
              </a:rPr>
              <a:t>(Munarman, 2005)</a:t>
            </a:r>
            <a:endParaRPr lang="id-ID" sz="1600" b="0">
              <a:latin typeface="Berlin Sans FB Demi" pitchFamily="34" charset="0"/>
            </a:endParaRPr>
          </a:p>
        </p:txBody>
      </p:sp>
      <p:sp>
        <p:nvSpPr>
          <p:cNvPr id="223235" name="Rectangle 3"/>
          <p:cNvSpPr>
            <a:spLocks noGrp="1" noRot="1" noChangeArrowheads="1"/>
          </p:cNvSpPr>
          <p:nvPr>
            <p:ph sz="quarter" idx="1"/>
          </p:nvPr>
        </p:nvSpPr>
        <p:spPr>
          <a:xfrm>
            <a:off x="457200" y="1600200"/>
            <a:ext cx="8435975" cy="4637088"/>
          </a:xfrm>
        </p:spPr>
        <p:txBody>
          <a:bodyPr/>
          <a:lstStyle/>
          <a:p>
            <a:pPr>
              <a:buFont typeface="Wingdings" pitchFamily="2" charset="2"/>
              <a:buNone/>
            </a:pPr>
            <a:endParaRPr lang="en-US"/>
          </a:p>
        </p:txBody>
      </p:sp>
      <p:sp>
        <p:nvSpPr>
          <p:cNvPr id="223236" name="Oval 4"/>
          <p:cNvSpPr>
            <a:spLocks noChangeArrowheads="1"/>
          </p:cNvSpPr>
          <p:nvPr/>
        </p:nvSpPr>
        <p:spPr bwMode="auto">
          <a:xfrm>
            <a:off x="468313" y="3213100"/>
            <a:ext cx="2579687" cy="1368425"/>
          </a:xfrm>
          <a:prstGeom prst="ellipse">
            <a:avLst/>
          </a:prstGeom>
          <a:solidFill>
            <a:srgbClr val="808080"/>
          </a:solidFill>
          <a:ln w="9525">
            <a:round/>
            <a:headEnd/>
            <a:tailEnd/>
          </a:ln>
          <a:effectLst/>
          <a:scene3d>
            <a:camera prst="legacyPerspectiveTop"/>
            <a:lightRig rig="legacyFlat3" dir="b"/>
          </a:scene3d>
          <a:sp3d extrusionH="887400" prstMaterial="legacyMatte">
            <a:bevelT w="13500" h="13500" prst="angle"/>
            <a:bevelB w="13500" h="13500" prst="angle"/>
            <a:extrusionClr>
              <a:srgbClr val="808080"/>
            </a:extrusionClr>
          </a:sp3d>
        </p:spPr>
        <p:txBody>
          <a:bodyPr>
            <a:flatTx/>
          </a:bodyPr>
          <a:lstStyle/>
          <a:p>
            <a:pPr algn="ctr" eaLnBrk="1" hangingPunct="1"/>
            <a:r>
              <a:rPr lang="en-US" sz="1400" b="1">
                <a:solidFill>
                  <a:srgbClr val="FF3300"/>
                </a:solidFill>
                <a:latin typeface="Bodoni MT Black" pitchFamily="18" charset="0"/>
              </a:rPr>
              <a:t>PERISTIWA PELANGGARAN HAM</a:t>
            </a:r>
            <a:endParaRPr lang="id-ID" sz="1400" b="1">
              <a:solidFill>
                <a:srgbClr val="FF3300"/>
              </a:solidFill>
              <a:latin typeface="Bodoni MT Black" pitchFamily="18" charset="0"/>
            </a:endParaRPr>
          </a:p>
        </p:txBody>
      </p:sp>
      <p:sp>
        <p:nvSpPr>
          <p:cNvPr id="223237" name="Oval 5"/>
          <p:cNvSpPr>
            <a:spLocks noChangeArrowheads="1"/>
          </p:cNvSpPr>
          <p:nvPr/>
        </p:nvSpPr>
        <p:spPr bwMode="auto">
          <a:xfrm>
            <a:off x="5508625" y="3284538"/>
            <a:ext cx="2779713" cy="1160462"/>
          </a:xfrm>
          <a:prstGeom prst="ellipse">
            <a:avLst/>
          </a:prstGeom>
          <a:solidFill>
            <a:schemeClr val="hlink"/>
          </a:solidFill>
          <a:ln w="9525">
            <a:round/>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a:flatTx/>
          </a:bodyPr>
          <a:lstStyle/>
          <a:p>
            <a:pPr algn="ctr" eaLnBrk="1" hangingPunct="1"/>
            <a:r>
              <a:rPr lang="en-US" sz="1300" b="1">
                <a:latin typeface="Bodoni MT Black" pitchFamily="18" charset="0"/>
              </a:rPr>
              <a:t>TINDAKAN PENGHUKUMAN THD PELAKU</a:t>
            </a:r>
            <a:endParaRPr lang="id-ID" sz="1300" b="1">
              <a:latin typeface="Bodoni MT Black" pitchFamily="18" charset="0"/>
            </a:endParaRPr>
          </a:p>
        </p:txBody>
      </p:sp>
      <p:sp>
        <p:nvSpPr>
          <p:cNvPr id="223238" name="Rectangle 6"/>
          <p:cNvSpPr>
            <a:spLocks noChangeArrowheads="1"/>
          </p:cNvSpPr>
          <p:nvPr/>
        </p:nvSpPr>
        <p:spPr bwMode="auto">
          <a:xfrm>
            <a:off x="3059113" y="1844675"/>
            <a:ext cx="2808287" cy="800100"/>
          </a:xfrm>
          <a:prstGeom prst="rect">
            <a:avLst/>
          </a:prstGeom>
          <a:solidFill>
            <a:srgbClr val="FF9900"/>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rgbClr val="FF9900"/>
            </a:extrusionClr>
          </a:sp3d>
        </p:spPr>
        <p:txBody>
          <a:bodyPr>
            <a:flatTx/>
          </a:bodyPr>
          <a:lstStyle/>
          <a:p>
            <a:pPr algn="ctr" eaLnBrk="1" hangingPunct="1"/>
            <a:r>
              <a:rPr lang="en-US" b="1">
                <a:latin typeface="Bodoni MT Black" pitchFamily="18" charset="0"/>
              </a:rPr>
              <a:t>STATE</a:t>
            </a:r>
          </a:p>
          <a:p>
            <a:pPr algn="ctr" eaLnBrk="1" hangingPunct="1"/>
            <a:r>
              <a:rPr lang="en-US" b="1">
                <a:latin typeface="Bodoni MT Black" pitchFamily="18" charset="0"/>
              </a:rPr>
              <a:t>RESPONSIBILITY</a:t>
            </a:r>
            <a:endParaRPr lang="id-ID" b="1">
              <a:latin typeface="Bodoni MT Black" pitchFamily="18" charset="0"/>
            </a:endParaRPr>
          </a:p>
        </p:txBody>
      </p:sp>
      <p:sp>
        <p:nvSpPr>
          <p:cNvPr id="223239" name="Rectangle 7"/>
          <p:cNvSpPr>
            <a:spLocks noChangeArrowheads="1"/>
          </p:cNvSpPr>
          <p:nvPr/>
        </p:nvSpPr>
        <p:spPr bwMode="auto">
          <a:xfrm>
            <a:off x="2987675" y="4868863"/>
            <a:ext cx="2736850" cy="936625"/>
          </a:xfrm>
          <a:prstGeom prst="rect">
            <a:avLst/>
          </a:prstGeom>
          <a:solidFill>
            <a:srgbClr val="FF0000"/>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rgbClr val="FF0000"/>
            </a:extrusionClr>
          </a:sp3d>
        </p:spPr>
        <p:txBody>
          <a:bodyPr>
            <a:flatTx/>
          </a:bodyPr>
          <a:lstStyle/>
          <a:p>
            <a:pPr algn="ctr" eaLnBrk="1" hangingPunct="1"/>
            <a:r>
              <a:rPr lang="en-US" b="1">
                <a:latin typeface="Bodoni MT Black" pitchFamily="18" charset="0"/>
              </a:rPr>
              <a:t>INDIVIDUAL RESPONSIBILITY</a:t>
            </a:r>
            <a:endParaRPr lang="id-ID" b="1">
              <a:latin typeface="Bodoni MT Black" pitchFamily="18" charset="0"/>
            </a:endParaRPr>
          </a:p>
        </p:txBody>
      </p:sp>
      <p:sp>
        <p:nvSpPr>
          <p:cNvPr id="223240" name="AutoShape 8"/>
          <p:cNvSpPr>
            <a:spLocks noChangeArrowheads="1"/>
          </p:cNvSpPr>
          <p:nvPr/>
        </p:nvSpPr>
        <p:spPr bwMode="auto">
          <a:xfrm>
            <a:off x="6084888" y="2133600"/>
            <a:ext cx="2735262" cy="4032250"/>
          </a:xfrm>
          <a:prstGeom prst="curvedLeftArrow">
            <a:avLst>
              <a:gd name="adj1" fmla="val 29483"/>
              <a:gd name="adj2" fmla="val 58967"/>
              <a:gd name="adj3" fmla="val 33333"/>
            </a:avLst>
          </a:prstGeom>
          <a:solidFill>
            <a:schemeClr val="folHlink"/>
          </a:solidFill>
          <a:ln w="9525">
            <a:solidFill>
              <a:schemeClr val="tx1"/>
            </a:solidFill>
            <a:miter lim="800000"/>
            <a:headEnd/>
            <a:tailEnd/>
          </a:ln>
          <a:effectLst/>
        </p:spPr>
        <p:txBody>
          <a:bodyPr wrap="none" anchor="ctr"/>
          <a:lstStyle/>
          <a:p>
            <a:pPr algn="ctr" eaLnBrk="1" hangingPunct="1"/>
            <a:endParaRPr lang="en-US"/>
          </a:p>
        </p:txBody>
      </p:sp>
      <p:sp>
        <p:nvSpPr>
          <p:cNvPr id="223241" name="AutoShape 9"/>
          <p:cNvSpPr>
            <a:spLocks noChangeArrowheads="1"/>
          </p:cNvSpPr>
          <p:nvPr/>
        </p:nvSpPr>
        <p:spPr bwMode="auto">
          <a:xfrm rot="-24359824">
            <a:off x="1151732" y="1737519"/>
            <a:ext cx="1943100" cy="719137"/>
          </a:xfrm>
          <a:prstGeom prst="curvedDownArrow">
            <a:avLst>
              <a:gd name="adj1" fmla="val 54040"/>
              <a:gd name="adj2" fmla="val 108080"/>
              <a:gd name="adj3" fmla="val 64250"/>
            </a:avLst>
          </a:prstGeom>
          <a:solidFill>
            <a:schemeClr val="accent1"/>
          </a:solidFill>
          <a:ln w="9525">
            <a:solidFill>
              <a:schemeClr val="tx1"/>
            </a:solidFill>
            <a:miter lim="800000"/>
            <a:headEnd/>
            <a:tailEnd/>
          </a:ln>
          <a:effectLst/>
        </p:spPr>
        <p:txBody>
          <a:bodyPr wrap="none" anchor="ctr"/>
          <a:lstStyle/>
          <a:p>
            <a:endParaRPr lang="en-US"/>
          </a:p>
        </p:txBody>
      </p:sp>
      <p:sp>
        <p:nvSpPr>
          <p:cNvPr id="223242" name="AutoShape 10"/>
          <p:cNvSpPr>
            <a:spLocks noChangeArrowheads="1"/>
          </p:cNvSpPr>
          <p:nvPr/>
        </p:nvSpPr>
        <p:spPr bwMode="auto">
          <a:xfrm rot="-1919400">
            <a:off x="1504950" y="4598988"/>
            <a:ext cx="742950" cy="1471612"/>
          </a:xfrm>
          <a:prstGeom prst="curvedRightArrow">
            <a:avLst>
              <a:gd name="adj1" fmla="val 39615"/>
              <a:gd name="adj2" fmla="val 79231"/>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rrowheads="1"/>
          </p:cNvSpPr>
          <p:nvPr>
            <p:ph type="title"/>
          </p:nvPr>
        </p:nvSpPr>
        <p:spPr>
          <a:xfrm>
            <a:off x="395288" y="188913"/>
            <a:ext cx="8208962" cy="1295400"/>
          </a:xfrm>
        </p:spPr>
        <p:txBody>
          <a:bodyPr>
            <a:normAutofit fontScale="90000"/>
          </a:bodyPr>
          <a:lstStyle/>
          <a:p>
            <a:r>
              <a:rPr lang="en-US" sz="3200" b="0">
                <a:latin typeface="Berlin Sans FB Demi" pitchFamily="34" charset="0"/>
              </a:rPr>
              <a:t>LINGKUP KEWENANGAN </a:t>
            </a:r>
            <a:br>
              <a:rPr lang="en-US" sz="3200" b="0">
                <a:latin typeface="Berlin Sans FB Demi" pitchFamily="34" charset="0"/>
              </a:rPr>
            </a:br>
            <a:r>
              <a:rPr lang="en-US" sz="3200" b="0">
                <a:latin typeface="Berlin Sans FB Demi" pitchFamily="34" charset="0"/>
              </a:rPr>
              <a:t>PERADILAN HAM</a:t>
            </a:r>
            <a:r>
              <a:rPr lang="en-US" sz="3600" b="0">
                <a:latin typeface="Berlin Sans FB Demi" pitchFamily="34" charset="0"/>
              </a:rPr>
              <a:t/>
            </a:r>
            <a:br>
              <a:rPr lang="en-US" sz="3600" b="0">
                <a:latin typeface="Berlin Sans FB Demi" pitchFamily="34" charset="0"/>
              </a:rPr>
            </a:br>
            <a:r>
              <a:rPr lang="en-US" sz="2400" b="0">
                <a:latin typeface="Berlin Sans FB Demi" pitchFamily="34" charset="0"/>
              </a:rPr>
              <a:t>BAB III PSL. 4 – 6 (Munarman, 2005)</a:t>
            </a:r>
            <a:endParaRPr lang="id-ID" sz="2400" b="0">
              <a:latin typeface="Berlin Sans FB Demi" pitchFamily="34" charset="0"/>
            </a:endParaRPr>
          </a:p>
        </p:txBody>
      </p:sp>
      <p:sp>
        <p:nvSpPr>
          <p:cNvPr id="225283" name="Rectangle 3"/>
          <p:cNvSpPr>
            <a:spLocks noGrp="1" noRot="1" noChangeArrowheads="1"/>
          </p:cNvSpPr>
          <p:nvPr>
            <p:ph sz="quarter" idx="1"/>
          </p:nvPr>
        </p:nvSpPr>
        <p:spPr>
          <a:xfrm>
            <a:off x="457200" y="1600200"/>
            <a:ext cx="8229600" cy="5068888"/>
          </a:xfrm>
        </p:spPr>
        <p:txBody>
          <a:bodyPr/>
          <a:lstStyle/>
          <a:p>
            <a:endParaRPr lang="en-US"/>
          </a:p>
        </p:txBody>
      </p:sp>
      <p:sp>
        <p:nvSpPr>
          <p:cNvPr id="225284" name="Rectangle 4"/>
          <p:cNvSpPr>
            <a:spLocks noChangeArrowheads="1"/>
          </p:cNvSpPr>
          <p:nvPr/>
        </p:nvSpPr>
        <p:spPr bwMode="auto">
          <a:xfrm rot="10800000">
            <a:off x="1908175" y="1844675"/>
            <a:ext cx="5400675" cy="914400"/>
          </a:xfrm>
          <a:prstGeom prst="rect">
            <a:avLst/>
          </a:prstGeom>
          <a:solidFill>
            <a:srgbClr val="808000"/>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rgbClr val="808000"/>
            </a:extrusionClr>
          </a:sp3d>
        </p:spPr>
        <p:txBody>
          <a:bodyPr rot="10800000" wrap="none" anchor="ctr">
            <a:flatTx/>
          </a:bodyPr>
          <a:lstStyle/>
          <a:p>
            <a:pPr algn="ctr" eaLnBrk="1" hangingPunct="1"/>
            <a:r>
              <a:rPr lang="en-US" b="1">
                <a:latin typeface="Bodoni MT Black" pitchFamily="18" charset="0"/>
              </a:rPr>
              <a:t>PELANGGARAN HAM BERAT</a:t>
            </a:r>
          </a:p>
          <a:p>
            <a:pPr algn="ctr" eaLnBrk="1" hangingPunct="1"/>
            <a:r>
              <a:rPr lang="en-US" b="1">
                <a:latin typeface="Bodoni MT Black" pitchFamily="18" charset="0"/>
              </a:rPr>
              <a:t>(GROSS VIOLATION OF HUMAN RIGHTS)</a:t>
            </a:r>
            <a:endParaRPr lang="id-ID" b="1">
              <a:latin typeface="Bodoni MT Black" pitchFamily="18" charset="0"/>
            </a:endParaRPr>
          </a:p>
        </p:txBody>
      </p:sp>
      <p:sp>
        <p:nvSpPr>
          <p:cNvPr id="225285" name="Rectangle 5"/>
          <p:cNvSpPr>
            <a:spLocks noChangeArrowheads="1"/>
          </p:cNvSpPr>
          <p:nvPr/>
        </p:nvSpPr>
        <p:spPr bwMode="auto">
          <a:xfrm>
            <a:off x="827088" y="3284538"/>
            <a:ext cx="2449512" cy="865187"/>
          </a:xfrm>
          <a:prstGeom prst="rect">
            <a:avLst/>
          </a:prstGeom>
          <a:solidFill>
            <a:srgbClr val="FF3300"/>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rgbClr val="FF3300"/>
            </a:extrusionClr>
          </a:sp3d>
        </p:spPr>
        <p:txBody>
          <a:bodyPr wrap="none" anchor="ctr">
            <a:flatTx/>
          </a:bodyPr>
          <a:lstStyle/>
          <a:p>
            <a:pPr algn="ctr" eaLnBrk="1" hangingPunct="1"/>
            <a:r>
              <a:rPr lang="en-US">
                <a:latin typeface="Bodoni MT Black" pitchFamily="18" charset="0"/>
              </a:rPr>
              <a:t>GENOCIDE</a:t>
            </a:r>
            <a:endParaRPr lang="id-ID">
              <a:latin typeface="Bodoni MT Black" pitchFamily="18" charset="0"/>
            </a:endParaRPr>
          </a:p>
        </p:txBody>
      </p:sp>
      <p:sp>
        <p:nvSpPr>
          <p:cNvPr id="225286" name="Rectangle 6"/>
          <p:cNvSpPr>
            <a:spLocks noChangeArrowheads="1"/>
          </p:cNvSpPr>
          <p:nvPr/>
        </p:nvSpPr>
        <p:spPr bwMode="auto">
          <a:xfrm>
            <a:off x="4859338" y="3284538"/>
            <a:ext cx="3889375" cy="865187"/>
          </a:xfrm>
          <a:prstGeom prst="rect">
            <a:avLst/>
          </a:prstGeom>
          <a:solidFill>
            <a:srgbClr val="FF3300"/>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rgbClr val="FF3300"/>
            </a:extrusionClr>
          </a:sp3d>
        </p:spPr>
        <p:txBody>
          <a:bodyPr wrap="none" anchor="ctr">
            <a:flatTx/>
          </a:bodyPr>
          <a:lstStyle/>
          <a:p>
            <a:pPr algn="ctr" eaLnBrk="1" hangingPunct="1"/>
            <a:r>
              <a:rPr lang="en-US">
                <a:latin typeface="Bodoni MT Black" pitchFamily="18" charset="0"/>
              </a:rPr>
              <a:t>CRIMES AGAINST HUMANITY</a:t>
            </a:r>
            <a:endParaRPr lang="id-ID">
              <a:latin typeface="Bodoni MT Black" pitchFamily="18" charset="0"/>
            </a:endParaRPr>
          </a:p>
        </p:txBody>
      </p:sp>
      <p:sp>
        <p:nvSpPr>
          <p:cNvPr id="225287" name="Rectangle 7"/>
          <p:cNvSpPr>
            <a:spLocks noChangeArrowheads="1"/>
          </p:cNvSpPr>
          <p:nvPr/>
        </p:nvSpPr>
        <p:spPr bwMode="auto">
          <a:xfrm>
            <a:off x="2484438" y="4437063"/>
            <a:ext cx="3816350" cy="576262"/>
          </a:xfrm>
          <a:prstGeom prst="rect">
            <a:avLst/>
          </a:prstGeom>
          <a:solidFill>
            <a:srgbClr val="993300"/>
          </a:solidFill>
          <a:ln w="9525">
            <a:noFill/>
            <a:miter lim="800000"/>
            <a:headEnd/>
            <a:tailEnd/>
          </a:ln>
          <a:effectLst>
            <a:outerShdw dist="107763" dir="18900000" algn="ctr" rotWithShape="0">
              <a:srgbClr val="808080">
                <a:alpha val="50000"/>
              </a:srgbClr>
            </a:outerShdw>
          </a:effectLst>
        </p:spPr>
        <p:txBody>
          <a:bodyPr wrap="none" anchor="ctr"/>
          <a:lstStyle/>
          <a:p>
            <a:pPr algn="ctr" eaLnBrk="1" hangingPunct="1"/>
            <a:r>
              <a:rPr lang="en-US" sz="2000">
                <a:latin typeface="Bodoni MT Black" pitchFamily="18" charset="0"/>
              </a:rPr>
              <a:t>TERITORIAL</a:t>
            </a:r>
            <a:endParaRPr lang="id-ID" sz="2000">
              <a:latin typeface="Bodoni MT Black" pitchFamily="18" charset="0"/>
            </a:endParaRPr>
          </a:p>
        </p:txBody>
      </p:sp>
      <p:sp>
        <p:nvSpPr>
          <p:cNvPr id="225288" name="Rectangle 8"/>
          <p:cNvSpPr>
            <a:spLocks noChangeArrowheads="1"/>
          </p:cNvSpPr>
          <p:nvPr/>
        </p:nvSpPr>
        <p:spPr bwMode="auto">
          <a:xfrm>
            <a:off x="2484438" y="5157788"/>
            <a:ext cx="3816350" cy="576262"/>
          </a:xfrm>
          <a:prstGeom prst="rect">
            <a:avLst/>
          </a:prstGeom>
          <a:solidFill>
            <a:srgbClr val="FFCC99"/>
          </a:solidFill>
          <a:ln w="9525">
            <a:noFill/>
            <a:miter lim="800000"/>
            <a:headEnd/>
            <a:tailEnd/>
          </a:ln>
          <a:effectLst>
            <a:outerShdw dist="107763" dir="8100000" algn="ctr" rotWithShape="0">
              <a:srgbClr val="808080">
                <a:alpha val="50000"/>
              </a:srgbClr>
            </a:outerShdw>
          </a:effectLst>
        </p:spPr>
        <p:txBody>
          <a:bodyPr wrap="none" anchor="ctr"/>
          <a:lstStyle/>
          <a:p>
            <a:pPr algn="ctr" eaLnBrk="1" hangingPunct="1"/>
            <a:r>
              <a:rPr lang="en-US" b="1">
                <a:latin typeface="Bodoni MT Black" pitchFamily="18" charset="0"/>
              </a:rPr>
              <a:t>NASIONALITAS AKTIF</a:t>
            </a:r>
            <a:endParaRPr lang="id-ID" b="1">
              <a:latin typeface="Bodoni MT Black" pitchFamily="18" charset="0"/>
            </a:endParaRPr>
          </a:p>
        </p:txBody>
      </p:sp>
      <p:sp>
        <p:nvSpPr>
          <p:cNvPr id="225289" name="Rectangle 9"/>
          <p:cNvSpPr>
            <a:spLocks noChangeArrowheads="1"/>
          </p:cNvSpPr>
          <p:nvPr/>
        </p:nvSpPr>
        <p:spPr bwMode="auto">
          <a:xfrm>
            <a:off x="539750" y="5949950"/>
            <a:ext cx="8064500" cy="576263"/>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TIDAK BERLAKU BAGI PELAKU YG BERUMUR DIBAWAH 18 TAHUN</a:t>
            </a:r>
            <a:endParaRPr lang="id-ID"/>
          </a:p>
        </p:txBody>
      </p:sp>
      <p:sp>
        <p:nvSpPr>
          <p:cNvPr id="225290" name="AutoShape 10"/>
          <p:cNvSpPr>
            <a:spLocks noChangeArrowheads="1"/>
          </p:cNvSpPr>
          <p:nvPr/>
        </p:nvSpPr>
        <p:spPr bwMode="auto">
          <a:xfrm rot="5586062">
            <a:off x="610394" y="2277269"/>
            <a:ext cx="1512888" cy="647700"/>
          </a:xfrm>
          <a:prstGeom prst="curvedUpArrow">
            <a:avLst>
              <a:gd name="adj1" fmla="val 46716"/>
              <a:gd name="adj2" fmla="val 93431"/>
              <a:gd name="adj3" fmla="val 33333"/>
            </a:avLst>
          </a:prstGeom>
          <a:solidFill>
            <a:schemeClr val="folHlink"/>
          </a:solidFill>
          <a:ln w="9525">
            <a:solidFill>
              <a:schemeClr val="tx1"/>
            </a:solidFill>
            <a:miter lim="800000"/>
            <a:headEnd/>
            <a:tailEnd/>
          </a:ln>
          <a:effectLst/>
        </p:spPr>
        <p:txBody>
          <a:bodyPr wrap="none" anchor="ctr"/>
          <a:lstStyle/>
          <a:p>
            <a:endParaRPr lang="en-US"/>
          </a:p>
        </p:txBody>
      </p:sp>
      <p:sp>
        <p:nvSpPr>
          <p:cNvPr id="225291" name="AutoShape 11"/>
          <p:cNvSpPr>
            <a:spLocks noChangeArrowheads="1"/>
          </p:cNvSpPr>
          <p:nvPr/>
        </p:nvSpPr>
        <p:spPr bwMode="auto">
          <a:xfrm rot="4582380">
            <a:off x="7127081" y="2091532"/>
            <a:ext cx="1514475" cy="690562"/>
          </a:xfrm>
          <a:prstGeom prst="curvedDownArrow">
            <a:avLst>
              <a:gd name="adj1" fmla="val 43862"/>
              <a:gd name="adj2" fmla="val 87724"/>
              <a:gd name="adj3" fmla="val 34296"/>
            </a:avLst>
          </a:prstGeom>
          <a:solidFill>
            <a:schemeClr val="folHlink"/>
          </a:solidFill>
          <a:ln w="9525">
            <a:solidFill>
              <a:schemeClr val="tx1"/>
            </a:solidFill>
            <a:miter lim="800000"/>
            <a:headEnd/>
            <a:tailEnd/>
          </a:ln>
          <a:effectLst/>
        </p:spPr>
        <p:txBody>
          <a:bodyPr wrap="none" anchor="ctr"/>
          <a:lstStyle/>
          <a:p>
            <a:endParaRPr lang="en-US"/>
          </a:p>
        </p:txBody>
      </p:sp>
      <p:sp>
        <p:nvSpPr>
          <p:cNvPr id="225292" name="AutoShape 12"/>
          <p:cNvSpPr>
            <a:spLocks noChangeArrowheads="1"/>
          </p:cNvSpPr>
          <p:nvPr/>
        </p:nvSpPr>
        <p:spPr bwMode="auto">
          <a:xfrm rot="5400000" flipV="1">
            <a:off x="6660357" y="3933031"/>
            <a:ext cx="1295400" cy="1871663"/>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folHlink"/>
          </a:solidFill>
          <a:ln w="9525">
            <a:solidFill>
              <a:schemeClr val="tx1"/>
            </a:solidFill>
            <a:miter lim="800000"/>
            <a:headEnd/>
            <a:tailEnd/>
          </a:ln>
          <a:effectLst/>
        </p:spPr>
        <p:txBody>
          <a:bodyPr wrap="none" anchor="ctr"/>
          <a:lstStyle/>
          <a:p>
            <a:endParaRPr lang="en-US"/>
          </a:p>
        </p:txBody>
      </p:sp>
      <p:sp>
        <p:nvSpPr>
          <p:cNvPr id="225293" name="AutoShape 13"/>
          <p:cNvSpPr>
            <a:spLocks noChangeArrowheads="1"/>
          </p:cNvSpPr>
          <p:nvPr/>
        </p:nvSpPr>
        <p:spPr bwMode="auto">
          <a:xfrm rot="5400000">
            <a:off x="1151732" y="4112419"/>
            <a:ext cx="1223962" cy="144145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folHlink"/>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ChangeArrowheads="1"/>
          </p:cNvSpPr>
          <p:nvPr/>
        </p:nvSpPr>
        <p:spPr bwMode="auto">
          <a:xfrm>
            <a:off x="323850" y="260350"/>
            <a:ext cx="1223963" cy="6335713"/>
          </a:xfrm>
          <a:prstGeom prst="rect">
            <a:avLst/>
          </a:prstGeom>
          <a:solidFill>
            <a:schemeClr val="accent1"/>
          </a:solidFill>
          <a:ln w="9525">
            <a:solidFill>
              <a:schemeClr val="tx1"/>
            </a:solidFill>
            <a:miter lim="800000"/>
            <a:headEnd/>
            <a:tailEnd/>
          </a:ln>
          <a:effectLst/>
        </p:spPr>
        <p:txBody>
          <a:bodyPr wrap="none" anchor="ctr"/>
          <a:lstStyle/>
          <a:p>
            <a:pPr algn="ctr" eaLnBrk="1" hangingPunct="1"/>
            <a:endParaRPr lang="en-US"/>
          </a:p>
        </p:txBody>
      </p:sp>
      <p:sp>
        <p:nvSpPr>
          <p:cNvPr id="227331" name="WordArt 3"/>
          <p:cNvSpPr>
            <a:spLocks noChangeArrowheads="1" noChangeShapeType="1" noTextEdit="1"/>
          </p:cNvSpPr>
          <p:nvPr/>
        </p:nvSpPr>
        <p:spPr bwMode="auto">
          <a:xfrm rot="5400000">
            <a:off x="-1980406" y="3069431"/>
            <a:ext cx="5832475" cy="792163"/>
          </a:xfrm>
          <a:prstGeom prst="rect">
            <a:avLst/>
          </a:prstGeom>
        </p:spPr>
        <p:txBody>
          <a:bodyPr vert="wordArtVert" wrap="none" fromWordArt="1">
            <a:prstTxWarp prst="textPlain">
              <a:avLst>
                <a:gd name="adj" fmla="val 50000"/>
              </a:avLst>
            </a:prstTxWarp>
          </a:bodyPr>
          <a:lstStyle/>
          <a:p>
            <a:pPr algn="ctr" fontAlgn="auto"/>
            <a:r>
              <a:rPr lang="en-US" sz="2800" kern="10">
                <a:ln w="9525">
                  <a:solidFill>
                    <a:srgbClr val="000000"/>
                  </a:solidFill>
                  <a:round/>
                  <a:headEnd/>
                  <a:tailEnd/>
                </a:ln>
                <a:solidFill>
                  <a:srgbClr val="000000"/>
                </a:solidFill>
                <a:latin typeface="Arial Black"/>
              </a:rPr>
              <a:t>PELANGGARAN HAM BERAT</a:t>
            </a:r>
          </a:p>
        </p:txBody>
      </p:sp>
      <p:sp>
        <p:nvSpPr>
          <p:cNvPr id="227332" name="UpRibbonSharp"/>
          <p:cNvSpPr>
            <a:spLocks noEditPoints="1" noChangeArrowheads="1"/>
          </p:cNvSpPr>
          <p:nvPr/>
        </p:nvSpPr>
        <p:spPr bwMode="auto">
          <a:xfrm>
            <a:off x="1547813" y="1916113"/>
            <a:ext cx="4176712" cy="2592387"/>
          </a:xfrm>
          <a:custGeom>
            <a:avLst/>
            <a:gdLst>
              <a:gd name="G0" fmla="+- 0 0 0"/>
              <a:gd name="G1" fmla="+- 5400 0 0"/>
              <a:gd name="G2" fmla="+- 5400 2700 0"/>
              <a:gd name="G3" fmla="+- 21600 0 G2"/>
              <a:gd name="G4" fmla="+- 21600 0 G1"/>
              <a:gd name="G5" fmla="+- 21600 0 18900"/>
              <a:gd name="G6" fmla="*/ 18900 1 2"/>
              <a:gd name="G7" fmla="+- 21600 0 G6"/>
              <a:gd name="G8" fmla="+- 18900 0 0"/>
              <a:gd name="T0" fmla="*/ 10800 w 21600"/>
              <a:gd name="T1" fmla="*/ 0 h 21600"/>
              <a:gd name="T2" fmla="*/ 2700 w 21600"/>
              <a:gd name="T3" fmla="*/ 12150 h 21600"/>
              <a:gd name="T4" fmla="*/ 10800 w 21600"/>
              <a:gd name="T5" fmla="*/ 18900 h 21600"/>
              <a:gd name="T6" fmla="*/ 18900 w 21600"/>
              <a:gd name="T7" fmla="*/ 12150 h 21600"/>
              <a:gd name="T8" fmla="*/ 17694720 60000 65536"/>
              <a:gd name="T9" fmla="*/ 11796480 60000 65536"/>
              <a:gd name="T10" fmla="*/ 5898240 60000 65536"/>
              <a:gd name="T11" fmla="*/ 0 60000 65536"/>
              <a:gd name="T12" fmla="*/ G1 w 21600"/>
              <a:gd name="T13" fmla="*/ 0 h 21600"/>
              <a:gd name="T14" fmla="*/ G4 w 21600"/>
              <a:gd name="T15" fmla="*/ G8 h 21600"/>
            </a:gdLst>
            <a:ahLst/>
            <a:cxnLst>
              <a:cxn ang="T8">
                <a:pos x="T0" y="T1"/>
              </a:cxn>
              <a:cxn ang="T9">
                <a:pos x="T2" y="T3"/>
              </a:cxn>
              <a:cxn ang="T10">
                <a:pos x="T4" y="T5"/>
              </a:cxn>
              <a:cxn ang="T11">
                <a:pos x="T6" y="T7"/>
              </a:cxn>
            </a:cxnLst>
            <a:rect l="T12" t="T13" r="T14" b="T15"/>
            <a:pathLst>
              <a:path w="21600" h="21600" extrusionOk="0">
                <a:moveTo>
                  <a:pt x="0" y="21600"/>
                </a:moveTo>
                <a:lnTo>
                  <a:pt x="8100" y="21600"/>
                </a:lnTo>
                <a:lnTo>
                  <a:pt x="8100" y="18900"/>
                </a:lnTo>
                <a:lnTo>
                  <a:pt x="13500" y="18900"/>
                </a:lnTo>
                <a:lnTo>
                  <a:pt x="13500" y="21600"/>
                </a:lnTo>
                <a:lnTo>
                  <a:pt x="21600" y="21600"/>
                </a:lnTo>
                <a:lnTo>
                  <a:pt x="18900" y="12150"/>
                </a:lnTo>
                <a:lnTo>
                  <a:pt x="21600" y="2700"/>
                </a:lnTo>
                <a:lnTo>
                  <a:pt x="16200" y="2700"/>
                </a:lnTo>
                <a:lnTo>
                  <a:pt x="16200" y="0"/>
                </a:lnTo>
                <a:lnTo>
                  <a:pt x="5400" y="0"/>
                </a:lnTo>
                <a:lnTo>
                  <a:pt x="5400" y="2700"/>
                </a:lnTo>
                <a:lnTo>
                  <a:pt x="0" y="2700"/>
                </a:lnTo>
                <a:lnTo>
                  <a:pt x="2700" y="12150"/>
                </a:lnTo>
                <a:close/>
              </a:path>
              <a:path w="21600" h="21600" fill="none" extrusionOk="0">
                <a:moveTo>
                  <a:pt x="8100" y="18900"/>
                </a:moveTo>
                <a:lnTo>
                  <a:pt x="5400" y="18900"/>
                </a:lnTo>
                <a:lnTo>
                  <a:pt x="5400" y="2700"/>
                </a:lnTo>
              </a:path>
              <a:path w="21600" h="21600" fill="none" extrusionOk="0">
                <a:moveTo>
                  <a:pt x="5400" y="18900"/>
                </a:moveTo>
                <a:lnTo>
                  <a:pt x="8100" y="21600"/>
                </a:lnTo>
              </a:path>
              <a:path w="21600" h="21600" fill="none" extrusionOk="0">
                <a:moveTo>
                  <a:pt x="13500" y="18900"/>
                </a:moveTo>
                <a:lnTo>
                  <a:pt x="16200" y="18900"/>
                </a:lnTo>
                <a:lnTo>
                  <a:pt x="16200" y="2700"/>
                </a:lnTo>
              </a:path>
              <a:path w="21600" h="21600" fill="none" extrusionOk="0">
                <a:moveTo>
                  <a:pt x="16200" y="18900"/>
                </a:moveTo>
                <a:lnTo>
                  <a:pt x="13500" y="21600"/>
                </a:lnTo>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pPr algn="ctr" eaLnBrk="1" hangingPunct="1"/>
            <a:endParaRPr lang="en-US">
              <a:solidFill>
                <a:srgbClr val="FF3300"/>
              </a:solidFill>
              <a:latin typeface="Bodoni MT Black" pitchFamily="18" charset="0"/>
            </a:endParaRPr>
          </a:p>
          <a:p>
            <a:pPr algn="ctr" eaLnBrk="1" hangingPunct="1"/>
            <a:r>
              <a:rPr lang="en-US">
                <a:solidFill>
                  <a:srgbClr val="FF3300"/>
                </a:solidFill>
                <a:latin typeface="Bodoni MT Black" pitchFamily="18" charset="0"/>
              </a:rPr>
              <a:t>GENOCIDE</a:t>
            </a:r>
            <a:endParaRPr lang="id-ID">
              <a:solidFill>
                <a:srgbClr val="FF3300"/>
              </a:solidFill>
              <a:latin typeface="Bodoni MT Black" pitchFamily="18" charset="0"/>
            </a:endParaRPr>
          </a:p>
          <a:p>
            <a:pPr eaLnBrk="1" hangingPunct="1"/>
            <a:endParaRPr lang="en-US">
              <a:solidFill>
                <a:srgbClr val="FF3300"/>
              </a:solidFill>
              <a:latin typeface="Bodoni MT Black" pitchFamily="18" charset="0"/>
            </a:endParaRPr>
          </a:p>
          <a:p>
            <a:pPr eaLnBrk="1" hangingPunct="1"/>
            <a:endParaRPr lang="en-US">
              <a:solidFill>
                <a:srgbClr val="FF3300"/>
              </a:solidFill>
              <a:latin typeface="Bodoni MT Black" pitchFamily="18" charset="0"/>
            </a:endParaRPr>
          </a:p>
          <a:p>
            <a:pPr eaLnBrk="1" hangingPunct="1"/>
            <a:endParaRPr lang="en-US">
              <a:solidFill>
                <a:srgbClr val="FF3300"/>
              </a:solidFill>
              <a:latin typeface="Bodoni MT Black" pitchFamily="18" charset="0"/>
            </a:endParaRPr>
          </a:p>
          <a:p>
            <a:pPr algn="ctr" eaLnBrk="1" hangingPunct="1"/>
            <a:r>
              <a:rPr lang="en-US">
                <a:solidFill>
                  <a:srgbClr val="FF3300"/>
                </a:solidFill>
                <a:latin typeface="Bodoni MT Black" pitchFamily="18" charset="0"/>
              </a:rPr>
              <a:t>CRIMES AGAINST </a:t>
            </a:r>
          </a:p>
          <a:p>
            <a:pPr algn="ctr" eaLnBrk="1" hangingPunct="1"/>
            <a:r>
              <a:rPr lang="en-US">
                <a:solidFill>
                  <a:srgbClr val="FF3300"/>
                </a:solidFill>
                <a:latin typeface="Bodoni MT Black" pitchFamily="18" charset="0"/>
              </a:rPr>
              <a:t>HUMANITY</a:t>
            </a:r>
            <a:endParaRPr lang="id-ID">
              <a:solidFill>
                <a:srgbClr val="FF3300"/>
              </a:solidFill>
              <a:latin typeface="Bodoni MT Black" pitchFamily="18" charset="0"/>
            </a:endParaRPr>
          </a:p>
          <a:p>
            <a:pPr eaLnBrk="1" hangingPunct="1"/>
            <a:endParaRPr lang="id-ID">
              <a:solidFill>
                <a:srgbClr val="FF3300"/>
              </a:solidFill>
              <a:latin typeface="Bodoni MT Black" pitchFamily="18" charset="0"/>
            </a:endParaRPr>
          </a:p>
        </p:txBody>
      </p:sp>
      <p:sp>
        <p:nvSpPr>
          <p:cNvPr id="227333" name="Rectangle 5"/>
          <p:cNvSpPr>
            <a:spLocks noChangeArrowheads="1"/>
          </p:cNvSpPr>
          <p:nvPr/>
        </p:nvSpPr>
        <p:spPr bwMode="auto">
          <a:xfrm>
            <a:off x="5795963" y="1844675"/>
            <a:ext cx="1800225" cy="720725"/>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1600"/>
              <a:t>BY COMMISSION</a:t>
            </a:r>
            <a:endParaRPr lang="id-ID" sz="1600"/>
          </a:p>
        </p:txBody>
      </p:sp>
      <p:sp>
        <p:nvSpPr>
          <p:cNvPr id="227334" name="Rectangle 6"/>
          <p:cNvSpPr>
            <a:spLocks noChangeArrowheads="1"/>
          </p:cNvSpPr>
          <p:nvPr/>
        </p:nvSpPr>
        <p:spPr bwMode="auto">
          <a:xfrm>
            <a:off x="5795963" y="4149725"/>
            <a:ext cx="1800225" cy="720725"/>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1600"/>
              <a:t>BY OMMISSSION</a:t>
            </a:r>
            <a:endParaRPr lang="id-ID" sz="1600"/>
          </a:p>
        </p:txBody>
      </p:sp>
      <p:sp>
        <p:nvSpPr>
          <p:cNvPr id="227335" name="Rectangle 7"/>
          <p:cNvSpPr>
            <a:spLocks noChangeArrowheads="1"/>
          </p:cNvSpPr>
          <p:nvPr/>
        </p:nvSpPr>
        <p:spPr bwMode="auto">
          <a:xfrm>
            <a:off x="7740650" y="188913"/>
            <a:ext cx="1152525" cy="6335712"/>
          </a:xfrm>
          <a:prstGeom prst="rect">
            <a:avLst/>
          </a:prstGeom>
          <a:solidFill>
            <a:schemeClr val="accent1"/>
          </a:solidFill>
          <a:ln w="9525">
            <a:solidFill>
              <a:schemeClr val="tx1"/>
            </a:solidFill>
            <a:miter lim="800000"/>
            <a:headEnd/>
            <a:tailEnd/>
          </a:ln>
          <a:effectLst/>
        </p:spPr>
        <p:txBody>
          <a:bodyPr wrap="none" anchor="ctr"/>
          <a:lstStyle/>
          <a:p>
            <a:pPr algn="ctr" eaLnBrk="1" hangingPunct="1"/>
            <a:endParaRPr lang="en-US"/>
          </a:p>
        </p:txBody>
      </p:sp>
      <p:sp>
        <p:nvSpPr>
          <p:cNvPr id="227336" name="WordArt 8"/>
          <p:cNvSpPr>
            <a:spLocks noChangeArrowheads="1" noChangeShapeType="1" noTextEdit="1"/>
          </p:cNvSpPr>
          <p:nvPr/>
        </p:nvSpPr>
        <p:spPr bwMode="auto">
          <a:xfrm rot="5400000">
            <a:off x="5524500" y="3052763"/>
            <a:ext cx="5648325" cy="495300"/>
          </a:xfrm>
          <a:prstGeom prst="rect">
            <a:avLst/>
          </a:prstGeom>
        </p:spPr>
        <p:txBody>
          <a:bodyPr vert="wordArtVert" wrap="none" fromWordArt="1">
            <a:prstTxWarp prst="textPlain">
              <a:avLst>
                <a:gd name="adj" fmla="val 50000"/>
              </a:avLst>
            </a:prstTxWarp>
          </a:bodyPr>
          <a:lstStyle/>
          <a:p>
            <a:pPr algn="ctr" fontAlgn="auto"/>
            <a:r>
              <a:rPr lang="en-US" sz="2800" kern="10">
                <a:ln w="9525">
                  <a:solidFill>
                    <a:srgbClr val="000000"/>
                  </a:solidFill>
                  <a:round/>
                  <a:headEnd/>
                  <a:tailEnd/>
                </a:ln>
                <a:solidFill>
                  <a:srgbClr val="000000"/>
                </a:solidFill>
                <a:latin typeface="Arial Black"/>
              </a:rPr>
              <a:t>STATE &amp; NON STATE ACTOR</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rrowheads="1"/>
          </p:cNvSpPr>
          <p:nvPr>
            <p:ph type="title"/>
          </p:nvPr>
        </p:nvSpPr>
        <p:spPr>
          <a:xfrm>
            <a:off x="457200" y="274638"/>
            <a:ext cx="8218488" cy="1354137"/>
          </a:xfrm>
        </p:spPr>
        <p:txBody>
          <a:bodyPr/>
          <a:lstStyle/>
          <a:p>
            <a:r>
              <a:rPr lang="en-US" sz="2800">
                <a:solidFill>
                  <a:srgbClr val="FF0000"/>
                </a:solidFill>
                <a:latin typeface="Berlin Sans FB Demi" pitchFamily="34" charset="0"/>
              </a:rPr>
              <a:t>DELIK-DELIK </a:t>
            </a:r>
            <a:br>
              <a:rPr lang="en-US" sz="2800">
                <a:solidFill>
                  <a:srgbClr val="FF0000"/>
                </a:solidFill>
                <a:latin typeface="Berlin Sans FB Demi" pitchFamily="34" charset="0"/>
              </a:rPr>
            </a:br>
            <a:r>
              <a:rPr lang="en-US" sz="2800">
                <a:solidFill>
                  <a:srgbClr val="FF0000"/>
                </a:solidFill>
                <a:latin typeface="Berlin Sans FB Demi" pitchFamily="34" charset="0"/>
              </a:rPr>
              <a:t>PELANGGARAN HAM BERAT (Munarman, 2005)</a:t>
            </a:r>
            <a:endParaRPr lang="id-ID" sz="2800">
              <a:solidFill>
                <a:srgbClr val="FF0000"/>
              </a:solidFill>
              <a:latin typeface="Berlin Sans FB Demi" pitchFamily="34" charset="0"/>
            </a:endParaRPr>
          </a:p>
        </p:txBody>
      </p:sp>
      <p:sp>
        <p:nvSpPr>
          <p:cNvPr id="228355" name="Rectangle 3"/>
          <p:cNvSpPr>
            <a:spLocks noGrp="1" noRot="1" noChangeArrowheads="1"/>
          </p:cNvSpPr>
          <p:nvPr>
            <p:ph sz="quarter" idx="1"/>
          </p:nvPr>
        </p:nvSpPr>
        <p:spPr/>
        <p:txBody>
          <a:bodyPr/>
          <a:lstStyle/>
          <a:p>
            <a:pPr>
              <a:buFont typeface="Wingdings" pitchFamily="2" charset="2"/>
              <a:buNone/>
            </a:pPr>
            <a:endParaRPr lang="en-US"/>
          </a:p>
        </p:txBody>
      </p:sp>
      <p:sp>
        <p:nvSpPr>
          <p:cNvPr id="228356" name="Rectangle 4"/>
          <p:cNvSpPr>
            <a:spLocks noChangeArrowheads="1"/>
          </p:cNvSpPr>
          <p:nvPr/>
        </p:nvSpPr>
        <p:spPr bwMode="auto">
          <a:xfrm>
            <a:off x="1116013" y="1989138"/>
            <a:ext cx="5976937" cy="1152525"/>
          </a:xfrm>
          <a:prstGeom prst="rect">
            <a:avLst/>
          </a:prstGeom>
          <a:solidFill>
            <a:schemeClr val="accent1"/>
          </a:solidFill>
          <a:ln w="9525">
            <a:miter lim="800000"/>
            <a:headEnd/>
            <a:tailEn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wrap="none" anchor="ctr">
            <a:flatTx/>
          </a:bodyPr>
          <a:lstStyle/>
          <a:p>
            <a:pPr algn="ctr" eaLnBrk="1" hangingPunct="1"/>
            <a:r>
              <a:rPr lang="en-US"/>
              <a:t>DELICT BY COMMISSION</a:t>
            </a:r>
          </a:p>
          <a:p>
            <a:pPr algn="ctr" eaLnBrk="1" hangingPunct="1"/>
            <a:r>
              <a:rPr lang="en-US"/>
              <a:t>(PASAL 8 DAN 9 UU NO 26 TAHUN 2000)</a:t>
            </a:r>
            <a:endParaRPr lang="id-ID"/>
          </a:p>
        </p:txBody>
      </p:sp>
      <p:sp>
        <p:nvSpPr>
          <p:cNvPr id="228357" name="Rectangle 5"/>
          <p:cNvSpPr>
            <a:spLocks noChangeArrowheads="1"/>
          </p:cNvSpPr>
          <p:nvPr/>
        </p:nvSpPr>
        <p:spPr bwMode="auto">
          <a:xfrm>
            <a:off x="1835150" y="3789363"/>
            <a:ext cx="5976938" cy="1152525"/>
          </a:xfrm>
          <a:prstGeom prst="rect">
            <a:avLst/>
          </a:prstGeom>
          <a:solidFill>
            <a:schemeClr val="accent1"/>
          </a:solidFill>
          <a:ln w="9525">
            <a:miter lim="800000"/>
            <a:headEnd/>
            <a:tailEn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wrap="none" anchor="ctr">
            <a:flatTx/>
          </a:bodyPr>
          <a:lstStyle/>
          <a:p>
            <a:pPr algn="ctr" eaLnBrk="1" hangingPunct="1"/>
            <a:r>
              <a:rPr lang="en-US"/>
              <a:t>DELICT BY OMMISSION</a:t>
            </a:r>
          </a:p>
          <a:p>
            <a:pPr algn="ctr" eaLnBrk="1" hangingPunct="1"/>
            <a:r>
              <a:rPr lang="en-US"/>
              <a:t>(PASAL 42 UU NO 26 TAHUN 2000)</a:t>
            </a:r>
            <a:endParaRPr lang="id-ID"/>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rrowheads="1"/>
          </p:cNvSpPr>
          <p:nvPr>
            <p:ph type="title"/>
          </p:nvPr>
        </p:nvSpPr>
        <p:spPr>
          <a:solidFill>
            <a:schemeClr val="bg1"/>
          </a:solidFill>
        </p:spPr>
        <p:txBody>
          <a:bodyPr/>
          <a:lstStyle/>
          <a:p>
            <a:r>
              <a:rPr lang="en-US"/>
              <a:t>DELICT BY OMMISSION</a:t>
            </a:r>
          </a:p>
        </p:txBody>
      </p:sp>
      <p:sp>
        <p:nvSpPr>
          <p:cNvPr id="229379" name="Rectangle 3"/>
          <p:cNvSpPr>
            <a:spLocks noGrp="1" noRot="1" noChangeArrowheads="1"/>
          </p:cNvSpPr>
          <p:nvPr>
            <p:ph sz="quarter" idx="1"/>
          </p:nvPr>
        </p:nvSpPr>
        <p:spPr>
          <a:solidFill>
            <a:schemeClr val="bg1"/>
          </a:solidFill>
        </p:spPr>
        <p:txBody>
          <a:bodyPr/>
          <a:lstStyle/>
          <a:p>
            <a:pPr>
              <a:buFont typeface="Wingdings" pitchFamily="2" charset="2"/>
              <a:buNone/>
            </a:pPr>
            <a:r>
              <a:rPr lang="en-US"/>
              <a:t>Unsur Pasal 42 UU No. 26 tahun 2000:</a:t>
            </a:r>
          </a:p>
          <a:p>
            <a:r>
              <a:rPr lang="en-US"/>
              <a:t>Command responsibility</a:t>
            </a:r>
          </a:p>
          <a:p>
            <a:r>
              <a:rPr lang="en-US"/>
              <a:t>Aware/ should aware</a:t>
            </a:r>
          </a:p>
          <a:p>
            <a:r>
              <a:rPr lang="en-US"/>
              <a:t>Failure to act </a:t>
            </a:r>
          </a:p>
          <a:p>
            <a:r>
              <a:rPr lang="en-US"/>
              <a:t>Ignoring the information</a:t>
            </a:r>
          </a:p>
          <a:p>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rrowheads="1"/>
          </p:cNvSpPr>
          <p:nvPr>
            <p:ph type="title"/>
          </p:nvPr>
        </p:nvSpPr>
        <p:spPr>
          <a:solidFill>
            <a:schemeClr val="bg1"/>
          </a:solidFill>
        </p:spPr>
        <p:txBody>
          <a:bodyPr>
            <a:normAutofit fontScale="90000"/>
          </a:bodyPr>
          <a:lstStyle/>
          <a:p>
            <a:r>
              <a:rPr lang="en-US" sz="4000">
                <a:latin typeface="Bodoni MT Black" pitchFamily="18" charset="0"/>
              </a:rPr>
              <a:t>DELICT BY OMMISSION</a:t>
            </a:r>
            <a:br>
              <a:rPr lang="en-US" sz="4000">
                <a:latin typeface="Bodoni MT Black" pitchFamily="18" charset="0"/>
              </a:rPr>
            </a:br>
            <a:r>
              <a:rPr lang="en-US" sz="4000">
                <a:latin typeface="Bodoni MT Black" pitchFamily="18" charset="0"/>
              </a:rPr>
              <a:t>(PEMBIARAN)</a:t>
            </a:r>
            <a:endParaRPr lang="id-ID" sz="4000">
              <a:latin typeface="Bodoni MT Black" pitchFamily="18" charset="0"/>
            </a:endParaRPr>
          </a:p>
        </p:txBody>
      </p:sp>
      <p:sp>
        <p:nvSpPr>
          <p:cNvPr id="230403" name="Rectangle 3"/>
          <p:cNvSpPr>
            <a:spLocks noGrp="1" noRot="1" noChangeArrowheads="1"/>
          </p:cNvSpPr>
          <p:nvPr>
            <p:ph sz="quarter" idx="1"/>
          </p:nvPr>
        </p:nvSpPr>
        <p:spPr>
          <a:solidFill>
            <a:schemeClr val="bg1"/>
          </a:solidFill>
        </p:spPr>
        <p:txBody>
          <a:bodyPr/>
          <a:lstStyle/>
          <a:p>
            <a:pPr>
              <a:lnSpc>
                <a:spcPct val="80000"/>
              </a:lnSpc>
              <a:buFont typeface="Wingdings" pitchFamily="2" charset="2"/>
              <a:buNone/>
            </a:pPr>
            <a:r>
              <a:rPr lang="en-US" sz="1800"/>
              <a:t>     </a:t>
            </a:r>
            <a:r>
              <a:rPr lang="id-ID" sz="1800"/>
              <a:t>Komandan militer atau seseorang yang secara efektif bertindak sebagai komandan militer dapat dipertanggungjawabkan terhadap tindak pidana yang berada di dalam yurisdiksi Pengadilan HAM, yang dilakukan oleh</a:t>
            </a:r>
            <a:r>
              <a:rPr lang="en-US" sz="1800"/>
              <a:t> </a:t>
            </a:r>
            <a:r>
              <a:rPr lang="id-ID" sz="1800"/>
              <a:t>pasukan yang berada di bawah komando dan pengendaliannya yang efektif, atau dibawah kekuasaan dan pengendaliannya yang efektif dan tindak pidana tersebut</a:t>
            </a:r>
            <a:r>
              <a:rPr lang="en-US" sz="1800"/>
              <a:t> </a:t>
            </a:r>
            <a:r>
              <a:rPr lang="id-ID" sz="1800"/>
              <a:t>merupakan akibat dari tidak dilakukan pengendalian pasukan secara patut, yaitu:</a:t>
            </a:r>
          </a:p>
          <a:p>
            <a:pPr>
              <a:lnSpc>
                <a:spcPct val="80000"/>
              </a:lnSpc>
              <a:buFont typeface="Wingdings" pitchFamily="2" charset="2"/>
              <a:buNone/>
            </a:pPr>
            <a:r>
              <a:rPr lang="id-ID" sz="1800"/>
              <a:t>a.  komandan militer atau seseorang tersebut</a:t>
            </a:r>
            <a:r>
              <a:rPr lang="en-US" sz="1800"/>
              <a:t> </a:t>
            </a:r>
            <a:r>
              <a:rPr lang="id-ID" sz="1800"/>
              <a:t>mengetahui atau atas dasar keadaan saat itu seharusnya mengetahui bahwa pasukan</a:t>
            </a:r>
            <a:r>
              <a:rPr lang="en-US" sz="1800"/>
              <a:t> </a:t>
            </a:r>
            <a:r>
              <a:rPr lang="id-ID" sz="1800"/>
              <a:t>tersebut sedang melakukan atau baru saja melakukan pelanggaran hak asasi</a:t>
            </a:r>
            <a:r>
              <a:rPr lang="en-US" sz="1800"/>
              <a:t> </a:t>
            </a:r>
            <a:r>
              <a:rPr lang="id-ID" sz="1800"/>
              <a:t>manusia yang berat; dan</a:t>
            </a:r>
          </a:p>
          <a:p>
            <a:pPr>
              <a:lnSpc>
                <a:spcPct val="80000"/>
              </a:lnSpc>
              <a:buFont typeface="Wingdings" pitchFamily="2" charset="2"/>
              <a:buNone/>
            </a:pPr>
            <a:r>
              <a:rPr lang="id-ID" sz="1800"/>
              <a:t>b. </a:t>
            </a:r>
            <a:r>
              <a:rPr lang="en-US" sz="1800"/>
              <a:t> </a:t>
            </a:r>
            <a:r>
              <a:rPr lang="id-ID" sz="1800"/>
              <a:t>komandan militer atau seseorang tersebut tidak</a:t>
            </a:r>
            <a:r>
              <a:rPr lang="en-US" sz="1800"/>
              <a:t> </a:t>
            </a:r>
            <a:r>
              <a:rPr lang="id-ID" sz="1800"/>
              <a:t>melakukan tindakan yang layak dan diperlukan dalam ruang lingkup kekuasaannya</a:t>
            </a:r>
            <a:r>
              <a:rPr lang="en-US" sz="1800"/>
              <a:t> </a:t>
            </a:r>
            <a:r>
              <a:rPr lang="id-ID" sz="1800"/>
              <a:t>untuk mencegah atau menghentikan perbuatan tersebut atau menyerahkan pelakunya</a:t>
            </a:r>
            <a:r>
              <a:rPr lang="en-US" sz="1800"/>
              <a:t> </a:t>
            </a:r>
            <a:r>
              <a:rPr lang="id-ID" sz="1800"/>
              <a:t>kepada pejabat yang berwenang untuk dilakukan penyelidikan, penyidikan, dan</a:t>
            </a:r>
            <a:r>
              <a:rPr lang="en-US" sz="1800"/>
              <a:t> </a:t>
            </a:r>
            <a:r>
              <a:rPr lang="id-ID" sz="1800"/>
              <a:t>penuntutan.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rrowheads="1"/>
          </p:cNvSpPr>
          <p:nvPr>
            <p:ph sz="quarter" idx="1"/>
          </p:nvPr>
        </p:nvSpPr>
        <p:spPr>
          <a:xfrm>
            <a:off x="457200" y="692150"/>
            <a:ext cx="8229600" cy="5434013"/>
          </a:xfrm>
          <a:solidFill>
            <a:schemeClr val="bg1"/>
          </a:solidFill>
        </p:spPr>
        <p:txBody>
          <a:bodyPr/>
          <a:lstStyle/>
          <a:p>
            <a:pPr>
              <a:lnSpc>
                <a:spcPct val="80000"/>
              </a:lnSpc>
              <a:buFont typeface="Wingdings" pitchFamily="2" charset="2"/>
              <a:buNone/>
            </a:pPr>
            <a:r>
              <a:rPr lang="en-US" sz="2000"/>
              <a:t>    Seorang atasan, baik polisi maupun sipil lainnya,  bertanggung jawab secara pidana terhadap pelanggaran hak asasi manusia yang berat  yang dilakukan oleh bawahannya yang berada di bawah kekuasaan dan pengendaliannya yang efektif, karena atasan tersebut tidak melakukan pengendalian terhadap bawahannya secara patut dan benar, yakni:</a:t>
            </a:r>
          </a:p>
          <a:p>
            <a:pPr>
              <a:lnSpc>
                <a:spcPct val="80000"/>
              </a:lnSpc>
              <a:buFont typeface="Wingdings" pitchFamily="2" charset="2"/>
              <a:buNone/>
            </a:pPr>
            <a:r>
              <a:rPr lang="en-US" sz="2000"/>
              <a:t>a.  atasan tersebut mengetahui atau secara sadar mengabaikan informasi yang secara jelas menunjukkan bahwa bawahan sedang melakukan atau baru saja melakukan pelanggaran hak asasi manusia yang berat;dan</a:t>
            </a:r>
          </a:p>
          <a:p>
            <a:pPr>
              <a:lnSpc>
                <a:spcPct val="80000"/>
              </a:lnSpc>
              <a:buFont typeface="Wingdings" pitchFamily="2" charset="2"/>
              <a:buNone/>
            </a:pPr>
            <a:r>
              <a:rPr lang="en-US" sz="2000"/>
              <a:t>b.  atasan tersebut tidak mengambil tindakan yang layak dan diperlukan dalam ruang lingkup kewenangannya untuk mencegah atau menghentikan perbuatan tersebut atau menyerahkan pelakunya kepada pejabat yang berwenang untuk dilakukan penyelidikan, penyidikan, dan penuntutan.</a:t>
            </a:r>
            <a:endParaRPr lang="id-ID" sz="20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b pak hakim"/>
          <p:cNvPicPr>
            <a:picLocks noChangeAspect="1" noChangeArrowheads="1"/>
          </p:cNvPicPr>
          <p:nvPr/>
        </p:nvPicPr>
        <p:blipFill>
          <a:blip r:embed="rId2"/>
          <a:srcRect/>
          <a:stretch>
            <a:fillRect/>
          </a:stretch>
        </p:blipFill>
        <p:spPr bwMode="auto">
          <a:xfrm>
            <a:off x="1254125" y="0"/>
            <a:ext cx="6635750" cy="6858000"/>
          </a:xfrm>
          <a:prstGeom prst="rect">
            <a:avLst/>
          </a:prstGeom>
          <a:noFill/>
        </p:spPr>
      </p:pic>
      <p:sp>
        <p:nvSpPr>
          <p:cNvPr id="232451" name="Text Box 3"/>
          <p:cNvSpPr txBox="1">
            <a:spLocks noChangeArrowheads="1"/>
          </p:cNvSpPr>
          <p:nvPr/>
        </p:nvSpPr>
        <p:spPr bwMode="auto">
          <a:xfrm rot="-1106701">
            <a:off x="1485900" y="685800"/>
            <a:ext cx="1752600" cy="1235075"/>
          </a:xfrm>
          <a:prstGeom prst="rect">
            <a:avLst/>
          </a:prstGeom>
          <a:noFill/>
          <a:ln w="9525">
            <a:noFill/>
            <a:miter lim="800000"/>
            <a:headEnd/>
            <a:tailEnd/>
          </a:ln>
          <a:effectLst/>
        </p:spPr>
        <p:txBody>
          <a:bodyPr wrap="none">
            <a:spAutoFit/>
          </a:bodyPr>
          <a:lstStyle/>
          <a:p>
            <a:pPr eaLnBrk="1" hangingPunct="1"/>
            <a:r>
              <a:rPr lang="en-US" sz="1500">
                <a:latin typeface="Arial Narrow" pitchFamily="34" charset="0"/>
              </a:rPr>
              <a:t>Peristiwa Pelanggaran</a:t>
            </a:r>
          </a:p>
          <a:p>
            <a:pPr eaLnBrk="1" hangingPunct="1"/>
            <a:r>
              <a:rPr lang="en-US" sz="1500">
                <a:latin typeface="Arial Narrow" pitchFamily="34" charset="0"/>
              </a:rPr>
              <a:t>HAM Berat:</a:t>
            </a:r>
          </a:p>
          <a:p>
            <a:pPr eaLnBrk="1" hangingPunct="1">
              <a:buFontTx/>
              <a:buChar char="-"/>
            </a:pPr>
            <a:r>
              <a:rPr lang="en-US" sz="1500">
                <a:latin typeface="Arial Narrow" pitchFamily="34" charset="0"/>
              </a:rPr>
              <a:t> Genosida</a:t>
            </a:r>
          </a:p>
          <a:p>
            <a:pPr eaLnBrk="1" hangingPunct="1">
              <a:buFontTx/>
              <a:buChar char="-"/>
            </a:pPr>
            <a:r>
              <a:rPr lang="en-US" sz="1500">
                <a:latin typeface="Arial Narrow" pitchFamily="34" charset="0"/>
              </a:rPr>
              <a:t> Kejahatan Terhadap</a:t>
            </a:r>
          </a:p>
          <a:p>
            <a:pPr eaLnBrk="1" hangingPunct="1"/>
            <a:r>
              <a:rPr lang="en-US" sz="1500">
                <a:latin typeface="Arial Narrow" pitchFamily="34" charset="0"/>
              </a:rPr>
              <a:t>  Kemanusiaan</a:t>
            </a:r>
          </a:p>
        </p:txBody>
      </p:sp>
      <p:sp>
        <p:nvSpPr>
          <p:cNvPr id="232452" name="Text Box 4"/>
          <p:cNvSpPr txBox="1">
            <a:spLocks noChangeArrowheads="1"/>
          </p:cNvSpPr>
          <p:nvPr/>
        </p:nvSpPr>
        <p:spPr bwMode="auto">
          <a:xfrm>
            <a:off x="5105400" y="1066800"/>
            <a:ext cx="984250" cy="411163"/>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Sidang Pleno untuk</a:t>
            </a:r>
          </a:p>
          <a:p>
            <a:pPr eaLnBrk="1" hangingPunct="1"/>
            <a:r>
              <a:rPr lang="en-US" sz="700">
                <a:latin typeface="Times New Roman" pitchFamily="18" charset="0"/>
              </a:rPr>
              <a:t>Membantu KPP HAM</a:t>
            </a:r>
          </a:p>
          <a:p>
            <a:pPr eaLnBrk="1" hangingPunct="1"/>
            <a:r>
              <a:rPr lang="en-US" sz="700">
                <a:latin typeface="Times New Roman" pitchFamily="18" charset="0"/>
              </a:rPr>
              <a:t>Atau kasus didrop</a:t>
            </a:r>
          </a:p>
        </p:txBody>
      </p:sp>
      <p:sp>
        <p:nvSpPr>
          <p:cNvPr id="232453" name="Text Box 5"/>
          <p:cNvSpPr txBox="1">
            <a:spLocks noChangeArrowheads="1"/>
          </p:cNvSpPr>
          <p:nvPr/>
        </p:nvSpPr>
        <p:spPr bwMode="auto">
          <a:xfrm>
            <a:off x="5562600" y="3279775"/>
            <a:ext cx="715963" cy="304800"/>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Korban berhak</a:t>
            </a:r>
          </a:p>
          <a:p>
            <a:pPr eaLnBrk="1" hangingPunct="1"/>
            <a:r>
              <a:rPr lang="en-US" sz="700">
                <a:latin typeface="Times New Roman" pitchFamily="18" charset="0"/>
              </a:rPr>
              <a:t>Pra-peradilan</a:t>
            </a:r>
          </a:p>
        </p:txBody>
      </p:sp>
      <p:sp>
        <p:nvSpPr>
          <p:cNvPr id="232454" name="Text Box 6"/>
          <p:cNvSpPr txBox="1">
            <a:spLocks noChangeArrowheads="1"/>
          </p:cNvSpPr>
          <p:nvPr/>
        </p:nvSpPr>
        <p:spPr bwMode="auto">
          <a:xfrm>
            <a:off x="3733800" y="4495800"/>
            <a:ext cx="911225" cy="304800"/>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Sidang memutuskan</a:t>
            </a:r>
          </a:p>
          <a:p>
            <a:pPr eaLnBrk="1" hangingPunct="1"/>
            <a:r>
              <a:rPr lang="en-US" sz="700">
                <a:latin typeface="Times New Roman" pitchFamily="18" charset="0"/>
              </a:rPr>
              <a:t>Pelaku bersalah</a:t>
            </a:r>
          </a:p>
        </p:txBody>
      </p:sp>
      <p:sp>
        <p:nvSpPr>
          <p:cNvPr id="232455" name="Text Box 7"/>
          <p:cNvSpPr txBox="1">
            <a:spLocks noChangeArrowheads="1"/>
          </p:cNvSpPr>
          <p:nvPr/>
        </p:nvSpPr>
        <p:spPr bwMode="auto">
          <a:xfrm>
            <a:off x="3516313" y="5595938"/>
            <a:ext cx="485775" cy="198437"/>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Banding</a:t>
            </a:r>
          </a:p>
        </p:txBody>
      </p:sp>
      <p:sp>
        <p:nvSpPr>
          <p:cNvPr id="232456" name="Text Box 8"/>
          <p:cNvSpPr txBox="1">
            <a:spLocks noChangeArrowheads="1"/>
          </p:cNvSpPr>
          <p:nvPr/>
        </p:nvSpPr>
        <p:spPr bwMode="auto">
          <a:xfrm>
            <a:off x="5421313" y="5595938"/>
            <a:ext cx="401637" cy="198437"/>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Bebas</a:t>
            </a:r>
          </a:p>
        </p:txBody>
      </p:sp>
      <p:sp>
        <p:nvSpPr>
          <p:cNvPr id="232457" name="Text Box 9"/>
          <p:cNvSpPr txBox="1">
            <a:spLocks noChangeArrowheads="1"/>
          </p:cNvSpPr>
          <p:nvPr/>
        </p:nvSpPr>
        <p:spPr bwMode="auto">
          <a:xfrm>
            <a:off x="3276600" y="6570663"/>
            <a:ext cx="957263" cy="304800"/>
          </a:xfrm>
          <a:prstGeom prst="rect">
            <a:avLst/>
          </a:prstGeom>
          <a:noFill/>
          <a:ln w="9525">
            <a:noFill/>
            <a:miter lim="800000"/>
            <a:headEnd/>
            <a:tailEnd/>
          </a:ln>
          <a:effectLst/>
        </p:spPr>
        <p:txBody>
          <a:bodyPr wrap="none">
            <a:spAutoFit/>
          </a:bodyPr>
          <a:lstStyle/>
          <a:p>
            <a:pPr eaLnBrk="1" hangingPunct="1"/>
            <a:r>
              <a:rPr lang="en-US" sz="700">
                <a:latin typeface="Times New Roman" pitchFamily="18" charset="0"/>
              </a:rPr>
              <a:t>Peraturan Pemerintah</a:t>
            </a:r>
          </a:p>
          <a:p>
            <a:pPr eaLnBrk="1" hangingPunct="1"/>
            <a:r>
              <a:rPr lang="en-US" sz="700">
                <a:latin typeface="Times New Roman" pitchFamily="18" charset="0"/>
              </a:rPr>
              <a:t>No.2/2003</a:t>
            </a:r>
          </a:p>
        </p:txBody>
      </p:sp>
      <p:sp>
        <p:nvSpPr>
          <p:cNvPr id="232458" name="Text Box 10"/>
          <p:cNvSpPr txBox="1">
            <a:spLocks noChangeArrowheads="1"/>
          </p:cNvSpPr>
          <p:nvPr/>
        </p:nvSpPr>
        <p:spPr bwMode="auto">
          <a:xfrm>
            <a:off x="4192588" y="3646488"/>
            <a:ext cx="668337" cy="304800"/>
          </a:xfrm>
          <a:prstGeom prst="rect">
            <a:avLst/>
          </a:prstGeom>
          <a:noFill/>
          <a:ln w="9525">
            <a:noFill/>
            <a:miter lim="800000"/>
            <a:headEnd/>
            <a:tailEnd/>
          </a:ln>
          <a:effectLst/>
        </p:spPr>
        <p:txBody>
          <a:bodyPr wrap="none">
            <a:spAutoFit/>
          </a:bodyPr>
          <a:lstStyle/>
          <a:p>
            <a:pPr algn="r" eaLnBrk="1" hangingPunct="1"/>
            <a:r>
              <a:rPr lang="en-US" sz="700">
                <a:latin typeface="Times New Roman" pitchFamily="18" charset="0"/>
              </a:rPr>
              <a:t>Tim penyidik</a:t>
            </a:r>
          </a:p>
          <a:p>
            <a:pPr algn="r" eaLnBrk="1" hangingPunct="1"/>
            <a:r>
              <a:rPr lang="en-US" sz="700">
                <a:latin typeface="Times New Roman" pitchFamily="18" charset="0"/>
              </a:rPr>
              <a:t>memutuskan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rrowheads="1"/>
          </p:cNvSpPr>
          <p:nvPr>
            <p:ph type="title"/>
          </p:nvPr>
        </p:nvSpPr>
        <p:spPr>
          <a:solidFill>
            <a:schemeClr val="bg1"/>
          </a:solidFill>
        </p:spPr>
        <p:txBody>
          <a:bodyPr/>
          <a:lstStyle/>
          <a:p>
            <a:r>
              <a:rPr lang="en-US">
                <a:latin typeface="Bodoni MT Black" pitchFamily="18" charset="0"/>
              </a:rPr>
              <a:t>PENANGKAPAN</a:t>
            </a:r>
            <a:endParaRPr lang="id-ID">
              <a:latin typeface="Bodoni MT Black" pitchFamily="18" charset="0"/>
            </a:endParaRPr>
          </a:p>
        </p:txBody>
      </p:sp>
      <p:sp>
        <p:nvSpPr>
          <p:cNvPr id="233475" name="Rectangle 3"/>
          <p:cNvSpPr>
            <a:spLocks noGrp="1" noRot="1" noChangeArrowheads="1"/>
          </p:cNvSpPr>
          <p:nvPr>
            <p:ph sz="quarter" idx="1"/>
          </p:nvPr>
        </p:nvSpPr>
        <p:spPr>
          <a:solidFill>
            <a:schemeClr val="bg1"/>
          </a:solidFill>
        </p:spPr>
        <p:txBody>
          <a:bodyPr/>
          <a:lstStyle/>
          <a:p>
            <a:r>
              <a:rPr lang="en-US"/>
              <a:t>KEWENANGAN PENANGKAPAN HANYA PADA JAKSA AGUNG</a:t>
            </a:r>
          </a:p>
          <a:p>
            <a:r>
              <a:rPr lang="en-US"/>
              <a:t>JANGKA WAKTU PENANGKAPAN HANYA UNTUK PALING LAMA 1 HARI</a:t>
            </a:r>
            <a:endParaRPr lang="id-ID"/>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rrowheads="1"/>
          </p:cNvSpPr>
          <p:nvPr>
            <p:ph type="title"/>
          </p:nvPr>
        </p:nvSpPr>
        <p:spPr>
          <a:solidFill>
            <a:schemeClr val="bg1"/>
          </a:solidFill>
        </p:spPr>
        <p:txBody>
          <a:bodyPr>
            <a:normAutofit fontScale="90000"/>
          </a:bodyPr>
          <a:lstStyle/>
          <a:p>
            <a:r>
              <a:rPr lang="en-US" sz="4000">
                <a:latin typeface="Bodoni MT Black" pitchFamily="18" charset="0"/>
              </a:rPr>
              <a:t>PENAHANAN</a:t>
            </a:r>
            <a:br>
              <a:rPr lang="en-US" sz="4000">
                <a:latin typeface="Bodoni MT Black" pitchFamily="18" charset="0"/>
              </a:rPr>
            </a:br>
            <a:r>
              <a:rPr lang="en-US" sz="4000">
                <a:latin typeface="Bodoni MT Black" pitchFamily="18" charset="0"/>
              </a:rPr>
              <a:t>(610 HARI)</a:t>
            </a:r>
            <a:endParaRPr lang="id-ID" sz="4000">
              <a:latin typeface="Bodoni MT Black" pitchFamily="18" charset="0"/>
            </a:endParaRPr>
          </a:p>
        </p:txBody>
      </p:sp>
      <p:sp>
        <p:nvSpPr>
          <p:cNvPr id="234499" name="Rectangle 3"/>
          <p:cNvSpPr>
            <a:spLocks noGrp="1" noRot="1" noChangeArrowheads="1"/>
          </p:cNvSpPr>
          <p:nvPr>
            <p:ph sz="quarter" idx="1"/>
          </p:nvPr>
        </p:nvSpPr>
        <p:spPr/>
        <p:txBody>
          <a:bodyPr/>
          <a:lstStyle/>
          <a:p>
            <a:r>
              <a:rPr lang="en-US"/>
              <a:t>TINGKAT PENYIDIKAN</a:t>
            </a:r>
            <a:endParaRPr lang="id-ID"/>
          </a:p>
        </p:txBody>
      </p:sp>
      <p:sp>
        <p:nvSpPr>
          <p:cNvPr id="234500" name="Rectangle 4"/>
          <p:cNvSpPr>
            <a:spLocks noChangeArrowheads="1"/>
          </p:cNvSpPr>
          <p:nvPr/>
        </p:nvSpPr>
        <p:spPr bwMode="auto">
          <a:xfrm>
            <a:off x="611188" y="2276475"/>
            <a:ext cx="1871662" cy="1008063"/>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90 HARI</a:t>
            </a:r>
            <a:endParaRPr lang="id-ID"/>
          </a:p>
        </p:txBody>
      </p:sp>
      <p:sp>
        <p:nvSpPr>
          <p:cNvPr id="234501" name="Rectangle 5"/>
          <p:cNvSpPr>
            <a:spLocks noChangeArrowheads="1"/>
          </p:cNvSpPr>
          <p:nvPr/>
        </p:nvSpPr>
        <p:spPr bwMode="auto">
          <a:xfrm>
            <a:off x="3635375" y="2349500"/>
            <a:ext cx="1871663" cy="1008063"/>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90 HARI</a:t>
            </a:r>
            <a:endParaRPr lang="id-ID"/>
          </a:p>
        </p:txBody>
      </p:sp>
      <p:sp>
        <p:nvSpPr>
          <p:cNvPr id="234502" name="Rectangle 6"/>
          <p:cNvSpPr>
            <a:spLocks noChangeArrowheads="1"/>
          </p:cNvSpPr>
          <p:nvPr/>
        </p:nvSpPr>
        <p:spPr bwMode="auto">
          <a:xfrm>
            <a:off x="6659563" y="2205038"/>
            <a:ext cx="1871662" cy="1008062"/>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60 HARI</a:t>
            </a:r>
            <a:endParaRPr lang="id-ID"/>
          </a:p>
        </p:txBody>
      </p:sp>
      <p:sp>
        <p:nvSpPr>
          <p:cNvPr id="234503" name="Rectangle 7"/>
          <p:cNvSpPr>
            <a:spLocks noChangeArrowheads="1"/>
          </p:cNvSpPr>
          <p:nvPr/>
        </p:nvSpPr>
        <p:spPr bwMode="auto">
          <a:xfrm>
            <a:off x="3635375" y="4581525"/>
            <a:ext cx="1871663" cy="1008063"/>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 Pengdl. HAM</a:t>
            </a:r>
            <a:endParaRPr lang="id-ID"/>
          </a:p>
        </p:txBody>
      </p:sp>
      <p:sp>
        <p:nvSpPr>
          <p:cNvPr id="234504" name="Rectangle 8"/>
          <p:cNvSpPr>
            <a:spLocks noChangeArrowheads="1"/>
          </p:cNvSpPr>
          <p:nvPr/>
        </p:nvSpPr>
        <p:spPr bwMode="auto">
          <a:xfrm>
            <a:off x="684213" y="4652963"/>
            <a:ext cx="1871662" cy="1008062"/>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JAKSA AGUNG</a:t>
            </a:r>
            <a:endParaRPr lang="id-ID"/>
          </a:p>
        </p:txBody>
      </p:sp>
      <p:sp>
        <p:nvSpPr>
          <p:cNvPr id="234505" name="Rectangle 9"/>
          <p:cNvSpPr>
            <a:spLocks noChangeArrowheads="1"/>
          </p:cNvSpPr>
          <p:nvPr/>
        </p:nvSpPr>
        <p:spPr bwMode="auto">
          <a:xfrm>
            <a:off x="6877050" y="4508500"/>
            <a:ext cx="1871663" cy="1008063"/>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 Pengdl. HAM</a:t>
            </a:r>
            <a:endParaRPr lang="id-ID"/>
          </a:p>
        </p:txBody>
      </p:sp>
      <p:sp>
        <p:nvSpPr>
          <p:cNvPr id="234506" name="AutoShape 10"/>
          <p:cNvSpPr>
            <a:spLocks noChangeArrowheads="1"/>
          </p:cNvSpPr>
          <p:nvPr/>
        </p:nvSpPr>
        <p:spPr bwMode="auto">
          <a:xfrm>
            <a:off x="1258888" y="3573463"/>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4507" name="AutoShape 11"/>
          <p:cNvSpPr>
            <a:spLocks noChangeArrowheads="1"/>
          </p:cNvSpPr>
          <p:nvPr/>
        </p:nvSpPr>
        <p:spPr bwMode="auto">
          <a:xfrm>
            <a:off x="4284663" y="3500438"/>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4508" name="AutoShape 12"/>
          <p:cNvSpPr>
            <a:spLocks noChangeArrowheads="1"/>
          </p:cNvSpPr>
          <p:nvPr/>
        </p:nvSpPr>
        <p:spPr bwMode="auto">
          <a:xfrm>
            <a:off x="7308850" y="34290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4509" name="AutoShape 13"/>
          <p:cNvSpPr>
            <a:spLocks noChangeArrowheads="1"/>
          </p:cNvSpPr>
          <p:nvPr/>
        </p:nvSpPr>
        <p:spPr bwMode="auto">
          <a:xfrm>
            <a:off x="2627313" y="2565400"/>
            <a:ext cx="976312"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
        <p:nvSpPr>
          <p:cNvPr id="234510" name="AutoShape 14"/>
          <p:cNvSpPr>
            <a:spLocks noChangeArrowheads="1"/>
          </p:cNvSpPr>
          <p:nvPr/>
        </p:nvSpPr>
        <p:spPr bwMode="auto">
          <a:xfrm>
            <a:off x="5580063" y="2565400"/>
            <a:ext cx="976312"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rrowheads="1"/>
          </p:cNvSpPr>
          <p:nvPr>
            <p:ph type="title"/>
          </p:nvPr>
        </p:nvSpPr>
        <p:spPr>
          <a:solidFill>
            <a:schemeClr val="bg1"/>
          </a:solidFill>
        </p:spPr>
        <p:txBody>
          <a:bodyPr/>
          <a:lstStyle/>
          <a:p>
            <a:r>
              <a:rPr lang="en-US">
                <a:latin typeface="Bodoni MT Black" pitchFamily="18" charset="0"/>
              </a:rPr>
              <a:t>PENAHANAN</a:t>
            </a:r>
            <a:endParaRPr lang="id-ID">
              <a:latin typeface="Bodoni MT Black" pitchFamily="18" charset="0"/>
            </a:endParaRPr>
          </a:p>
        </p:txBody>
      </p:sp>
      <p:sp>
        <p:nvSpPr>
          <p:cNvPr id="235523" name="Rectangle 3"/>
          <p:cNvSpPr>
            <a:spLocks noGrp="1" noRot="1" noChangeArrowheads="1"/>
          </p:cNvSpPr>
          <p:nvPr>
            <p:ph sz="quarter" idx="1"/>
          </p:nvPr>
        </p:nvSpPr>
        <p:spPr/>
        <p:txBody>
          <a:bodyPr/>
          <a:lstStyle/>
          <a:p>
            <a:r>
              <a:rPr lang="en-US"/>
              <a:t>TINGKAT PENUNTUTAN</a:t>
            </a:r>
            <a:endParaRPr lang="id-ID"/>
          </a:p>
        </p:txBody>
      </p:sp>
      <p:sp>
        <p:nvSpPr>
          <p:cNvPr id="235524" name="Rectangle 4"/>
          <p:cNvSpPr>
            <a:spLocks noChangeArrowheads="1"/>
          </p:cNvSpPr>
          <p:nvPr/>
        </p:nvSpPr>
        <p:spPr bwMode="auto">
          <a:xfrm>
            <a:off x="539750" y="2708275"/>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30 HARI</a:t>
            </a:r>
            <a:endParaRPr lang="id-ID"/>
          </a:p>
        </p:txBody>
      </p:sp>
      <p:sp>
        <p:nvSpPr>
          <p:cNvPr id="235525" name="Rectangle 5"/>
          <p:cNvSpPr>
            <a:spLocks noChangeArrowheads="1"/>
          </p:cNvSpPr>
          <p:nvPr/>
        </p:nvSpPr>
        <p:spPr bwMode="auto">
          <a:xfrm>
            <a:off x="468313" y="5084763"/>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JAKSA AGUNG</a:t>
            </a:r>
            <a:endParaRPr lang="id-ID"/>
          </a:p>
        </p:txBody>
      </p:sp>
      <p:sp>
        <p:nvSpPr>
          <p:cNvPr id="235526" name="Rectangle 6"/>
          <p:cNvSpPr>
            <a:spLocks noChangeArrowheads="1"/>
          </p:cNvSpPr>
          <p:nvPr/>
        </p:nvSpPr>
        <p:spPr bwMode="auto">
          <a:xfrm>
            <a:off x="3492500" y="5013325"/>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Ka.Pengdl.HAM</a:t>
            </a:r>
            <a:endParaRPr lang="id-ID"/>
          </a:p>
        </p:txBody>
      </p:sp>
      <p:sp>
        <p:nvSpPr>
          <p:cNvPr id="235527" name="Rectangle 7"/>
          <p:cNvSpPr>
            <a:spLocks noChangeArrowheads="1"/>
          </p:cNvSpPr>
          <p:nvPr/>
        </p:nvSpPr>
        <p:spPr bwMode="auto">
          <a:xfrm>
            <a:off x="6948488" y="5013325"/>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Ka.Pengdl.HAM</a:t>
            </a:r>
            <a:endParaRPr lang="id-ID"/>
          </a:p>
        </p:txBody>
      </p:sp>
      <p:sp>
        <p:nvSpPr>
          <p:cNvPr id="235528" name="Rectangle 8"/>
          <p:cNvSpPr>
            <a:spLocks noChangeArrowheads="1"/>
          </p:cNvSpPr>
          <p:nvPr/>
        </p:nvSpPr>
        <p:spPr bwMode="auto">
          <a:xfrm>
            <a:off x="3563938" y="2708275"/>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20 HARI</a:t>
            </a:r>
            <a:endParaRPr lang="id-ID"/>
          </a:p>
        </p:txBody>
      </p:sp>
      <p:sp>
        <p:nvSpPr>
          <p:cNvPr id="235529" name="Rectangle 9"/>
          <p:cNvSpPr>
            <a:spLocks noChangeArrowheads="1"/>
          </p:cNvSpPr>
          <p:nvPr/>
        </p:nvSpPr>
        <p:spPr bwMode="auto">
          <a:xfrm>
            <a:off x="6877050" y="2636838"/>
            <a:ext cx="1943100" cy="863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20 HARI</a:t>
            </a:r>
            <a:endParaRPr lang="id-ID"/>
          </a:p>
        </p:txBody>
      </p:sp>
      <p:sp>
        <p:nvSpPr>
          <p:cNvPr id="235530" name="AutoShape 10"/>
          <p:cNvSpPr>
            <a:spLocks noChangeArrowheads="1"/>
          </p:cNvSpPr>
          <p:nvPr/>
        </p:nvSpPr>
        <p:spPr bwMode="auto">
          <a:xfrm>
            <a:off x="1116013" y="38608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531" name="AutoShape 11"/>
          <p:cNvSpPr>
            <a:spLocks noChangeArrowheads="1"/>
          </p:cNvSpPr>
          <p:nvPr/>
        </p:nvSpPr>
        <p:spPr bwMode="auto">
          <a:xfrm>
            <a:off x="4140200" y="3789363"/>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532" name="AutoShape 12"/>
          <p:cNvSpPr>
            <a:spLocks noChangeArrowheads="1"/>
          </p:cNvSpPr>
          <p:nvPr/>
        </p:nvSpPr>
        <p:spPr bwMode="auto">
          <a:xfrm>
            <a:off x="7667625" y="3789363"/>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5533" name="AutoShape 13"/>
          <p:cNvSpPr>
            <a:spLocks noChangeArrowheads="1"/>
          </p:cNvSpPr>
          <p:nvPr/>
        </p:nvSpPr>
        <p:spPr bwMode="auto">
          <a:xfrm>
            <a:off x="2555875" y="2852738"/>
            <a:ext cx="976313"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
        <p:nvSpPr>
          <p:cNvPr id="235534" name="AutoShape 14"/>
          <p:cNvSpPr>
            <a:spLocks noChangeArrowheads="1"/>
          </p:cNvSpPr>
          <p:nvPr/>
        </p:nvSpPr>
        <p:spPr bwMode="auto">
          <a:xfrm>
            <a:off x="5795963" y="2781300"/>
            <a:ext cx="976312"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rrowheads="1"/>
          </p:cNvSpPr>
          <p:nvPr>
            <p:ph type="title"/>
          </p:nvPr>
        </p:nvSpPr>
        <p:spPr>
          <a:solidFill>
            <a:schemeClr val="bg1"/>
          </a:solidFill>
        </p:spPr>
        <p:txBody>
          <a:bodyPr/>
          <a:lstStyle/>
          <a:p>
            <a:r>
              <a:rPr lang="en-US">
                <a:latin typeface="Bodoni MT Black" pitchFamily="18" charset="0"/>
              </a:rPr>
              <a:t>PENAHANAN</a:t>
            </a:r>
            <a:endParaRPr lang="id-ID">
              <a:latin typeface="Bodoni MT Black" pitchFamily="18" charset="0"/>
            </a:endParaRPr>
          </a:p>
        </p:txBody>
      </p:sp>
      <p:sp>
        <p:nvSpPr>
          <p:cNvPr id="236547" name="Rectangle 3"/>
          <p:cNvSpPr>
            <a:spLocks noGrp="1" noRot="1" noChangeArrowheads="1"/>
          </p:cNvSpPr>
          <p:nvPr>
            <p:ph sz="quarter" idx="1"/>
          </p:nvPr>
        </p:nvSpPr>
        <p:spPr/>
        <p:txBody>
          <a:bodyPr/>
          <a:lstStyle/>
          <a:p>
            <a:r>
              <a:rPr lang="en-US"/>
              <a:t>TINGKAT PEMERIKSAAN DI PERSIDANGAN TK.PERTAMA</a:t>
            </a:r>
            <a:endParaRPr lang="id-ID"/>
          </a:p>
        </p:txBody>
      </p:sp>
      <p:sp>
        <p:nvSpPr>
          <p:cNvPr id="236548" name="Rectangle 4"/>
          <p:cNvSpPr>
            <a:spLocks noChangeArrowheads="1"/>
          </p:cNvSpPr>
          <p:nvPr/>
        </p:nvSpPr>
        <p:spPr bwMode="auto">
          <a:xfrm>
            <a:off x="827088" y="3068638"/>
            <a:ext cx="1873250" cy="865187"/>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90 HARI</a:t>
            </a:r>
            <a:endParaRPr lang="id-ID"/>
          </a:p>
        </p:txBody>
      </p:sp>
      <p:sp>
        <p:nvSpPr>
          <p:cNvPr id="236549" name="Rectangle 5"/>
          <p:cNvSpPr>
            <a:spLocks noChangeArrowheads="1"/>
          </p:cNvSpPr>
          <p:nvPr/>
        </p:nvSpPr>
        <p:spPr bwMode="auto">
          <a:xfrm>
            <a:off x="900113" y="5229225"/>
            <a:ext cx="1873250" cy="865188"/>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Ka.Pengdl.HAM</a:t>
            </a:r>
            <a:endParaRPr lang="id-ID"/>
          </a:p>
        </p:txBody>
      </p:sp>
      <p:sp>
        <p:nvSpPr>
          <p:cNvPr id="236550" name="Rectangle 6"/>
          <p:cNvSpPr>
            <a:spLocks noChangeArrowheads="1"/>
          </p:cNvSpPr>
          <p:nvPr/>
        </p:nvSpPr>
        <p:spPr bwMode="auto">
          <a:xfrm>
            <a:off x="4643438" y="5157788"/>
            <a:ext cx="1873250" cy="865187"/>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Ka.Pengdl.HAM</a:t>
            </a:r>
            <a:endParaRPr lang="id-ID"/>
          </a:p>
        </p:txBody>
      </p:sp>
      <p:sp>
        <p:nvSpPr>
          <p:cNvPr id="236551" name="Rectangle 7"/>
          <p:cNvSpPr>
            <a:spLocks noChangeArrowheads="1"/>
          </p:cNvSpPr>
          <p:nvPr/>
        </p:nvSpPr>
        <p:spPr bwMode="auto">
          <a:xfrm>
            <a:off x="4643438" y="2997200"/>
            <a:ext cx="1873250" cy="865188"/>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30 HARI</a:t>
            </a:r>
            <a:endParaRPr lang="id-ID"/>
          </a:p>
        </p:txBody>
      </p:sp>
      <p:sp>
        <p:nvSpPr>
          <p:cNvPr id="236552" name="AutoShape 8"/>
          <p:cNvSpPr>
            <a:spLocks noChangeArrowheads="1"/>
          </p:cNvSpPr>
          <p:nvPr/>
        </p:nvSpPr>
        <p:spPr bwMode="auto">
          <a:xfrm>
            <a:off x="1547813" y="4005263"/>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6553" name="AutoShape 9"/>
          <p:cNvSpPr>
            <a:spLocks noChangeArrowheads="1"/>
          </p:cNvSpPr>
          <p:nvPr/>
        </p:nvSpPr>
        <p:spPr bwMode="auto">
          <a:xfrm>
            <a:off x="5364163" y="4005263"/>
            <a:ext cx="485775" cy="976312"/>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6554" name="AutoShape 10"/>
          <p:cNvSpPr>
            <a:spLocks noChangeArrowheads="1"/>
          </p:cNvSpPr>
          <p:nvPr/>
        </p:nvSpPr>
        <p:spPr bwMode="auto">
          <a:xfrm>
            <a:off x="2843213" y="3141663"/>
            <a:ext cx="1439862" cy="576262"/>
          </a:xfrm>
          <a:prstGeom prst="rightArrow">
            <a:avLst>
              <a:gd name="adj1" fmla="val 50000"/>
              <a:gd name="adj2" fmla="val 62466"/>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rrowheads="1"/>
          </p:cNvSpPr>
          <p:nvPr>
            <p:ph type="title"/>
          </p:nvPr>
        </p:nvSpPr>
        <p:spPr>
          <a:solidFill>
            <a:schemeClr val="bg1"/>
          </a:solidFill>
        </p:spPr>
        <p:txBody>
          <a:bodyPr/>
          <a:lstStyle/>
          <a:p>
            <a:r>
              <a:rPr lang="en-US">
                <a:latin typeface="Bodoni MT Black" pitchFamily="18" charset="0"/>
              </a:rPr>
              <a:t>PENAHANAN</a:t>
            </a:r>
            <a:endParaRPr lang="id-ID">
              <a:latin typeface="Bodoni MT Black" pitchFamily="18" charset="0"/>
            </a:endParaRPr>
          </a:p>
        </p:txBody>
      </p:sp>
      <p:sp>
        <p:nvSpPr>
          <p:cNvPr id="237571" name="Rectangle 3"/>
          <p:cNvSpPr>
            <a:spLocks noGrp="1" noRot="1" noChangeArrowheads="1"/>
          </p:cNvSpPr>
          <p:nvPr>
            <p:ph sz="quarter" idx="1"/>
          </p:nvPr>
        </p:nvSpPr>
        <p:spPr>
          <a:xfrm>
            <a:off x="457200" y="1600200"/>
            <a:ext cx="8291513" cy="4997450"/>
          </a:xfrm>
        </p:spPr>
        <p:txBody>
          <a:bodyPr/>
          <a:lstStyle/>
          <a:p>
            <a:r>
              <a:rPr lang="en-US"/>
              <a:t>TINGKAT PEMERIKSAAN DI PERSIDANGAN TK. BANDING &amp; KASASI</a:t>
            </a:r>
            <a:endParaRPr lang="id-ID"/>
          </a:p>
        </p:txBody>
      </p:sp>
      <p:sp>
        <p:nvSpPr>
          <p:cNvPr id="237572" name="Rectangle 4"/>
          <p:cNvSpPr>
            <a:spLocks noChangeArrowheads="1"/>
          </p:cNvSpPr>
          <p:nvPr/>
        </p:nvSpPr>
        <p:spPr bwMode="auto">
          <a:xfrm>
            <a:off x="395288" y="3068638"/>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60 HARI</a:t>
            </a:r>
            <a:endParaRPr lang="id-ID"/>
          </a:p>
        </p:txBody>
      </p:sp>
      <p:sp>
        <p:nvSpPr>
          <p:cNvPr id="237573" name="Rectangle 5"/>
          <p:cNvSpPr>
            <a:spLocks noChangeArrowheads="1"/>
          </p:cNvSpPr>
          <p:nvPr/>
        </p:nvSpPr>
        <p:spPr bwMode="auto">
          <a:xfrm>
            <a:off x="7451725" y="5516563"/>
            <a:ext cx="1296988"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Ka.M.A</a:t>
            </a:r>
            <a:endParaRPr lang="id-ID"/>
          </a:p>
        </p:txBody>
      </p:sp>
      <p:sp>
        <p:nvSpPr>
          <p:cNvPr id="237574" name="Rectangle 6"/>
          <p:cNvSpPr>
            <a:spLocks noChangeArrowheads="1"/>
          </p:cNvSpPr>
          <p:nvPr/>
        </p:nvSpPr>
        <p:spPr bwMode="auto">
          <a:xfrm>
            <a:off x="4932363" y="5516563"/>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Ka.M.A</a:t>
            </a:r>
            <a:endParaRPr lang="id-ID"/>
          </a:p>
        </p:txBody>
      </p:sp>
      <p:sp>
        <p:nvSpPr>
          <p:cNvPr id="237575" name="Rectangle 7"/>
          <p:cNvSpPr>
            <a:spLocks noChangeArrowheads="1"/>
          </p:cNvSpPr>
          <p:nvPr/>
        </p:nvSpPr>
        <p:spPr bwMode="auto">
          <a:xfrm>
            <a:off x="2411413" y="5516563"/>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Ka.P.T</a:t>
            </a:r>
            <a:endParaRPr lang="id-ID"/>
          </a:p>
        </p:txBody>
      </p:sp>
      <p:sp>
        <p:nvSpPr>
          <p:cNvPr id="237576" name="Rectangle 8"/>
          <p:cNvSpPr>
            <a:spLocks noChangeArrowheads="1"/>
          </p:cNvSpPr>
          <p:nvPr/>
        </p:nvSpPr>
        <p:spPr bwMode="auto">
          <a:xfrm>
            <a:off x="468313" y="5516563"/>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Ka.P.T</a:t>
            </a:r>
            <a:endParaRPr lang="id-ID"/>
          </a:p>
        </p:txBody>
      </p:sp>
      <p:sp>
        <p:nvSpPr>
          <p:cNvPr id="237577" name="Rectangle 9"/>
          <p:cNvSpPr>
            <a:spLocks noChangeArrowheads="1"/>
          </p:cNvSpPr>
          <p:nvPr/>
        </p:nvSpPr>
        <p:spPr bwMode="auto">
          <a:xfrm>
            <a:off x="2484438" y="3068638"/>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30 HARI</a:t>
            </a:r>
            <a:endParaRPr lang="id-ID"/>
          </a:p>
        </p:txBody>
      </p:sp>
      <p:sp>
        <p:nvSpPr>
          <p:cNvPr id="237578" name="Rectangle 10"/>
          <p:cNvSpPr>
            <a:spLocks noChangeArrowheads="1"/>
          </p:cNvSpPr>
          <p:nvPr/>
        </p:nvSpPr>
        <p:spPr bwMode="auto">
          <a:xfrm>
            <a:off x="4859338" y="2997200"/>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60 HARI</a:t>
            </a:r>
            <a:endParaRPr lang="id-ID"/>
          </a:p>
        </p:txBody>
      </p:sp>
      <p:sp>
        <p:nvSpPr>
          <p:cNvPr id="237579" name="Rectangle 11"/>
          <p:cNvSpPr>
            <a:spLocks noChangeArrowheads="1"/>
          </p:cNvSpPr>
          <p:nvPr/>
        </p:nvSpPr>
        <p:spPr bwMode="auto">
          <a:xfrm>
            <a:off x="7380288" y="2997200"/>
            <a:ext cx="1296987" cy="914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t>30 HARI</a:t>
            </a:r>
            <a:endParaRPr lang="id-ID"/>
          </a:p>
        </p:txBody>
      </p:sp>
      <p:sp>
        <p:nvSpPr>
          <p:cNvPr id="237580" name="AutoShape 12"/>
          <p:cNvSpPr>
            <a:spLocks noChangeArrowheads="1"/>
          </p:cNvSpPr>
          <p:nvPr/>
        </p:nvSpPr>
        <p:spPr bwMode="auto">
          <a:xfrm>
            <a:off x="1835150" y="3284538"/>
            <a:ext cx="617538" cy="485775"/>
          </a:xfrm>
          <a:prstGeom prst="rightArrow">
            <a:avLst>
              <a:gd name="adj1" fmla="val 50000"/>
              <a:gd name="adj2" fmla="val 31781"/>
            </a:avLst>
          </a:prstGeom>
          <a:solidFill>
            <a:schemeClr val="accent1"/>
          </a:solidFill>
          <a:ln w="9525">
            <a:solidFill>
              <a:schemeClr val="tx1"/>
            </a:solidFill>
            <a:miter lim="800000"/>
            <a:headEnd/>
            <a:tailEnd/>
          </a:ln>
          <a:effectLst/>
        </p:spPr>
        <p:txBody>
          <a:bodyPr wrap="none" anchor="ctr"/>
          <a:lstStyle/>
          <a:p>
            <a:endParaRPr lang="en-US"/>
          </a:p>
        </p:txBody>
      </p:sp>
      <p:sp>
        <p:nvSpPr>
          <p:cNvPr id="237581" name="AutoShape 13"/>
          <p:cNvSpPr>
            <a:spLocks noChangeArrowheads="1"/>
          </p:cNvSpPr>
          <p:nvPr/>
        </p:nvSpPr>
        <p:spPr bwMode="auto">
          <a:xfrm>
            <a:off x="3851275" y="3357563"/>
            <a:ext cx="976313"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
        <p:nvSpPr>
          <p:cNvPr id="237582" name="AutoShape 14"/>
          <p:cNvSpPr>
            <a:spLocks noChangeArrowheads="1"/>
          </p:cNvSpPr>
          <p:nvPr/>
        </p:nvSpPr>
        <p:spPr bwMode="auto">
          <a:xfrm>
            <a:off x="6300788" y="3284538"/>
            <a:ext cx="976312" cy="485775"/>
          </a:xfrm>
          <a:prstGeom prst="righ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en-US"/>
          </a:p>
        </p:txBody>
      </p:sp>
      <p:sp>
        <p:nvSpPr>
          <p:cNvPr id="237583" name="AutoShape 15"/>
          <p:cNvSpPr>
            <a:spLocks noChangeArrowheads="1"/>
          </p:cNvSpPr>
          <p:nvPr/>
        </p:nvSpPr>
        <p:spPr bwMode="auto">
          <a:xfrm>
            <a:off x="684213" y="42926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7584" name="AutoShape 16"/>
          <p:cNvSpPr>
            <a:spLocks noChangeArrowheads="1"/>
          </p:cNvSpPr>
          <p:nvPr/>
        </p:nvSpPr>
        <p:spPr bwMode="auto">
          <a:xfrm>
            <a:off x="2771775" y="42926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7585" name="AutoShape 17"/>
          <p:cNvSpPr>
            <a:spLocks noChangeArrowheads="1"/>
          </p:cNvSpPr>
          <p:nvPr/>
        </p:nvSpPr>
        <p:spPr bwMode="auto">
          <a:xfrm>
            <a:off x="5292725" y="42926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37586" name="AutoShape 18"/>
          <p:cNvSpPr>
            <a:spLocks noChangeArrowheads="1"/>
          </p:cNvSpPr>
          <p:nvPr/>
        </p:nvSpPr>
        <p:spPr bwMode="auto">
          <a:xfrm>
            <a:off x="7885113" y="4292600"/>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rrowheads="1"/>
          </p:cNvSpPr>
          <p:nvPr>
            <p:ph type="title"/>
          </p:nvPr>
        </p:nvSpPr>
        <p:spPr>
          <a:solidFill>
            <a:schemeClr val="bg1"/>
          </a:solidFill>
        </p:spPr>
        <p:txBody>
          <a:bodyPr/>
          <a:lstStyle/>
          <a:p>
            <a:r>
              <a:rPr lang="en-US" i="1"/>
              <a:t>Hukum Acara</a:t>
            </a:r>
          </a:p>
        </p:txBody>
      </p:sp>
      <p:sp>
        <p:nvSpPr>
          <p:cNvPr id="238595" name="Rectangle 3"/>
          <p:cNvSpPr>
            <a:spLocks noGrp="1" noRot="1" noChangeArrowheads="1"/>
          </p:cNvSpPr>
          <p:nvPr>
            <p:ph sz="quarter" idx="1"/>
          </p:nvPr>
        </p:nvSpPr>
        <p:spPr>
          <a:solidFill>
            <a:schemeClr val="bg1"/>
          </a:solidFill>
        </p:spPr>
        <p:txBody>
          <a:bodyPr/>
          <a:lstStyle/>
          <a:p>
            <a:pPr>
              <a:lnSpc>
                <a:spcPct val="90000"/>
              </a:lnSpc>
            </a:pPr>
            <a:r>
              <a:rPr lang="en-US" sz="2800"/>
              <a:t>Berlaku KUHAP</a:t>
            </a:r>
          </a:p>
          <a:p>
            <a:pPr>
              <a:lnSpc>
                <a:spcPct val="90000"/>
              </a:lnSpc>
            </a:pPr>
            <a:r>
              <a:rPr lang="en-US" sz="2800"/>
              <a:t>Utk penyidikan Jaksa Agung menangkap &amp; menahan </a:t>
            </a:r>
          </a:p>
          <a:p>
            <a:pPr>
              <a:lnSpc>
                <a:spcPct val="90000"/>
              </a:lnSpc>
            </a:pPr>
            <a:r>
              <a:rPr lang="en-US" sz="2800"/>
              <a:t>Penahanan utk: </a:t>
            </a:r>
          </a:p>
          <a:p>
            <a:pPr lvl="1">
              <a:lnSpc>
                <a:spcPct val="90000"/>
              </a:lnSpc>
            </a:pPr>
            <a:r>
              <a:rPr lang="en-US" sz="2400"/>
              <a:t>penyidikan 90 hr</a:t>
            </a:r>
          </a:p>
          <a:p>
            <a:pPr lvl="1">
              <a:lnSpc>
                <a:spcPct val="90000"/>
              </a:lnSpc>
            </a:pPr>
            <a:r>
              <a:rPr lang="en-US" sz="2400"/>
              <a:t>penuntutan 30 hr</a:t>
            </a:r>
          </a:p>
          <a:p>
            <a:pPr lvl="1">
              <a:lnSpc>
                <a:spcPct val="90000"/>
              </a:lnSpc>
            </a:pPr>
            <a:r>
              <a:rPr lang="en-US" sz="2400"/>
              <a:t>pemeriksaan di pengad 90 hr</a:t>
            </a:r>
          </a:p>
          <a:p>
            <a:pPr lvl="1">
              <a:lnSpc>
                <a:spcPct val="90000"/>
              </a:lnSpc>
            </a:pPr>
            <a:r>
              <a:rPr lang="en-US" sz="2400"/>
              <a:t>Pemeriksaan tk banding 60 hr</a:t>
            </a:r>
          </a:p>
          <a:p>
            <a:pPr lvl="1">
              <a:lnSpc>
                <a:spcPct val="90000"/>
              </a:lnSpc>
            </a:pPr>
            <a:r>
              <a:rPr lang="en-US" sz="2400"/>
              <a:t>Pemeriksaan tk kasasi 60 hr</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rrowheads="1"/>
          </p:cNvSpPr>
          <p:nvPr>
            <p:ph type="title"/>
          </p:nvPr>
        </p:nvSpPr>
        <p:spPr>
          <a:solidFill>
            <a:schemeClr val="bg1"/>
          </a:solidFill>
        </p:spPr>
        <p:txBody>
          <a:bodyPr/>
          <a:lstStyle/>
          <a:p>
            <a:r>
              <a:rPr lang="en-US">
                <a:latin typeface="Bodoni MT Black" pitchFamily="18" charset="0"/>
              </a:rPr>
              <a:t>PENYELIDIKAN</a:t>
            </a:r>
            <a:endParaRPr lang="id-ID">
              <a:latin typeface="Bodoni MT Black" pitchFamily="18" charset="0"/>
            </a:endParaRPr>
          </a:p>
        </p:txBody>
      </p:sp>
      <p:sp>
        <p:nvSpPr>
          <p:cNvPr id="239619" name="Rectangle 3"/>
          <p:cNvSpPr>
            <a:spLocks noGrp="1" noRot="1" noChangeArrowheads="1"/>
          </p:cNvSpPr>
          <p:nvPr>
            <p:ph sz="quarter" idx="1"/>
          </p:nvPr>
        </p:nvSpPr>
        <p:spPr>
          <a:solidFill>
            <a:schemeClr val="bg1"/>
          </a:solidFill>
        </p:spPr>
        <p:txBody>
          <a:bodyPr/>
          <a:lstStyle/>
          <a:p>
            <a:pPr>
              <a:lnSpc>
                <a:spcPct val="80000"/>
              </a:lnSpc>
            </a:pPr>
            <a:r>
              <a:rPr lang="en-US" sz="2800"/>
              <a:t>PENYELIDIK ADALAH KOMNAS HAM</a:t>
            </a:r>
          </a:p>
          <a:p>
            <a:pPr>
              <a:lnSpc>
                <a:spcPct val="80000"/>
              </a:lnSpc>
            </a:pPr>
            <a:r>
              <a:rPr lang="en-US" sz="2800"/>
              <a:t>KOMNAS DAPAT MEMBENTUK TIM AD HOC</a:t>
            </a:r>
          </a:p>
          <a:p>
            <a:pPr>
              <a:lnSpc>
                <a:spcPct val="80000"/>
              </a:lnSpc>
            </a:pPr>
            <a:r>
              <a:rPr lang="en-US" sz="2800"/>
              <a:t>PENYELIDIK MEMBERITAHUKAN KEPADA PENYIDIK DIMULAINYA PENYELIDIKAN</a:t>
            </a:r>
          </a:p>
          <a:p>
            <a:pPr>
              <a:lnSpc>
                <a:spcPct val="80000"/>
              </a:lnSpc>
            </a:pPr>
            <a:r>
              <a:rPr lang="en-US" sz="2800"/>
              <a:t>KESIMPULAN PENYELIDIKAN DISAMPAIKAN KEPADA PENYIDIK, 7 HARI SETELAHNYA MENYERAHKAN SELURUH HASIL PENYELIDIKAN</a:t>
            </a:r>
          </a:p>
          <a:p>
            <a:pPr>
              <a:lnSpc>
                <a:spcPct val="80000"/>
              </a:lnSpc>
            </a:pPr>
            <a:r>
              <a:rPr lang="en-US" sz="2800"/>
              <a:t>APABILA DIKEMBALIKAN OLEH PENYIDIK, DALAM 30 HARI SEJAK DIKEMBALIKAN PENYELIDIK WAJIB MELENGKAPI KEKURANGAN TERSEBUT</a:t>
            </a:r>
            <a:endParaRPr lang="id-ID" sz="280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rrowheads="1"/>
          </p:cNvSpPr>
          <p:nvPr>
            <p:ph type="title"/>
          </p:nvPr>
        </p:nvSpPr>
        <p:spPr>
          <a:solidFill>
            <a:schemeClr val="bg1"/>
          </a:solidFill>
        </p:spPr>
        <p:txBody>
          <a:bodyPr/>
          <a:lstStyle/>
          <a:p>
            <a:r>
              <a:rPr lang="en-US" i="1"/>
              <a:t>Penyidikan &amp; Penuntutan</a:t>
            </a:r>
          </a:p>
        </p:txBody>
      </p:sp>
      <p:sp>
        <p:nvSpPr>
          <p:cNvPr id="240643" name="Rectangle 3"/>
          <p:cNvSpPr>
            <a:spLocks noGrp="1" noRot="1" noChangeArrowheads="1"/>
          </p:cNvSpPr>
          <p:nvPr>
            <p:ph sz="quarter" idx="1"/>
          </p:nvPr>
        </p:nvSpPr>
        <p:spPr>
          <a:xfrm>
            <a:off x="838200" y="1905000"/>
            <a:ext cx="7646988" cy="2892425"/>
          </a:xfrm>
          <a:solidFill>
            <a:schemeClr val="bg1"/>
          </a:solidFill>
        </p:spPr>
        <p:txBody>
          <a:bodyPr/>
          <a:lstStyle/>
          <a:p>
            <a:r>
              <a:rPr lang="en-US"/>
              <a:t>Dilakukan JA </a:t>
            </a:r>
          </a:p>
          <a:p>
            <a:r>
              <a:rPr lang="en-US"/>
              <a:t>JA dpt. membentuk tim ad hoc utk penyidikan</a:t>
            </a:r>
          </a:p>
          <a:p>
            <a:r>
              <a:rPr lang="en-US"/>
              <a:t>Max 90 hr &amp; dpt diperpanjang 90 hr + 60 hr</a:t>
            </a:r>
          </a:p>
          <a:p>
            <a:endParaRPr lang="en-US"/>
          </a:p>
          <a:p>
            <a:endParaRPr lang="en-US"/>
          </a:p>
          <a:p>
            <a:endParaRPr lang="en-US"/>
          </a:p>
          <a:p>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rrowheads="1"/>
          </p:cNvSpPr>
          <p:nvPr>
            <p:ph type="title"/>
          </p:nvPr>
        </p:nvSpPr>
        <p:spPr>
          <a:solidFill>
            <a:schemeClr val="bg1"/>
          </a:solidFill>
        </p:spPr>
        <p:txBody>
          <a:bodyPr/>
          <a:lstStyle/>
          <a:p>
            <a:r>
              <a:rPr lang="en-US" i="1"/>
              <a:t>Proses Pengadilan </a:t>
            </a:r>
          </a:p>
        </p:txBody>
      </p:sp>
      <p:sp>
        <p:nvSpPr>
          <p:cNvPr id="241667" name="Rectangle 3"/>
          <p:cNvSpPr>
            <a:spLocks noGrp="1" noRot="1" noChangeArrowheads="1"/>
          </p:cNvSpPr>
          <p:nvPr>
            <p:ph sz="quarter" idx="1"/>
          </p:nvPr>
        </p:nvSpPr>
        <p:spPr>
          <a:solidFill>
            <a:schemeClr val="bg1"/>
          </a:solidFill>
        </p:spPr>
        <p:txBody>
          <a:bodyPr/>
          <a:lstStyle/>
          <a:p>
            <a:pPr>
              <a:buFont typeface="Wingdings" pitchFamily="2" charset="2"/>
              <a:buNone/>
            </a:pPr>
            <a:r>
              <a:rPr lang="en-US"/>
              <a:t>Hakim:</a:t>
            </a:r>
          </a:p>
          <a:p>
            <a:r>
              <a:rPr lang="en-US"/>
              <a:t>Majelis Hakim 5 Orang: </a:t>
            </a:r>
          </a:p>
          <a:p>
            <a:pPr lvl="1"/>
            <a:r>
              <a:rPr lang="en-US"/>
              <a:t>2 hakim karir</a:t>
            </a:r>
          </a:p>
          <a:p>
            <a:pPr lvl="1"/>
            <a:r>
              <a:rPr lang="en-US"/>
              <a:t>3 hakim non-karir</a:t>
            </a:r>
          </a:p>
          <a:p>
            <a:r>
              <a:rPr lang="en-US"/>
              <a:t>Diangkat &amp; diberhentikan oleh Presiden atas usulan Ketua MA</a:t>
            </a:r>
          </a:p>
          <a:p>
            <a:r>
              <a:rPr lang="en-US"/>
              <a:t>Masa jabatan 5 th &amp; dpt diangkat kembali</a:t>
            </a:r>
          </a:p>
          <a:p>
            <a:pPr>
              <a:buFont typeface="Wingdings" pitchFamily="2" charset="2"/>
              <a:buNone/>
            </a:pPr>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rrowheads="1"/>
          </p:cNvSpPr>
          <p:nvPr>
            <p:ph type="title"/>
          </p:nvPr>
        </p:nvSpPr>
        <p:spPr>
          <a:solidFill>
            <a:schemeClr val="bg1"/>
          </a:solidFill>
        </p:spPr>
        <p:txBody>
          <a:bodyPr/>
          <a:lstStyle/>
          <a:p>
            <a:r>
              <a:rPr lang="en-US" i="1"/>
              <a:t>Acara Pemeriksaan</a:t>
            </a:r>
          </a:p>
        </p:txBody>
      </p:sp>
      <p:sp>
        <p:nvSpPr>
          <p:cNvPr id="242691" name="Rectangle 3"/>
          <p:cNvSpPr>
            <a:spLocks noGrp="1" noRot="1" noChangeArrowheads="1"/>
          </p:cNvSpPr>
          <p:nvPr>
            <p:ph sz="quarter" idx="1"/>
          </p:nvPr>
        </p:nvSpPr>
        <p:spPr>
          <a:xfrm>
            <a:off x="838200" y="1905000"/>
            <a:ext cx="8007350" cy="2827338"/>
          </a:xfrm>
          <a:solidFill>
            <a:schemeClr val="bg1"/>
          </a:solidFill>
        </p:spPr>
        <p:txBody>
          <a:bodyPr/>
          <a:lstStyle/>
          <a:p>
            <a:r>
              <a:rPr lang="en-US"/>
              <a:t>Maximum 180 hr</a:t>
            </a:r>
          </a:p>
          <a:p>
            <a:r>
              <a:rPr lang="en-US"/>
              <a:t>Banding di PT 90 hr oleh majelis hkm 5 org (2 karir &amp; 3 non-karir)</a:t>
            </a:r>
          </a:p>
          <a:p>
            <a:r>
              <a:rPr lang="en-US"/>
              <a:t>Kasasi di MA 90 hr majelis hkm 5 org (2 karir &amp; 3 non-karir)</a:t>
            </a:r>
          </a:p>
          <a:p>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rrowheads="1"/>
          </p:cNvSpPr>
          <p:nvPr>
            <p:ph type="title"/>
          </p:nvPr>
        </p:nvSpPr>
        <p:spPr>
          <a:solidFill>
            <a:schemeClr val="bg1"/>
          </a:solidFill>
        </p:spPr>
        <p:txBody>
          <a:bodyPr/>
          <a:lstStyle/>
          <a:p>
            <a:r>
              <a:rPr lang="en-US" i="1"/>
              <a:t>Perlindungan Korban &amp; Saksi </a:t>
            </a:r>
          </a:p>
        </p:txBody>
      </p:sp>
      <p:sp>
        <p:nvSpPr>
          <p:cNvPr id="243715" name="Rectangle 3"/>
          <p:cNvSpPr>
            <a:spLocks noGrp="1" noRot="1" noChangeArrowheads="1"/>
          </p:cNvSpPr>
          <p:nvPr>
            <p:ph sz="quarter" idx="1"/>
          </p:nvPr>
        </p:nvSpPr>
        <p:spPr>
          <a:xfrm>
            <a:off x="838200" y="1905000"/>
            <a:ext cx="8007350" cy="3094038"/>
          </a:xfrm>
          <a:solidFill>
            <a:schemeClr val="bg1"/>
          </a:solidFill>
        </p:spPr>
        <p:txBody>
          <a:bodyPr/>
          <a:lstStyle/>
          <a:p>
            <a:r>
              <a:rPr lang="en-US"/>
              <a:t>Korban &amp; Saksi berhak atas perlindungan fisik &amp; mental dr ancaman, gangguan, teror, kekerasan dr pihak manapun</a:t>
            </a:r>
          </a:p>
          <a:p>
            <a:r>
              <a:rPr lang="en-US"/>
              <a:t>Oleh aparat penegak hk &amp; keamanan</a:t>
            </a:r>
          </a:p>
          <a:p>
            <a:r>
              <a:rPr lang="en-US"/>
              <a:t>Tata Cara: PP No. 2 /2002</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rrowheads="1"/>
          </p:cNvSpPr>
          <p:nvPr>
            <p:ph type="title"/>
          </p:nvPr>
        </p:nvSpPr>
        <p:spPr>
          <a:solidFill>
            <a:schemeClr val="bg1"/>
          </a:solidFill>
        </p:spPr>
        <p:txBody>
          <a:bodyPr/>
          <a:lstStyle/>
          <a:p>
            <a:r>
              <a:rPr lang="en-US" sz="3600" b="0" i="1"/>
              <a:t>Kompensasi, Restitusi &amp; Rehabilitasi</a:t>
            </a:r>
          </a:p>
        </p:txBody>
      </p:sp>
      <p:sp>
        <p:nvSpPr>
          <p:cNvPr id="244739" name="Rectangle 3"/>
          <p:cNvSpPr>
            <a:spLocks noGrp="1" noRot="1" noChangeArrowheads="1"/>
          </p:cNvSpPr>
          <p:nvPr>
            <p:ph sz="quarter" idx="1"/>
          </p:nvPr>
        </p:nvSpPr>
        <p:spPr>
          <a:xfrm>
            <a:off x="838200" y="1905000"/>
            <a:ext cx="8007350" cy="1827213"/>
          </a:xfrm>
          <a:solidFill>
            <a:schemeClr val="bg1"/>
          </a:solidFill>
        </p:spPr>
        <p:txBody>
          <a:bodyPr/>
          <a:lstStyle/>
          <a:p>
            <a:r>
              <a:rPr lang="en-US"/>
              <a:t>Korban / ahli warisnya berhak atas KRR</a:t>
            </a:r>
          </a:p>
          <a:p>
            <a:r>
              <a:rPr lang="en-US"/>
              <a:t>Dicantumkan dalam amar putusan</a:t>
            </a:r>
          </a:p>
          <a:p>
            <a:r>
              <a:rPr lang="en-US"/>
              <a:t>Tata cara: PP No. 3/2002</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TotalTime>
  <Words>12286</Words>
  <Application>Microsoft Office PowerPoint</Application>
  <PresentationFormat>On-screen Show (4:3)</PresentationFormat>
  <Paragraphs>1215</Paragraphs>
  <Slides>151</Slides>
  <Notes>16</Notes>
  <HiddenSlides>0</HiddenSlides>
  <MMClips>0</MMClips>
  <ScaleCrop>false</ScaleCrop>
  <HeadingPairs>
    <vt:vector size="4" baseType="variant">
      <vt:variant>
        <vt:lpstr>Theme</vt:lpstr>
      </vt:variant>
      <vt:variant>
        <vt:i4>1</vt:i4>
      </vt:variant>
      <vt:variant>
        <vt:lpstr>Slide Titles</vt:lpstr>
      </vt:variant>
      <vt:variant>
        <vt:i4>151</vt:i4>
      </vt:variant>
    </vt:vector>
  </HeadingPairs>
  <TitlesOfParts>
    <vt:vector size="152" baseType="lpstr">
      <vt:lpstr>Civic</vt:lpstr>
      <vt:lpstr>Bahan Kuliah</vt:lpstr>
      <vt:lpstr>Pidana atau Perdata?</vt:lpstr>
      <vt:lpstr>Pidana atau Perdata?</vt:lpstr>
      <vt:lpstr>Pidana atau Perdata?</vt:lpstr>
      <vt:lpstr>Pendahuluan Pengertian Hukum Acara Perdata</vt:lpstr>
      <vt:lpstr>Slide 6</vt:lpstr>
      <vt:lpstr>Slide 7</vt:lpstr>
      <vt:lpstr>Pengertian Hukum Acara Perdata (sambungan)</vt:lpstr>
      <vt:lpstr>Sifat / Karakteristik Hukum Acara Perdata</vt:lpstr>
      <vt:lpstr>Sifat Hukum Acara Perdata</vt:lpstr>
      <vt:lpstr>Tahapan Hukum Acara Perdata (menurut Sudikno Mertokusumo)</vt:lpstr>
      <vt:lpstr>Sifat Hukum Acara Perdata</vt:lpstr>
      <vt:lpstr>Hukum Acara Perdata Positif</vt:lpstr>
      <vt:lpstr>Sumber Hukum Acara Perdata (Hukum Positif) Berdasarkan Pasal 5 Ayat 1 dan Pasal 6 UU No. 1 Drt Tahun 1951 Tentang Tindakan-tindakan sementara untuk menyelenggarakan Kesatuan Susunan Kekuasaan dan Acara Pengadilan Sipil</vt:lpstr>
      <vt:lpstr>Asas-asas Hukum Acara Perdata</vt:lpstr>
      <vt:lpstr>Asas-asas Hukum Acara Perdata (sambungan)</vt:lpstr>
      <vt:lpstr>Asas-asas Hukum Acara Perdata (sambungan)</vt:lpstr>
      <vt:lpstr>Asas-asas Hukum Acara Perdata (sambungan)</vt:lpstr>
      <vt:lpstr>Asas-asas Hukum Acara Perdata (sambungan)</vt:lpstr>
      <vt:lpstr>Asas-asas Hukum Acara Perdata (sambungan)</vt:lpstr>
      <vt:lpstr>Perihal Kekuasaan Mutlak dan Kekuasaan relatif</vt:lpstr>
      <vt:lpstr>Lingkup Peradilan</vt:lpstr>
      <vt:lpstr>Lingkup Peradilan (sambungan)</vt:lpstr>
      <vt:lpstr>Lingkup Peradilan (sambungan)</vt:lpstr>
      <vt:lpstr>Lingkup Peradilan (sambungan)</vt:lpstr>
      <vt:lpstr>Lingkup Peradilan (sambungan)</vt:lpstr>
      <vt:lpstr>  Cara Mengajukan Gugatan Pengertian Permohonan dan Gugatan </vt:lpstr>
      <vt:lpstr>Pengajuan Gugatan,Tempat Tinggal, dan domisili</vt:lpstr>
      <vt:lpstr>Pengecualian terhadap Asas Actor Sequitur Forum Rei (berdasarkan Pasal 118 HIR)</vt:lpstr>
      <vt:lpstr>Pengecualian terhadap Asas Actor Sequitur Forum Rei (berdasarkan Pasal 118 HIR)</vt:lpstr>
      <vt:lpstr>Pengecualian lain terhadap Asas Actor Sequitur Forum Rei</vt:lpstr>
      <vt:lpstr>Gugat Lisan dan Tertulis</vt:lpstr>
      <vt:lpstr>Gugat Lisan dan Tertulis</vt:lpstr>
      <vt:lpstr>Substansi Surat Gugatan</vt:lpstr>
      <vt:lpstr>Syarat Formal Surat Gugatan yang lazim dalam praktek</vt:lpstr>
      <vt:lpstr>Bentuk dan Format Surat Gugatan</vt:lpstr>
      <vt:lpstr>TEKHNIK MENYUSUN GUGATAN</vt:lpstr>
      <vt:lpstr>TEKHNIK MENYUSUN GUGATAN  (Sambungan)</vt:lpstr>
      <vt:lpstr>TEKHNIK MENYUSUN GUGATAN  (Sambungan)</vt:lpstr>
      <vt:lpstr>TEKHNIK MENYUSUN GUGATAN  (Sambungan)</vt:lpstr>
      <vt:lpstr>TEKHNIK MENYUSUN GUGATAN  (Sambungan)</vt:lpstr>
      <vt:lpstr>Slide 42</vt:lpstr>
      <vt:lpstr>Pihak-Pihak yang berperkara, perwakilan orang, badan hukum, dan negara</vt:lpstr>
      <vt:lpstr>JAWABAN TERGUGAT</vt:lpstr>
      <vt:lpstr>JAWABAN TERGUGAT (sambungan)</vt:lpstr>
      <vt:lpstr>JAWABAN TERGUGAT (sambungan)</vt:lpstr>
      <vt:lpstr>Pemeriksaan dalam persidangan</vt:lpstr>
      <vt:lpstr>Pemeriksaan dalam persidangan Jawaban, gugat-ginugat, dan eksepsi</vt:lpstr>
      <vt:lpstr>Pemeriksaan dalam persidangan Jawaban, gugat-ginugat, dan eksepsi</vt:lpstr>
      <vt:lpstr>Pemeriksaan dalam persidangan Jawaban, gugat-ginugat, dan eksepsi</vt:lpstr>
      <vt:lpstr>Pemeriksaan dalam persidangan Jawaban, gugat-ginugat, dan eksepsi</vt:lpstr>
      <vt:lpstr> Pemeriksaan dalam persidangan Jawaban, gugat-ginugat, dan eksepsi</vt:lpstr>
      <vt:lpstr>Pemeriksaan dalam persidangan Jawaban, gugat-ginugat, dan eksepsi</vt:lpstr>
      <vt:lpstr>Pemeriksaan dalam persidangan Jawaban, gugat-ginugat, dan eksepsi</vt:lpstr>
      <vt:lpstr>Pemeriksaan dalam persidangan Jawaban, gugat-ginugat, dan eksepsi</vt:lpstr>
      <vt:lpstr>Pembuktian</vt:lpstr>
      <vt:lpstr>Pembuktian</vt:lpstr>
      <vt:lpstr>Pembuktian</vt:lpstr>
      <vt:lpstr>Pembuktian</vt:lpstr>
      <vt:lpstr>Pembuktian</vt:lpstr>
      <vt:lpstr>Beban Pembuktian</vt:lpstr>
      <vt:lpstr>Beban Pembuktian</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Alat Bukti</vt:lpstr>
      <vt:lpstr>Sita (Beslag)</vt:lpstr>
      <vt:lpstr>Sita (Beslag)</vt:lpstr>
      <vt:lpstr>Sita (Beslag)</vt:lpstr>
      <vt:lpstr>Sita (Beslag)</vt:lpstr>
      <vt:lpstr>Sita (Beslag)</vt:lpstr>
      <vt:lpstr>JALANNYA PERSIDANGAN</vt:lpstr>
      <vt:lpstr>JALANNYA PERSIDANGAN (sambungan)</vt:lpstr>
      <vt:lpstr>JALANNYA PERSIDANGAN (sambungan)</vt:lpstr>
      <vt:lpstr>JALANNYA PERSIDANGAN (sambungan)</vt:lpstr>
      <vt:lpstr>JALANNYA PERSIDANGAN (sambungan)</vt:lpstr>
      <vt:lpstr>JALANNYA PERSIDANGAN (sambungan)</vt:lpstr>
      <vt:lpstr>PUTUSAN HAKIM</vt:lpstr>
      <vt:lpstr>PUTUSAN HAKIM (sambungan)</vt:lpstr>
      <vt:lpstr>ISI PUTUSAN HAKIM (sambungan)</vt:lpstr>
      <vt:lpstr>Perihal acara Istimewa Pengertian gugur dan Perstek</vt:lpstr>
      <vt:lpstr>Perihal acara Istimewa Penggugat Tidak hadir</vt:lpstr>
      <vt:lpstr>Perihal acara Istimewa Tergugat Tidak hadir</vt:lpstr>
      <vt:lpstr>Perihal acara Istimewa Tergugat Tidak hadir</vt:lpstr>
      <vt:lpstr>Perihal acara Istimewa Tergugat Tidak hadir</vt:lpstr>
      <vt:lpstr>Perihal acara Istimewa Cara pemberitahuan perstek</vt:lpstr>
      <vt:lpstr>Wajibnya Hakim mengundurkan sidang</vt:lpstr>
      <vt:lpstr>Cara mengajukan perlawanan terhadap putusan Perstek</vt:lpstr>
      <vt:lpstr>Cara mengajukan perlawanan terhadap putusan Perstek</vt:lpstr>
      <vt:lpstr>Cara mengajukan perlawanan terhadap putusan Perstek</vt:lpstr>
      <vt:lpstr>Cara mengajukan perlawanan terhadap putusan Perstek</vt:lpstr>
      <vt:lpstr>Pengikut sertaan pihak ketiga dalam proses</vt:lpstr>
      <vt:lpstr>Pengikut sertaan pihak ketiga dalam proses (sambungan vrijwaring)</vt:lpstr>
      <vt:lpstr>Pengikut sertaan pihak ketiga dalam proses (sambungan)</vt:lpstr>
      <vt:lpstr>Pengikut sertaan pihak ketiga dalam proses (sambungan)</vt:lpstr>
      <vt:lpstr>Upaya Hukum</vt:lpstr>
      <vt:lpstr>Upaya Hukum</vt:lpstr>
      <vt:lpstr>Upaya Hukum</vt:lpstr>
      <vt:lpstr>Upaya Hukum</vt:lpstr>
      <vt:lpstr>Upaya Hukum</vt:lpstr>
      <vt:lpstr>Upaya Hukum</vt:lpstr>
      <vt:lpstr>Upaya Hukum</vt:lpstr>
      <vt:lpstr>Eksekusi Atas Putusan</vt:lpstr>
      <vt:lpstr>Slide 116</vt:lpstr>
      <vt:lpstr>TEORI : HUKUM ACARA PERDATA GUGATAN HUKUM</vt:lpstr>
      <vt:lpstr>Slide 118</vt:lpstr>
      <vt:lpstr>TEORI MENYUSUN GUGATAN</vt:lpstr>
      <vt:lpstr>Slide 120</vt:lpstr>
      <vt:lpstr>THEORY PENYUSUNAN GUGATAN</vt:lpstr>
      <vt:lpstr>=TUNTUTAN PROVISIONAL=</vt:lpstr>
      <vt:lpstr>Slide 123</vt:lpstr>
      <vt:lpstr>Slide 124</vt:lpstr>
      <vt:lpstr>Slide 125</vt:lpstr>
      <vt:lpstr>Slide 126</vt:lpstr>
      <vt:lpstr>E. Class Action</vt:lpstr>
      <vt:lpstr>Slide 128</vt:lpstr>
      <vt:lpstr>UPAYA PELUNASAN HUTANG GEJZELING (Paksa Badan)</vt:lpstr>
      <vt:lpstr>Slide 130</vt:lpstr>
      <vt:lpstr>JENIS  PENGADILAN HAM  (Munarman, 2005)</vt:lpstr>
      <vt:lpstr>PERTANGGUNGJAWABAN PELANGGARAN HAM (Munarman, 2005)</vt:lpstr>
      <vt:lpstr>LINGKUP KEWENANGAN  PERADILAN HAM BAB III PSL. 4 – 6 (Munarman, 2005)</vt:lpstr>
      <vt:lpstr>Slide 134</vt:lpstr>
      <vt:lpstr>DELIK-DELIK  PELANGGARAN HAM BERAT (Munarman, 2005)</vt:lpstr>
      <vt:lpstr>DELICT BY OMMISSION</vt:lpstr>
      <vt:lpstr>DELICT BY OMMISSION (PEMBIARAN)</vt:lpstr>
      <vt:lpstr>Slide 138</vt:lpstr>
      <vt:lpstr>Slide 139</vt:lpstr>
      <vt:lpstr>PENANGKAPAN</vt:lpstr>
      <vt:lpstr>PENAHANAN (610 HARI)</vt:lpstr>
      <vt:lpstr>PENAHANAN</vt:lpstr>
      <vt:lpstr>PENAHANAN</vt:lpstr>
      <vt:lpstr>PENAHANAN</vt:lpstr>
      <vt:lpstr>Hukum Acara</vt:lpstr>
      <vt:lpstr>PENYELIDIKAN</vt:lpstr>
      <vt:lpstr>Penyidikan &amp; Penuntutan</vt:lpstr>
      <vt:lpstr>Proses Pengadilan </vt:lpstr>
      <vt:lpstr>Acara Pemeriksaan</vt:lpstr>
      <vt:lpstr>Perlindungan Korban &amp; Saksi </vt:lpstr>
      <vt:lpstr>Kompensasi, Restitusi &amp; Rehabilitasi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Bahan Kuliah</dc:title>
  <dc:creator>win7</dc:creator>
  <cp:lastModifiedBy>win7</cp:lastModifiedBy>
  <cp:revision>2</cp:revision>
  <dcterms:created xsi:type="dcterms:W3CDTF">2011-04-12T18:07:17Z</dcterms:created>
  <dcterms:modified xsi:type="dcterms:W3CDTF">2011-04-20T07:29:11Z</dcterms:modified>
</cp:coreProperties>
</file>