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harts/chart9.xml" ContentType="application/vnd.openxmlformats-officedocument.drawingml.chart+xml"/>
  <Override PartName="/ppt/slideLayouts/slideLayout10.xml" ContentType="application/vnd.openxmlformats-officedocument.presentationml.slideLayout+xml"/>
  <Override PartName="/ppt/charts/chart6.xml" ContentType="application/vnd.openxmlformats-officedocument.drawingml.chart+xml"/>
  <Override PartName="/ppt/charts/chart7.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charts/chart8.xml" ContentType="application/vnd.openxmlformats-officedocument.drawingml.char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43"/>
  </p:notesMasterIdLst>
  <p:sldIdLst>
    <p:sldId id="256" r:id="rId2"/>
    <p:sldId id="265" r:id="rId3"/>
    <p:sldId id="267" r:id="rId4"/>
    <p:sldId id="286" r:id="rId5"/>
    <p:sldId id="257" r:id="rId6"/>
    <p:sldId id="266" r:id="rId7"/>
    <p:sldId id="258" r:id="rId8"/>
    <p:sldId id="268" r:id="rId9"/>
    <p:sldId id="269" r:id="rId10"/>
    <p:sldId id="270" r:id="rId11"/>
    <p:sldId id="271" r:id="rId12"/>
    <p:sldId id="272" r:id="rId13"/>
    <p:sldId id="273" r:id="rId14"/>
    <p:sldId id="274" r:id="rId15"/>
    <p:sldId id="275" r:id="rId16"/>
    <p:sldId id="276" r:id="rId17"/>
    <p:sldId id="260" r:id="rId18"/>
    <p:sldId id="277" r:id="rId19"/>
    <p:sldId id="278" r:id="rId20"/>
    <p:sldId id="279" r:id="rId21"/>
    <p:sldId id="280" r:id="rId22"/>
    <p:sldId id="261" r:id="rId23"/>
    <p:sldId id="262" r:id="rId24"/>
    <p:sldId id="281" r:id="rId25"/>
    <p:sldId id="303" r:id="rId26"/>
    <p:sldId id="290" r:id="rId27"/>
    <p:sldId id="291" r:id="rId28"/>
    <p:sldId id="292" r:id="rId29"/>
    <p:sldId id="293" r:id="rId30"/>
    <p:sldId id="294" r:id="rId31"/>
    <p:sldId id="295" r:id="rId32"/>
    <p:sldId id="296" r:id="rId33"/>
    <p:sldId id="297" r:id="rId34"/>
    <p:sldId id="299" r:id="rId35"/>
    <p:sldId id="304" r:id="rId36"/>
    <p:sldId id="264" r:id="rId37"/>
    <p:sldId id="300" r:id="rId38"/>
    <p:sldId id="301" r:id="rId39"/>
    <p:sldId id="302" r:id="rId40"/>
    <p:sldId id="263" r:id="rId41"/>
    <p:sldId id="287" r:id="rId42"/>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433" autoAdjust="0"/>
    <p:restoredTop sz="94660"/>
  </p:normalViewPr>
  <p:slideViewPr>
    <p:cSldViewPr>
      <p:cViewPr>
        <p:scale>
          <a:sx n="45" d="100"/>
          <a:sy n="45" d="100"/>
        </p:scale>
        <p:origin x="-2028" y="-51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oleObject" Target="file:///M:\MAKALAH\UI\table.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M:\MAKALAH\UI\table.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M:\MAKALAH\UI\table.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M:\MAKALAH\UI\table.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M:\MAKALAH\UI\table.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M:\MAKALAH\UI\table.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M:\MAKALAH\UI\table.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M:\MAKALAH\UI\table.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M:\MAKALAH\UI\table.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style val="34"/>
  <c:chart>
    <c:plotArea>
      <c:layout>
        <c:manualLayout>
          <c:layoutTarget val="inner"/>
          <c:xMode val="edge"/>
          <c:yMode val="edge"/>
          <c:x val="9.3297001069310798E-2"/>
          <c:y val="8.4722222222222393E-2"/>
          <c:w val="0.45216049382716084"/>
          <c:h val="0.81388888888888944"/>
        </c:manualLayout>
      </c:layout>
      <c:pieChart>
        <c:varyColors val="1"/>
        <c:ser>
          <c:idx val="0"/>
          <c:order val="0"/>
          <c:explosion val="25"/>
          <c:dLbls>
            <c:txPr>
              <a:bodyPr/>
              <a:lstStyle/>
              <a:p>
                <a:pPr>
                  <a:defRPr lang="id-ID" sz="3200"/>
                </a:pPr>
                <a:endParaRPr lang="en-US"/>
              </a:p>
            </c:txPr>
            <c:showVal val="1"/>
            <c:showLeaderLines val="1"/>
          </c:dLbls>
          <c:cat>
            <c:strRef>
              <c:f>Sheet2!$B$4:$B$9</c:f>
              <c:strCache>
                <c:ptCount val="6"/>
                <c:pt idx="0">
                  <c:v>Korupsi  </c:v>
                </c:pt>
                <c:pt idx="1">
                  <c:v>Terorisme </c:v>
                </c:pt>
                <c:pt idx="2">
                  <c:v>Narkotika </c:v>
                </c:pt>
                <c:pt idx="3">
                  <c:v>KDRT </c:v>
                </c:pt>
                <c:pt idx="4">
                  <c:v>Pelanggaran HAM  </c:v>
                </c:pt>
                <c:pt idx="5">
                  <c:v>Pidana Umum   </c:v>
                </c:pt>
              </c:strCache>
            </c:strRef>
          </c:cat>
          <c:val>
            <c:numRef>
              <c:f>Sheet2!$C$4:$C$9</c:f>
              <c:numCache>
                <c:formatCode>General</c:formatCode>
                <c:ptCount val="6"/>
                <c:pt idx="0">
                  <c:v>74</c:v>
                </c:pt>
                <c:pt idx="1">
                  <c:v>0</c:v>
                </c:pt>
                <c:pt idx="2">
                  <c:v>2</c:v>
                </c:pt>
                <c:pt idx="3">
                  <c:v>2</c:v>
                </c:pt>
                <c:pt idx="4">
                  <c:v>1</c:v>
                </c:pt>
                <c:pt idx="5">
                  <c:v>187</c:v>
                </c:pt>
              </c:numCache>
            </c:numRef>
          </c:val>
        </c:ser>
        <c:firstSliceAng val="0"/>
      </c:pieChart>
    </c:plotArea>
    <c:legend>
      <c:legendPos val="r"/>
      <c:layout>
        <c:manualLayout>
          <c:xMode val="edge"/>
          <c:yMode val="edge"/>
          <c:x val="0.65636653057256733"/>
          <c:y val="1.5975721784776912E-2"/>
          <c:w val="0.33437421016817348"/>
          <c:h val="0.90138188976377953"/>
        </c:manualLayout>
      </c:layout>
      <c:txPr>
        <a:bodyPr/>
        <a:lstStyle/>
        <a:p>
          <a:pPr>
            <a:defRPr lang="id-ID"/>
          </a:pPr>
          <a:endParaRPr lang="en-US"/>
        </a:p>
      </c:txPr>
    </c:legend>
    <c:plotVisOnly val="1"/>
  </c:chart>
  <c:txPr>
    <a:bodyPr/>
    <a:lstStyle/>
    <a:p>
      <a:pPr>
        <a:defRPr sz="1800"/>
      </a:pPr>
      <a:endParaRPr lang="en-US"/>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style val="34"/>
  <c:chart>
    <c:title>
      <c:txPr>
        <a:bodyPr/>
        <a:lstStyle/>
        <a:p>
          <a:pPr>
            <a:defRPr lang="id-ID"/>
          </a:pPr>
          <a:endParaRPr lang="en-US"/>
        </a:p>
      </c:txPr>
    </c:title>
    <c:plotArea>
      <c:layout>
        <c:manualLayout>
          <c:layoutTarget val="inner"/>
          <c:xMode val="edge"/>
          <c:yMode val="edge"/>
          <c:x val="3.7678137455040353E-2"/>
          <c:y val="0.11570756780402448"/>
          <c:w val="0.49127357344220868"/>
          <c:h val="0.88429243219597564"/>
        </c:manualLayout>
      </c:layout>
      <c:pieChart>
        <c:varyColors val="1"/>
        <c:ser>
          <c:idx val="0"/>
          <c:order val="0"/>
          <c:tx>
            <c:strRef>
              <c:f>Sheet3!$C$2</c:f>
              <c:strCache>
                <c:ptCount val="1"/>
                <c:pt idx="0">
                  <c:v>JUMLAH</c:v>
                </c:pt>
              </c:strCache>
            </c:strRef>
          </c:tx>
          <c:explosion val="25"/>
          <c:dLbls>
            <c:txPr>
              <a:bodyPr/>
              <a:lstStyle/>
              <a:p>
                <a:pPr>
                  <a:defRPr lang="id-ID" sz="4400"/>
                </a:pPr>
                <a:endParaRPr lang="en-US"/>
              </a:p>
            </c:txPr>
            <c:showVal val="1"/>
            <c:showLeaderLines val="1"/>
          </c:dLbls>
          <c:cat>
            <c:strRef>
              <c:f>Sheet3!$B$3:$B$4</c:f>
              <c:strCache>
                <c:ptCount val="2"/>
                <c:pt idx="0">
                  <c:v>Laki-laki</c:v>
                </c:pt>
                <c:pt idx="1">
                  <c:v>Perempuan</c:v>
                </c:pt>
              </c:strCache>
            </c:strRef>
          </c:cat>
          <c:val>
            <c:numRef>
              <c:f>Sheet3!$C$3:$C$4</c:f>
              <c:numCache>
                <c:formatCode>General</c:formatCode>
                <c:ptCount val="2"/>
                <c:pt idx="0">
                  <c:v>226</c:v>
                </c:pt>
                <c:pt idx="1">
                  <c:v>40</c:v>
                </c:pt>
              </c:numCache>
            </c:numRef>
          </c:val>
        </c:ser>
        <c:firstSliceAng val="0"/>
      </c:pieChart>
    </c:plotArea>
    <c:legend>
      <c:legendPos val="r"/>
      <c:legendEntry>
        <c:idx val="0"/>
        <c:txPr>
          <a:bodyPr/>
          <a:lstStyle/>
          <a:p>
            <a:pPr>
              <a:defRPr sz="3200"/>
            </a:pPr>
            <a:endParaRPr lang="en-US"/>
          </a:p>
        </c:txPr>
      </c:legendEntry>
      <c:legendEntry>
        <c:idx val="1"/>
        <c:txPr>
          <a:bodyPr/>
          <a:lstStyle/>
          <a:p>
            <a:pPr>
              <a:defRPr sz="3200"/>
            </a:pPr>
            <a:endParaRPr lang="en-US"/>
          </a:p>
        </c:txPr>
      </c:legendEntry>
      <c:layout>
        <c:manualLayout>
          <c:xMode val="edge"/>
          <c:yMode val="edge"/>
          <c:x val="0.68397455526392548"/>
          <c:y val="0.11779046369203851"/>
          <c:w val="0.30676618547681545"/>
          <c:h val="0.73101618547681524"/>
        </c:manualLayout>
      </c:layout>
      <c:txPr>
        <a:bodyPr/>
        <a:lstStyle/>
        <a:p>
          <a:pPr>
            <a:defRPr lang="id-ID" sz="3200"/>
          </a:pPr>
          <a:endParaRPr lang="en-US"/>
        </a:p>
      </c:txPr>
    </c:legend>
    <c:plotVisOnly val="1"/>
  </c:chart>
  <c:txPr>
    <a:bodyPr/>
    <a:lstStyle/>
    <a:p>
      <a:pPr>
        <a:defRPr sz="1800"/>
      </a:pPr>
      <a:endParaRPr lang="en-US"/>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US"/>
  <c:style val="34"/>
  <c:chart>
    <c:title>
      <c:txPr>
        <a:bodyPr/>
        <a:lstStyle/>
        <a:p>
          <a:pPr>
            <a:defRPr lang="id-ID"/>
          </a:pPr>
          <a:endParaRPr lang="en-US"/>
        </a:p>
      </c:txPr>
    </c:title>
    <c:plotArea>
      <c:layout>
        <c:manualLayout>
          <c:layoutTarget val="inner"/>
          <c:xMode val="edge"/>
          <c:yMode val="edge"/>
          <c:x val="5.2609118304656359E-2"/>
          <c:y val="6.6631452318460183E-2"/>
          <c:w val="0.51853808204529983"/>
          <c:h val="0.93336854768153976"/>
        </c:manualLayout>
      </c:layout>
      <c:pieChart>
        <c:varyColors val="1"/>
        <c:ser>
          <c:idx val="0"/>
          <c:order val="0"/>
          <c:tx>
            <c:strRef>
              <c:f>Sheet4!$C$2</c:f>
              <c:strCache>
                <c:ptCount val="1"/>
                <c:pt idx="0">
                  <c:v>JUMLAH</c:v>
                </c:pt>
              </c:strCache>
            </c:strRef>
          </c:tx>
          <c:explosion val="25"/>
          <c:dLbls>
            <c:txPr>
              <a:bodyPr/>
              <a:lstStyle/>
              <a:p>
                <a:pPr>
                  <a:defRPr lang="id-ID" sz="2000"/>
                </a:pPr>
                <a:endParaRPr lang="en-US"/>
              </a:p>
            </c:txPr>
            <c:showVal val="1"/>
            <c:showLeaderLines val="1"/>
          </c:dLbls>
          <c:cat>
            <c:strRef>
              <c:f>Sheet4!$B$3:$B$14</c:f>
              <c:strCache>
                <c:ptCount val="12"/>
                <c:pt idx="0">
                  <c:v>PERLINDUNGAN FISIK</c:v>
                </c:pt>
                <c:pt idx="1">
                  <c:v>PERLINDUNGAN HUKUM</c:v>
                </c:pt>
                <c:pt idx="2">
                  <c:v>PERLINDUNGAN HUKUM DAN BANTUAN</c:v>
                </c:pt>
                <c:pt idx="3">
                  <c:v>PERLINDUNGAN HUKUM DAN HAK PROSEDURAL</c:v>
                </c:pt>
                <c:pt idx="4">
                  <c:v>PERLINDUNGAN HUKUM DAN RESTITUSI</c:v>
                </c:pt>
                <c:pt idx="5">
                  <c:v>BANTUAN</c:v>
                </c:pt>
                <c:pt idx="6">
                  <c:v>PERLINDUNGAN FISIK DAN KOMPENSASI</c:v>
                </c:pt>
                <c:pt idx="7">
                  <c:v>KOMPENSASI</c:v>
                </c:pt>
                <c:pt idx="8">
                  <c:v>RESTITUSI</c:v>
                </c:pt>
                <c:pt idx="9">
                  <c:v>PERLINDUNGAN HUKUM DAN FISIK</c:v>
                </c:pt>
                <c:pt idx="10">
                  <c:v>PERLINDUNGAN HUKUM,FISIK,DAN BANTUAN</c:v>
                </c:pt>
                <c:pt idx="11">
                  <c:v>PERLINDUNGAN KEAMANAN, PEMULIHAN PSIKOLOGIS DAN PEMULIHAN KESEHATAN</c:v>
                </c:pt>
              </c:strCache>
            </c:strRef>
          </c:cat>
          <c:val>
            <c:numRef>
              <c:f>Sheet4!$C$3:$C$14</c:f>
              <c:numCache>
                <c:formatCode>General</c:formatCode>
                <c:ptCount val="12"/>
                <c:pt idx="0">
                  <c:v>1</c:v>
                </c:pt>
                <c:pt idx="1">
                  <c:v>159</c:v>
                </c:pt>
                <c:pt idx="2">
                  <c:v>3</c:v>
                </c:pt>
                <c:pt idx="3">
                  <c:v>8</c:v>
                </c:pt>
                <c:pt idx="4">
                  <c:v>1</c:v>
                </c:pt>
                <c:pt idx="5">
                  <c:v>20</c:v>
                </c:pt>
                <c:pt idx="6">
                  <c:v>4</c:v>
                </c:pt>
                <c:pt idx="7">
                  <c:v>1</c:v>
                </c:pt>
                <c:pt idx="8">
                  <c:v>1</c:v>
                </c:pt>
                <c:pt idx="9">
                  <c:v>63</c:v>
                </c:pt>
                <c:pt idx="10">
                  <c:v>4</c:v>
                </c:pt>
                <c:pt idx="11">
                  <c:v>1</c:v>
                </c:pt>
              </c:numCache>
            </c:numRef>
          </c:val>
        </c:ser>
        <c:firstSliceAng val="0"/>
      </c:pieChart>
    </c:plotArea>
    <c:legend>
      <c:legendPos val="r"/>
      <c:layout>
        <c:manualLayout>
          <c:xMode val="edge"/>
          <c:yMode val="edge"/>
          <c:x val="0.61001227277145909"/>
          <c:y val="9.9517935258092896E-2"/>
          <c:w val="0.38072846796928245"/>
          <c:h val="0.88422790901137349"/>
        </c:manualLayout>
      </c:layout>
      <c:txPr>
        <a:bodyPr/>
        <a:lstStyle/>
        <a:p>
          <a:pPr>
            <a:defRPr lang="id-ID"/>
          </a:pPr>
          <a:endParaRPr lang="en-US"/>
        </a:p>
      </c:txPr>
    </c:legend>
    <c:plotVisOnly val="1"/>
  </c:chart>
  <c:txPr>
    <a:bodyPr/>
    <a:lstStyle/>
    <a:p>
      <a:pPr>
        <a:defRPr sz="1800"/>
      </a:pPr>
      <a:endParaRPr lang="en-US"/>
    </a:p>
  </c:tx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en-US"/>
  <c:style val="34"/>
  <c:chart>
    <c:title>
      <c:txPr>
        <a:bodyPr/>
        <a:lstStyle/>
        <a:p>
          <a:pPr>
            <a:defRPr lang="id-ID"/>
          </a:pPr>
          <a:endParaRPr lang="en-US"/>
        </a:p>
      </c:txPr>
    </c:title>
    <c:plotArea>
      <c:layout>
        <c:manualLayout>
          <c:layoutTarget val="inner"/>
          <c:xMode val="edge"/>
          <c:yMode val="edge"/>
          <c:x val="8.7614829396325478E-2"/>
          <c:y val="0.11570756780402448"/>
          <c:w val="0.49082652862836601"/>
          <c:h val="0.88348775153105852"/>
        </c:manualLayout>
      </c:layout>
      <c:pieChart>
        <c:varyColors val="1"/>
        <c:ser>
          <c:idx val="0"/>
          <c:order val="0"/>
          <c:tx>
            <c:strRef>
              <c:f>Sheet5!$C$2</c:f>
              <c:strCache>
                <c:ptCount val="1"/>
                <c:pt idx="0">
                  <c:v>JUMLAH </c:v>
                </c:pt>
              </c:strCache>
            </c:strRef>
          </c:tx>
          <c:explosion val="25"/>
          <c:dLbls>
            <c:txPr>
              <a:bodyPr/>
              <a:lstStyle/>
              <a:p>
                <a:pPr>
                  <a:defRPr lang="id-ID" sz="2800"/>
                </a:pPr>
                <a:endParaRPr lang="en-US"/>
              </a:p>
            </c:txPr>
            <c:showVal val="1"/>
            <c:showLeaderLines val="1"/>
          </c:dLbls>
          <c:cat>
            <c:strRef>
              <c:f>Sheet5!$B$3:$B$4</c:f>
              <c:strCache>
                <c:ptCount val="2"/>
                <c:pt idx="0">
                  <c:v>YANG SUDAH DI BAHAS DI RAPAT PARIPURNA</c:v>
                </c:pt>
                <c:pt idx="1">
                  <c:v>YANG BELUM DI BAHAS DI RAPAT PARIPURNA</c:v>
                </c:pt>
              </c:strCache>
            </c:strRef>
          </c:cat>
          <c:val>
            <c:numRef>
              <c:f>Sheet5!$C$3:$C$4</c:f>
              <c:numCache>
                <c:formatCode>General</c:formatCode>
                <c:ptCount val="2"/>
                <c:pt idx="0">
                  <c:v>233</c:v>
                </c:pt>
                <c:pt idx="1">
                  <c:v>33</c:v>
                </c:pt>
              </c:numCache>
            </c:numRef>
          </c:val>
        </c:ser>
        <c:firstSliceAng val="0"/>
      </c:pieChart>
    </c:plotArea>
    <c:legend>
      <c:legendPos val="r"/>
      <c:layout>
        <c:manualLayout>
          <c:xMode val="edge"/>
          <c:yMode val="edge"/>
          <c:x val="0.59078169048313456"/>
          <c:y val="8.3264216972878419E-2"/>
          <c:w val="0.37989732186254543"/>
          <c:h val="0.86673534558180243"/>
        </c:manualLayout>
      </c:layout>
      <c:txPr>
        <a:bodyPr/>
        <a:lstStyle/>
        <a:p>
          <a:pPr>
            <a:defRPr lang="id-ID" sz="2400"/>
          </a:pPr>
          <a:endParaRPr lang="en-US"/>
        </a:p>
      </c:txPr>
    </c:legend>
    <c:plotVisOnly val="1"/>
  </c:chart>
  <c:txPr>
    <a:bodyPr/>
    <a:lstStyle/>
    <a:p>
      <a:pPr>
        <a:defRPr sz="1800"/>
      </a:pPr>
      <a:endParaRPr lang="en-US"/>
    </a:p>
  </c:txPr>
  <c:externalData r:id="rId1"/>
</c:chartSpace>
</file>

<file path=ppt/charts/chart5.xml><?xml version="1.0" encoding="utf-8"?>
<c:chartSpace xmlns:c="http://schemas.openxmlformats.org/drawingml/2006/chart" xmlns:a="http://schemas.openxmlformats.org/drawingml/2006/main" xmlns:r="http://schemas.openxmlformats.org/officeDocument/2006/relationships">
  <c:date1904 val="1"/>
  <c:lang val="en-US"/>
  <c:style val="34"/>
  <c:chart>
    <c:plotArea>
      <c:layout>
        <c:manualLayout>
          <c:layoutTarget val="inner"/>
          <c:xMode val="edge"/>
          <c:yMode val="edge"/>
          <c:x val="2.7038981238456303E-2"/>
          <c:y val="4.1666666666666675E-3"/>
          <c:w val="0.55324074074074059"/>
          <c:h val="0.99583333333333335"/>
        </c:manualLayout>
      </c:layout>
      <c:pieChart>
        <c:varyColors val="1"/>
        <c:ser>
          <c:idx val="0"/>
          <c:order val="0"/>
          <c:explosion val="25"/>
          <c:dLbls>
            <c:txPr>
              <a:bodyPr/>
              <a:lstStyle/>
              <a:p>
                <a:pPr>
                  <a:defRPr lang="id-ID" sz="1800"/>
                </a:pPr>
                <a:endParaRPr lang="en-US"/>
              </a:p>
            </c:txPr>
            <c:showVal val="1"/>
            <c:showLeaderLines val="1"/>
          </c:dLbls>
          <c:cat>
            <c:strRef>
              <c:f>Sheet6!$B$2:$B$9</c:f>
              <c:strCache>
                <c:ptCount val="8"/>
                <c:pt idx="0">
                  <c:v>Diterima à terdiri dari </c:v>
                </c:pt>
                <c:pt idx="1">
                  <c:v>Diterima perlindungan</c:v>
                </c:pt>
                <c:pt idx="2">
                  <c:v>Diterima hak procedural</c:v>
                </c:pt>
                <c:pt idx="3">
                  <c:v>Diterima bantuan untuk mengajukan restitusi</c:v>
                </c:pt>
                <c:pt idx="4">
                  <c:v>Diterima perlindungan dan bantuan</c:v>
                </c:pt>
                <c:pt idx="5">
                  <c:v>Diterima bantuan pengobatan medis dan psikologis</c:v>
                </c:pt>
                <c:pt idx="6">
                  <c:v>Diterima bantuan penanganan psikologis</c:v>
                </c:pt>
                <c:pt idx="7">
                  <c:v>Ditolak</c:v>
                </c:pt>
              </c:strCache>
            </c:strRef>
          </c:cat>
          <c:val>
            <c:numRef>
              <c:f>Sheet6!$C$2:$C$9</c:f>
              <c:numCache>
                <c:formatCode>General</c:formatCode>
                <c:ptCount val="8"/>
                <c:pt idx="0">
                  <c:v>96</c:v>
                </c:pt>
                <c:pt idx="1">
                  <c:v>11</c:v>
                </c:pt>
                <c:pt idx="2">
                  <c:v>63</c:v>
                </c:pt>
                <c:pt idx="3">
                  <c:v>1</c:v>
                </c:pt>
                <c:pt idx="4">
                  <c:v>10</c:v>
                </c:pt>
                <c:pt idx="5">
                  <c:v>1</c:v>
                </c:pt>
                <c:pt idx="6">
                  <c:v>10</c:v>
                </c:pt>
                <c:pt idx="7">
                  <c:v>137</c:v>
                </c:pt>
              </c:numCache>
            </c:numRef>
          </c:val>
        </c:ser>
        <c:firstSliceAng val="0"/>
      </c:pieChart>
    </c:plotArea>
    <c:legend>
      <c:legendPos val="r"/>
      <c:txPr>
        <a:bodyPr/>
        <a:lstStyle/>
        <a:p>
          <a:pPr>
            <a:defRPr lang="id-ID"/>
          </a:pPr>
          <a:endParaRPr lang="en-US"/>
        </a:p>
      </c:txPr>
    </c:legend>
    <c:plotVisOnly val="1"/>
  </c:chart>
  <c:txPr>
    <a:bodyPr/>
    <a:lstStyle/>
    <a:p>
      <a:pPr>
        <a:defRPr sz="1800"/>
      </a:pPr>
      <a:endParaRPr lang="en-US"/>
    </a:p>
  </c:txPr>
  <c:externalData r:id="rId1"/>
</c:chartSpace>
</file>

<file path=ppt/charts/chart6.xml><?xml version="1.0" encoding="utf-8"?>
<c:chartSpace xmlns:c="http://schemas.openxmlformats.org/drawingml/2006/chart" xmlns:a="http://schemas.openxmlformats.org/drawingml/2006/main" xmlns:r="http://schemas.openxmlformats.org/officeDocument/2006/relationships">
  <c:date1904 val="1"/>
  <c:lang val="en-US"/>
  <c:style val="26"/>
  <c:chart>
    <c:plotArea>
      <c:layout/>
      <c:pieChart>
        <c:varyColors val="1"/>
        <c:ser>
          <c:idx val="0"/>
          <c:order val="0"/>
          <c:explosion val="25"/>
          <c:dLbls>
            <c:txPr>
              <a:bodyPr/>
              <a:lstStyle/>
              <a:p>
                <a:pPr>
                  <a:defRPr lang="id-ID" sz="3200"/>
                </a:pPr>
                <a:endParaRPr lang="en-US"/>
              </a:p>
            </c:txPr>
            <c:showVal val="1"/>
            <c:showLeaderLines val="1"/>
          </c:dLbls>
          <c:cat>
            <c:strRef>
              <c:f>Sheet7!$B$2:$B$5</c:f>
              <c:strCache>
                <c:ptCount val="4"/>
                <c:pt idx="0">
                  <c:v>JENIS ANCAMAN </c:v>
                </c:pt>
                <c:pt idx="1">
                  <c:v>ANCAMAN FISIK </c:v>
                </c:pt>
                <c:pt idx="2">
                  <c:v>ANCAMAN NON FISIK</c:v>
                </c:pt>
                <c:pt idx="3">
                  <c:v>ANCAMAN FISIK DAN NON FISIK</c:v>
                </c:pt>
              </c:strCache>
            </c:strRef>
          </c:cat>
          <c:val>
            <c:numRef>
              <c:f>Sheet7!$C$2:$C$5</c:f>
              <c:numCache>
                <c:formatCode>General</c:formatCode>
                <c:ptCount val="4"/>
                <c:pt idx="1">
                  <c:v>53</c:v>
                </c:pt>
                <c:pt idx="2">
                  <c:v>198</c:v>
                </c:pt>
                <c:pt idx="3">
                  <c:v>15</c:v>
                </c:pt>
              </c:numCache>
            </c:numRef>
          </c:val>
        </c:ser>
        <c:firstSliceAng val="0"/>
      </c:pieChart>
    </c:plotArea>
    <c:legend>
      <c:legendPos val="r"/>
      <c:layout>
        <c:manualLayout>
          <c:xMode val="edge"/>
          <c:yMode val="edge"/>
          <c:x val="0.55555555555555569"/>
          <c:y val="0.18331627296587941"/>
          <c:w val="0.43518518518518551"/>
          <c:h val="0.58336745406824086"/>
        </c:manualLayout>
      </c:layout>
      <c:txPr>
        <a:bodyPr/>
        <a:lstStyle/>
        <a:p>
          <a:pPr>
            <a:defRPr lang="id-ID"/>
          </a:pPr>
          <a:endParaRPr lang="en-US"/>
        </a:p>
      </c:txPr>
    </c:legend>
    <c:plotVisOnly val="1"/>
  </c:chart>
  <c:txPr>
    <a:bodyPr/>
    <a:lstStyle/>
    <a:p>
      <a:pPr>
        <a:defRPr sz="1800"/>
      </a:pPr>
      <a:endParaRPr lang="en-US"/>
    </a:p>
  </c:txPr>
  <c:externalData r:id="rId1"/>
</c:chartSpace>
</file>

<file path=ppt/charts/chart7.xml><?xml version="1.0" encoding="utf-8"?>
<c:chartSpace xmlns:c="http://schemas.openxmlformats.org/drawingml/2006/chart" xmlns:a="http://schemas.openxmlformats.org/drawingml/2006/main" xmlns:r="http://schemas.openxmlformats.org/officeDocument/2006/relationships">
  <c:lang val="en-US"/>
  <c:chart>
    <c:plotArea>
      <c:layout>
        <c:manualLayout>
          <c:layoutTarget val="inner"/>
          <c:xMode val="edge"/>
          <c:yMode val="edge"/>
          <c:x val="4.6836784290852529E-2"/>
          <c:y val="8.472222222222224E-2"/>
          <c:w val="0.45216049382716084"/>
          <c:h val="0.81388888888888944"/>
        </c:manualLayout>
      </c:layout>
      <c:pieChart>
        <c:varyColors val="1"/>
        <c:ser>
          <c:idx val="0"/>
          <c:order val="0"/>
          <c:explosion val="25"/>
          <c:dLbls>
            <c:txPr>
              <a:bodyPr/>
              <a:lstStyle/>
              <a:p>
                <a:pPr>
                  <a:defRPr lang="en-US" sz="2400"/>
                </a:pPr>
                <a:endParaRPr lang="en-US"/>
              </a:p>
            </c:txPr>
            <c:showVal val="1"/>
            <c:showLeaderLines val="1"/>
          </c:dLbls>
          <c:cat>
            <c:strRef>
              <c:f>Sheet8!$B$2:$B$8</c:f>
              <c:strCache>
                <c:ptCount val="7"/>
                <c:pt idx="0">
                  <c:v>STATUS PEMOHON</c:v>
                </c:pt>
                <c:pt idx="1">
                  <c:v>SAKSI</c:v>
                </c:pt>
                <c:pt idx="2">
                  <c:v>KORBAN </c:v>
                </c:pt>
                <c:pt idx="3">
                  <c:v>PELAPOR</c:v>
                </c:pt>
                <c:pt idx="4">
                  <c:v>TERSANGKA</c:v>
                </c:pt>
                <c:pt idx="5">
                  <c:v>TERDAKWA</c:v>
                </c:pt>
                <c:pt idx="6">
                  <c:v>TERPIDANA</c:v>
                </c:pt>
              </c:strCache>
            </c:strRef>
          </c:cat>
          <c:val>
            <c:numRef>
              <c:f>Sheet8!$C$2:$C$8</c:f>
              <c:numCache>
                <c:formatCode>General</c:formatCode>
                <c:ptCount val="7"/>
                <c:pt idx="1">
                  <c:v>86</c:v>
                </c:pt>
                <c:pt idx="2">
                  <c:v>76</c:v>
                </c:pt>
                <c:pt idx="3">
                  <c:v>54</c:v>
                </c:pt>
                <c:pt idx="4">
                  <c:v>34</c:v>
                </c:pt>
                <c:pt idx="5">
                  <c:v>9</c:v>
                </c:pt>
                <c:pt idx="6">
                  <c:v>7</c:v>
                </c:pt>
              </c:numCache>
            </c:numRef>
          </c:val>
        </c:ser>
        <c:firstSliceAng val="0"/>
      </c:pieChart>
    </c:plotArea>
    <c:legend>
      <c:legendPos val="r"/>
      <c:layout>
        <c:manualLayout>
          <c:xMode val="edge"/>
          <c:yMode val="edge"/>
          <c:x val="0.53657480314960637"/>
          <c:y val="0.14919378827646562"/>
          <c:w val="0.45416593759113444"/>
          <c:h val="0.78494553805774281"/>
        </c:manualLayout>
      </c:layout>
      <c:txPr>
        <a:bodyPr/>
        <a:lstStyle/>
        <a:p>
          <a:pPr>
            <a:defRPr lang="id-ID" sz="1800"/>
          </a:pPr>
          <a:endParaRPr lang="en-US"/>
        </a:p>
      </c:txPr>
    </c:legend>
    <c:plotVisOnly val="1"/>
  </c:chart>
  <c:externalData r:id="rId1"/>
</c:chartSpace>
</file>

<file path=ppt/charts/chart8.xml><?xml version="1.0" encoding="utf-8"?>
<c:chartSpace xmlns:c="http://schemas.openxmlformats.org/drawingml/2006/chart" xmlns:a="http://schemas.openxmlformats.org/drawingml/2006/main" xmlns:r="http://schemas.openxmlformats.org/officeDocument/2006/relationships">
  <c:date1904 val="1"/>
  <c:lang val="en-US"/>
  <c:chart>
    <c:plotArea>
      <c:layout/>
      <c:pieChart>
        <c:varyColors val="1"/>
        <c:ser>
          <c:idx val="0"/>
          <c:order val="0"/>
          <c:explosion val="25"/>
          <c:dLbls>
            <c:txPr>
              <a:bodyPr/>
              <a:lstStyle/>
              <a:p>
                <a:pPr>
                  <a:defRPr lang="en-US" sz="1800"/>
                </a:pPr>
                <a:endParaRPr lang="en-US"/>
              </a:p>
            </c:txPr>
            <c:showVal val="1"/>
            <c:showLeaderLines val="1"/>
          </c:dLbls>
          <c:cat>
            <c:strRef>
              <c:f>Sheet9!$B$2:$B$7</c:f>
              <c:strCache>
                <c:ptCount val="6"/>
                <c:pt idx="0">
                  <c:v>DATANG LANGSUNG</c:v>
                </c:pt>
                <c:pt idx="1">
                  <c:v>SURAT TERCATAT</c:v>
                </c:pt>
                <c:pt idx="2">
                  <c:v>EMAIL</c:v>
                </c:pt>
                <c:pt idx="3">
                  <c:v>TELEPONE</c:v>
                </c:pt>
                <c:pt idx="4">
                  <c:v>FAX</c:v>
                </c:pt>
                <c:pt idx="5">
                  <c:v>LPSK DATANG LANGSUNG KE PEMOHON</c:v>
                </c:pt>
              </c:strCache>
            </c:strRef>
          </c:cat>
          <c:val>
            <c:numRef>
              <c:f>Sheet9!$C$2:$C$7</c:f>
              <c:numCache>
                <c:formatCode>General</c:formatCode>
                <c:ptCount val="6"/>
                <c:pt idx="0">
                  <c:v>145</c:v>
                </c:pt>
                <c:pt idx="1">
                  <c:v>76</c:v>
                </c:pt>
                <c:pt idx="2">
                  <c:v>13</c:v>
                </c:pt>
                <c:pt idx="3">
                  <c:v>0</c:v>
                </c:pt>
                <c:pt idx="4">
                  <c:v>21</c:v>
                </c:pt>
                <c:pt idx="5">
                  <c:v>11</c:v>
                </c:pt>
              </c:numCache>
            </c:numRef>
          </c:val>
        </c:ser>
        <c:firstSliceAng val="0"/>
      </c:pieChart>
    </c:plotArea>
    <c:legend>
      <c:legendPos val="r"/>
      <c:layout>
        <c:manualLayout>
          <c:xMode val="edge"/>
          <c:yMode val="edge"/>
          <c:x val="0.6094297414212112"/>
          <c:y val="8.2642388451443574E-2"/>
          <c:w val="0.38131099931953033"/>
          <c:h val="0.8680485564304472"/>
        </c:manualLayout>
      </c:layout>
      <c:txPr>
        <a:bodyPr/>
        <a:lstStyle/>
        <a:p>
          <a:pPr>
            <a:defRPr lang="id-ID" sz="1600"/>
          </a:pPr>
          <a:endParaRPr lang="en-US"/>
        </a:p>
      </c:txPr>
    </c:legend>
    <c:plotVisOnly val="1"/>
  </c:chart>
  <c:externalData r:id="rId1"/>
</c:chartSpace>
</file>

<file path=ppt/charts/chart9.xml><?xml version="1.0" encoding="utf-8"?>
<c:chartSpace xmlns:c="http://schemas.openxmlformats.org/drawingml/2006/chart" xmlns:a="http://schemas.openxmlformats.org/drawingml/2006/main" xmlns:r="http://schemas.openxmlformats.org/officeDocument/2006/relationships">
  <c:lang val="en-US"/>
  <c:chart>
    <c:plotArea>
      <c:layout>
        <c:manualLayout>
          <c:layoutTarget val="inner"/>
          <c:xMode val="edge"/>
          <c:yMode val="edge"/>
          <c:x val="4.6805920093321726E-2"/>
          <c:y val="1.8055555555555561E-2"/>
          <c:w val="0.5470679012345675"/>
          <c:h val="0.98194444444444462"/>
        </c:manualLayout>
      </c:layout>
      <c:pieChart>
        <c:varyColors val="1"/>
        <c:ser>
          <c:idx val="0"/>
          <c:order val="0"/>
          <c:explosion val="25"/>
          <c:dLbls>
            <c:txPr>
              <a:bodyPr/>
              <a:lstStyle/>
              <a:p>
                <a:pPr>
                  <a:defRPr lang="en-US" b="1">
                    <a:solidFill>
                      <a:srgbClr val="002060"/>
                    </a:solidFill>
                    <a:effectLst>
                      <a:outerShdw blurRad="38100" dist="38100" dir="2700000" algn="tl">
                        <a:srgbClr val="000000">
                          <a:alpha val="43137"/>
                        </a:srgbClr>
                      </a:outerShdw>
                    </a:effectLst>
                  </a:defRPr>
                </a:pPr>
                <a:endParaRPr lang="en-US"/>
              </a:p>
            </c:txPr>
            <c:showVal val="1"/>
            <c:showLeaderLines val="1"/>
          </c:dLbls>
          <c:cat>
            <c:strRef>
              <c:f>Sheet10!$B$2:$B$28</c:f>
              <c:strCache>
                <c:ptCount val="27"/>
                <c:pt idx="0">
                  <c:v>Jakarta</c:v>
                </c:pt>
                <c:pt idx="1">
                  <c:v>Jawa Barat</c:v>
                </c:pt>
                <c:pt idx="2">
                  <c:v>Banten</c:v>
                </c:pt>
                <c:pt idx="3">
                  <c:v>Bengkulu</c:v>
                </c:pt>
                <c:pt idx="4">
                  <c:v>Bangka Belitung</c:v>
                </c:pt>
                <c:pt idx="5">
                  <c:v>Jawa Timur</c:v>
                </c:pt>
                <c:pt idx="6">
                  <c:v>Sumatera Utara</c:v>
                </c:pt>
                <c:pt idx="7">
                  <c:v>Riau</c:v>
                </c:pt>
                <c:pt idx="8">
                  <c:v>Jambi</c:v>
                </c:pt>
                <c:pt idx="9">
                  <c:v>Nangro Aceh Darusalam</c:v>
                </c:pt>
                <c:pt idx="10">
                  <c:v>Papua</c:v>
                </c:pt>
                <c:pt idx="11">
                  <c:v>Kalimantan Barat</c:v>
                </c:pt>
                <c:pt idx="12">
                  <c:v>Sulawesi Tenggara</c:v>
                </c:pt>
                <c:pt idx="13">
                  <c:v>Kalimantan Selatan</c:v>
                </c:pt>
                <c:pt idx="14">
                  <c:v>Bali</c:v>
                </c:pt>
                <c:pt idx="15">
                  <c:v>NTT</c:v>
                </c:pt>
                <c:pt idx="16">
                  <c:v>Jawa tengah</c:v>
                </c:pt>
                <c:pt idx="17">
                  <c:v>Jogjakarta</c:v>
                </c:pt>
                <c:pt idx="18">
                  <c:v>Sulawesi Selatan</c:v>
                </c:pt>
                <c:pt idx="19">
                  <c:v>Kepulauan Riau</c:v>
                </c:pt>
                <c:pt idx="20">
                  <c:v>Gorontalo</c:v>
                </c:pt>
                <c:pt idx="21">
                  <c:v>Sulawesi Utara</c:v>
                </c:pt>
                <c:pt idx="22">
                  <c:v>Kalimantan Tengah</c:v>
                </c:pt>
                <c:pt idx="23">
                  <c:v>Sumatera Barat</c:v>
                </c:pt>
                <c:pt idx="24">
                  <c:v>Lampung</c:v>
                </c:pt>
                <c:pt idx="25">
                  <c:v>Kalimantan Timur</c:v>
                </c:pt>
                <c:pt idx="26">
                  <c:v>Sumatera Selatan</c:v>
                </c:pt>
              </c:strCache>
            </c:strRef>
          </c:cat>
          <c:val>
            <c:numRef>
              <c:f>Sheet10!$C$2:$C$28</c:f>
              <c:numCache>
                <c:formatCode>General</c:formatCode>
                <c:ptCount val="27"/>
                <c:pt idx="0">
                  <c:v>36</c:v>
                </c:pt>
                <c:pt idx="1">
                  <c:v>12</c:v>
                </c:pt>
                <c:pt idx="2">
                  <c:v>32</c:v>
                </c:pt>
                <c:pt idx="3">
                  <c:v>27</c:v>
                </c:pt>
                <c:pt idx="4">
                  <c:v>4</c:v>
                </c:pt>
                <c:pt idx="5">
                  <c:v>18</c:v>
                </c:pt>
                <c:pt idx="6">
                  <c:v>13</c:v>
                </c:pt>
                <c:pt idx="7">
                  <c:v>4</c:v>
                </c:pt>
                <c:pt idx="8">
                  <c:v>8</c:v>
                </c:pt>
                <c:pt idx="9">
                  <c:v>7</c:v>
                </c:pt>
                <c:pt idx="10">
                  <c:v>2</c:v>
                </c:pt>
                <c:pt idx="11">
                  <c:v>5</c:v>
                </c:pt>
                <c:pt idx="12">
                  <c:v>3</c:v>
                </c:pt>
                <c:pt idx="13">
                  <c:v>6</c:v>
                </c:pt>
                <c:pt idx="14">
                  <c:v>6</c:v>
                </c:pt>
                <c:pt idx="15">
                  <c:v>16</c:v>
                </c:pt>
                <c:pt idx="16">
                  <c:v>17</c:v>
                </c:pt>
                <c:pt idx="17">
                  <c:v>2</c:v>
                </c:pt>
                <c:pt idx="18">
                  <c:v>3</c:v>
                </c:pt>
                <c:pt idx="19">
                  <c:v>16</c:v>
                </c:pt>
                <c:pt idx="20">
                  <c:v>1</c:v>
                </c:pt>
                <c:pt idx="21">
                  <c:v>6</c:v>
                </c:pt>
                <c:pt idx="22">
                  <c:v>3</c:v>
                </c:pt>
                <c:pt idx="23">
                  <c:v>1</c:v>
                </c:pt>
                <c:pt idx="24">
                  <c:v>16</c:v>
                </c:pt>
                <c:pt idx="25">
                  <c:v>1</c:v>
                </c:pt>
                <c:pt idx="26">
                  <c:v>1</c:v>
                </c:pt>
              </c:numCache>
            </c:numRef>
          </c:val>
        </c:ser>
        <c:firstSliceAng val="0"/>
      </c:pieChart>
    </c:plotArea>
    <c:legend>
      <c:legendPos val="r"/>
      <c:layout>
        <c:manualLayout>
          <c:xMode val="edge"/>
          <c:yMode val="edge"/>
          <c:x val="0.6754019636434343"/>
          <c:y val="4.7927165354330711E-2"/>
          <c:w val="0.31533877709730795"/>
          <c:h val="0.90414566929133855"/>
        </c:manualLayout>
      </c:layout>
      <c:txPr>
        <a:bodyPr/>
        <a:lstStyle/>
        <a:p>
          <a:pPr>
            <a:defRPr lang="en-US" sz="1100" b="1">
              <a:effectLst>
                <a:outerShdw blurRad="38100" dist="38100" dir="2700000" algn="tl">
                  <a:srgbClr val="000000">
                    <a:alpha val="43137"/>
                  </a:srgbClr>
                </a:outerShdw>
              </a:effectLst>
            </a:defRPr>
          </a:pPr>
          <a:endParaRPr lang="en-US"/>
        </a:p>
      </c:txPr>
    </c:legend>
    <c:plotVisOnly val="1"/>
  </c:chart>
  <c:externalData r:id="rId1"/>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BD118BFC-7828-475A-8D54-0A26A954BF71}" type="datetimeFigureOut">
              <a:rPr lang="en-US" smtClean="0"/>
              <a:pPr/>
              <a:t>10/17/2011</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54D9D38A-63A9-4ED7-9037-93C8D9EBAE71}"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p:spPr>
      </p:sp>
      <p:sp>
        <p:nvSpPr>
          <p:cNvPr id="4505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6083"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latin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Title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en-US" smtClean="0"/>
              <a:t>Click to edit Master title style</a:t>
            </a:r>
            <a:endParaRPr kumimoji="0" lang="en-US"/>
          </a:p>
        </p:txBody>
      </p:sp>
      <p:cxnSp>
        <p:nvCxnSpPr>
          <p:cNvPr id="8" name="Straight Connector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Date Placeholder 14"/>
          <p:cNvSpPr>
            <a:spLocks noGrp="1"/>
          </p:cNvSpPr>
          <p:nvPr>
            <p:ph type="dt" sz="half" idx="10"/>
          </p:nvPr>
        </p:nvSpPr>
        <p:spPr/>
        <p:txBody>
          <a:bodyPr/>
          <a:lstStyle/>
          <a:p>
            <a:fld id="{E4AF2B48-1088-4CFF-81A7-15DCAE10419E}" type="datetimeFigureOut">
              <a:rPr lang="en-US" smtClean="0"/>
              <a:pPr/>
              <a:t>10/17/2011</a:t>
            </a:fld>
            <a:endParaRPr lang="en-US"/>
          </a:p>
        </p:txBody>
      </p:sp>
      <p:sp>
        <p:nvSpPr>
          <p:cNvPr id="16" name="Slide Number Placeholder 15"/>
          <p:cNvSpPr>
            <a:spLocks noGrp="1"/>
          </p:cNvSpPr>
          <p:nvPr>
            <p:ph type="sldNum" sz="quarter" idx="11"/>
          </p:nvPr>
        </p:nvSpPr>
        <p:spPr/>
        <p:txBody>
          <a:bodyPr/>
          <a:lstStyle/>
          <a:p>
            <a:fld id="{1DFF0A25-4FB4-4781-A395-7973868915D6}" type="slidenum">
              <a:rPr lang="en-US" smtClean="0"/>
              <a:pPr/>
              <a:t>‹#›</a:t>
            </a:fld>
            <a:endParaRPr lang="en-US"/>
          </a:p>
        </p:txBody>
      </p:sp>
      <p:sp>
        <p:nvSpPr>
          <p:cNvPr id="17" name="Footer Placeholder 16"/>
          <p:cNvSpPr>
            <a:spLocks noGrp="1"/>
          </p:cNvSpPr>
          <p:nvPr>
            <p:ph type="ftr" sz="quarter" idx="12"/>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524000"/>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4" name="Date Placeholder 13"/>
          <p:cNvSpPr>
            <a:spLocks noGrp="1"/>
          </p:cNvSpPr>
          <p:nvPr>
            <p:ph type="dt" sz="half" idx="14"/>
          </p:nvPr>
        </p:nvSpPr>
        <p:spPr/>
        <p:txBody>
          <a:bodyPr/>
          <a:lstStyle/>
          <a:p>
            <a:fld id="{E4AF2B48-1088-4CFF-81A7-15DCAE10419E}" type="datetimeFigureOut">
              <a:rPr lang="en-US" smtClean="0"/>
              <a:pPr/>
              <a:t>10/17/2011</a:t>
            </a:fld>
            <a:endParaRPr lang="en-US"/>
          </a:p>
        </p:txBody>
      </p:sp>
      <p:sp>
        <p:nvSpPr>
          <p:cNvPr id="15" name="Slide Number Placeholder 14"/>
          <p:cNvSpPr>
            <a:spLocks noGrp="1"/>
          </p:cNvSpPr>
          <p:nvPr>
            <p:ph type="sldNum" sz="quarter" idx="15"/>
          </p:nvPr>
        </p:nvSpPr>
        <p:spPr/>
        <p:txBody>
          <a:bodyPr/>
          <a:lstStyle>
            <a:lvl1pPr algn="ctr">
              <a:defRPr/>
            </a:lvl1pPr>
          </a:lstStyle>
          <a:p>
            <a:fld id="{1DFF0A25-4FB4-4781-A395-7973868915D6}" type="slidenum">
              <a:rPr lang="en-US" smtClean="0"/>
              <a:pPr/>
              <a:t>‹#›</a:t>
            </a:fld>
            <a:endParaRPr lang="en-US"/>
          </a:p>
        </p:txBody>
      </p:sp>
      <p:sp>
        <p:nvSpPr>
          <p:cNvPr id="16" name="Footer Placeholder 15"/>
          <p:cNvSpPr>
            <a:spLocks noGrp="1"/>
          </p:cNvSpPr>
          <p:nvPr>
            <p:ph type="ftr" sz="quarter" idx="16"/>
          </p:nvPr>
        </p:nvSpPr>
        <p:spPr/>
        <p:txBody>
          <a:bodyPr/>
          <a:lstStyle/>
          <a:p>
            <a:endParaRPr lang="en-US"/>
          </a:p>
        </p:txBody>
      </p:sp>
      <p:sp>
        <p:nvSpPr>
          <p:cNvPr id="17" name="Title 16"/>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E4AF2B48-1088-4CFF-81A7-15DCAE10419E}" type="datetimeFigureOut">
              <a:rPr lang="en-US" smtClean="0"/>
              <a:pPr/>
              <a:t>10/17/2011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FF0A25-4FB4-4781-A395-7973868915D6}" type="slidenum">
              <a:rPr lang="en-US" smtClean="0"/>
              <a:pPr/>
              <a:t>‹#›</a:t>
            </a:fld>
            <a:endParaRPr lang="en-US"/>
          </a:p>
        </p:txBody>
      </p: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cxnSp>
        <p:nvCxnSpPr>
          <p:cNvPr id="7" name="Straight Connector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E4AF2B48-1088-4CFF-81A7-15DCAE10419E}" type="datetimeFigureOut">
              <a:rPr lang="en-US" smtClean="0"/>
              <a:pPr/>
              <a:t>10/17/2011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FF0A25-4FB4-4781-A395-7973868915D6}" type="slidenum">
              <a:rPr lang="en-US" smtClean="0"/>
              <a:pPr/>
              <a:t>‹#›</a:t>
            </a:fld>
            <a:endParaRPr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11" name="Content Placeholder 10"/>
          <p:cNvSpPr>
            <a:spLocks noGrp="1"/>
          </p:cNvSpPr>
          <p:nvPr>
            <p:ph sz="half" idx="1"/>
          </p:nvPr>
        </p:nvSpPr>
        <p:spPr>
          <a:xfrm>
            <a:off x="457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1DFF0A25-4FB4-4781-A395-7973868915D6}" type="slidenum">
              <a:rPr lang="en-US" smtClean="0"/>
              <a:pPr/>
              <a:t>‹#›</a:t>
            </a:fld>
            <a:endParaRPr lang="en-US"/>
          </a:p>
        </p:txBody>
      </p:sp>
      <p:sp>
        <p:nvSpPr>
          <p:cNvPr id="8" name="Footer Placeholder 7"/>
          <p:cNvSpPr>
            <a:spLocks noGrp="1"/>
          </p:cNvSpPr>
          <p:nvPr>
            <p:ph type="ftr" sz="quarter" idx="11"/>
          </p:nvPr>
        </p:nvSpPr>
        <p:spPr/>
        <p:txBody>
          <a:bodyPr/>
          <a:lstStyle/>
          <a:p>
            <a:endParaRPr lang="en-US"/>
          </a:p>
        </p:txBody>
      </p:sp>
      <p:sp>
        <p:nvSpPr>
          <p:cNvPr id="7" name="Date Placeholder 6"/>
          <p:cNvSpPr>
            <a:spLocks noGrp="1"/>
          </p:cNvSpPr>
          <p:nvPr>
            <p:ph type="dt" sz="half" idx="10"/>
          </p:nvPr>
        </p:nvSpPr>
        <p:spPr/>
        <p:txBody>
          <a:bodyPr/>
          <a:lstStyle/>
          <a:p>
            <a:fld id="{E4AF2B48-1088-4CFF-81A7-15DCAE10419E}" type="datetimeFigureOut">
              <a:rPr lang="en-US" smtClean="0"/>
              <a:pPr/>
              <a:t>10/17/2011</a:t>
            </a:fld>
            <a:endParaRPr lang="en-US"/>
          </a:p>
        </p:txBody>
      </p: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4" name="Content Placeholder 33"/>
          <p:cNvSpPr>
            <a:spLocks noGrp="1"/>
          </p:cNvSpPr>
          <p:nvPr>
            <p:ph sz="quarter" idx="4"/>
          </p:nvPr>
        </p:nvSpPr>
        <p:spPr>
          <a:xfrm>
            <a:off x="4649788"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 name="Title 1"/>
          <p:cNvSpPr>
            <a:spLocks noGrp="1"/>
          </p:cNvSpPr>
          <p:nvPr>
            <p:ph type="title"/>
          </p:nvPr>
        </p:nvSpPr>
        <p:spPr>
          <a:xfrm>
            <a:off x="457200" y="155448"/>
            <a:ext cx="8229600" cy="1143000"/>
          </a:xfrm>
        </p:spPr>
        <p:txBody>
          <a:bodyPr anchor="b" anchorCtr="0"/>
          <a:lstStyle>
            <a:lvl1pPr>
              <a:defRPr/>
            </a:lvl1pPr>
          </a:lstStyle>
          <a:p>
            <a:r>
              <a:rPr kumimoji="0" lang="en-US" smtClean="0"/>
              <a:t>Click to edit Master title style</a:t>
            </a:r>
            <a:endParaRPr kumimoji="0" lang="en-US"/>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cxnSp>
        <p:nvCxnSpPr>
          <p:cNvPr id="10" name="Straight Connector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E4AF2B48-1088-4CFF-81A7-15DCAE10419E}" type="datetimeFigureOut">
              <a:rPr lang="en-US" smtClean="0"/>
              <a:pPr/>
              <a:t>10/17/2011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DFF0A25-4FB4-4781-A395-7973868915D6}" type="slidenum">
              <a:rPr lang="en-US" smtClean="0"/>
              <a:pPr/>
              <a:t>‹#›</a:t>
            </a:fld>
            <a:endParaRPr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4AF2B48-1088-4CFF-81A7-15DCAE10419E}" type="datetimeFigureOut">
              <a:rPr lang="en-US" smtClean="0"/>
              <a:pPr/>
              <a:t>10/17/2011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DFF0A25-4FB4-4781-A395-7973868915D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 name="Text Placeholder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31" name="Titl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8" name="Date Placeholder 7"/>
          <p:cNvSpPr>
            <a:spLocks noGrp="1"/>
          </p:cNvSpPr>
          <p:nvPr>
            <p:ph type="dt" sz="half" idx="14"/>
          </p:nvPr>
        </p:nvSpPr>
        <p:spPr/>
        <p:txBody>
          <a:bodyPr/>
          <a:lstStyle/>
          <a:p>
            <a:fld id="{E4AF2B48-1088-4CFF-81A7-15DCAE10419E}" type="datetimeFigureOut">
              <a:rPr lang="en-US" smtClean="0"/>
              <a:pPr/>
              <a:t>10/17/2011</a:t>
            </a:fld>
            <a:endParaRPr lang="en-US"/>
          </a:p>
        </p:txBody>
      </p:sp>
      <p:sp>
        <p:nvSpPr>
          <p:cNvPr id="9" name="Slide Number Placeholder 8"/>
          <p:cNvSpPr>
            <a:spLocks noGrp="1"/>
          </p:cNvSpPr>
          <p:nvPr>
            <p:ph type="sldNum" sz="quarter" idx="15"/>
          </p:nvPr>
        </p:nvSpPr>
        <p:spPr/>
        <p:txBody>
          <a:bodyPr/>
          <a:lstStyle/>
          <a:p>
            <a:fld id="{1DFF0A25-4FB4-4781-A395-7973868915D6}" type="slidenum">
              <a:rPr lang="en-US" smtClean="0"/>
              <a:pPr/>
              <a:t>‹#›</a:t>
            </a:fld>
            <a:endParaRPr lang="en-US"/>
          </a:p>
        </p:txBody>
      </p:sp>
      <p:sp>
        <p:nvSpPr>
          <p:cNvPr id="10" name="Footer Placeholder 9"/>
          <p:cNvSpPr>
            <a:spLocks noGrp="1"/>
          </p:cNvSpPr>
          <p:nvPr>
            <p:ph type="ftr" sz="quarter" idx="16"/>
          </p:nvPr>
        </p:nvSpPr>
        <p:spPr/>
        <p:txBody>
          <a:bodyPr/>
          <a:lstStyle/>
          <a:p>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n-US" smtClean="0"/>
              <a:t>Click icon to add picture</a:t>
            </a:r>
            <a:endParaRPr kumimoji="0" lang="en-US"/>
          </a:p>
        </p:txBody>
      </p:sp>
      <p:sp>
        <p:nvSpPr>
          <p:cNvPr id="4" name="Text Placeholder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p:txBody>
          <a:bodyPr/>
          <a:lstStyle/>
          <a:p>
            <a:fld id="{E4AF2B48-1088-4CFF-81A7-15DCAE10419E}" type="datetimeFigureOut">
              <a:rPr lang="en-US" smtClean="0"/>
              <a:pPr/>
              <a:t>10/17/2011</a:t>
            </a:fld>
            <a:endParaRPr lang="en-US"/>
          </a:p>
        </p:txBody>
      </p:sp>
      <p:sp>
        <p:nvSpPr>
          <p:cNvPr id="9" name="Slide Number Placeholder 8"/>
          <p:cNvSpPr>
            <a:spLocks noGrp="1"/>
          </p:cNvSpPr>
          <p:nvPr>
            <p:ph type="sldNum" sz="quarter" idx="11"/>
          </p:nvPr>
        </p:nvSpPr>
        <p:spPr/>
        <p:txBody>
          <a:bodyPr/>
          <a:lstStyle/>
          <a:p>
            <a:fld id="{1DFF0A25-4FB4-4781-A395-7973868915D6}" type="slidenum">
              <a:rPr lang="en-US" smtClean="0"/>
              <a:pPr/>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4AF2B48-1088-4CFF-81A7-15DCAE10419E}" type="datetimeFigureOut">
              <a:rPr lang="en-US" smtClean="0"/>
              <a:pPr/>
              <a:t>10/17/2011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FF0A25-4FB4-4781-A395-7973868915D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4AF2B48-1088-4CFF-81A7-15DCAE10419E}" type="datetimeFigureOut">
              <a:rPr lang="en-US" smtClean="0"/>
              <a:pPr/>
              <a:t>10/17/2011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FF0A25-4FB4-4781-A395-7973868915D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E4AF2B48-1088-4CFF-81A7-15DCAE10419E}" type="datetimeFigureOut">
              <a:rPr lang="en-US" smtClean="0"/>
              <a:pPr/>
              <a:t>10/17/2011</a:t>
            </a:fld>
            <a:endParaRPr lang="en-US"/>
          </a:p>
        </p:txBody>
      </p:sp>
      <p:sp>
        <p:nvSpPr>
          <p:cNvPr id="10" name="Footer Placeholder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en-US"/>
          </a:p>
        </p:txBody>
      </p:sp>
      <p:sp>
        <p:nvSpPr>
          <p:cNvPr id="22" name="Slide Number Placeholder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1DFF0A25-4FB4-4781-A395-7973868915D6}" type="slidenum">
              <a:rPr lang="en-US" smtClean="0"/>
              <a:pPr/>
              <a:t>‹#›</a:t>
            </a:fld>
            <a:endParaRPr lang="en-US"/>
          </a:p>
        </p:txBody>
      </p:sp>
      <p:sp>
        <p:nvSpPr>
          <p:cNvPr id="5" name="Title Placeholder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en-US" smtClean="0"/>
              <a:t>Click to edit Master title style</a:t>
            </a:r>
            <a:endParaRPr kumimoji="0" lang="en-US"/>
          </a:p>
        </p:txBody>
      </p:sp>
    </p:spTree>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audio" Target="../media/audio2.wav"/><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audio" Target="../media/audio2.wav"/><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audio" Target="../media/audio2.wav"/><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audio" Target="../media/audio2.wav"/><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audio" Target="../media/audio2.wav"/><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audio" Target="../media/audio3.wav"/><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7.jpeg"/><Relationship Id="rId13" Type="http://schemas.openxmlformats.org/officeDocument/2006/relationships/image" Target="../media/image12.jpeg"/><Relationship Id="rId3" Type="http://schemas.openxmlformats.org/officeDocument/2006/relationships/audio" Target="../media/audio2.wav"/><Relationship Id="rId7" Type="http://schemas.openxmlformats.org/officeDocument/2006/relationships/image" Target="../media/image6.jpeg"/><Relationship Id="rId12"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jpeg"/><Relationship Id="rId11" Type="http://schemas.openxmlformats.org/officeDocument/2006/relationships/image" Target="../media/image10.jpeg"/><Relationship Id="rId5" Type="http://schemas.openxmlformats.org/officeDocument/2006/relationships/image" Target="../media/image4.jpeg"/><Relationship Id="rId10" Type="http://schemas.openxmlformats.org/officeDocument/2006/relationships/image" Target="../media/image9.jpeg"/><Relationship Id="rId4" Type="http://schemas.openxmlformats.org/officeDocument/2006/relationships/image" Target="../media/image3.jpeg"/><Relationship Id="rId9" Type="http://schemas.openxmlformats.org/officeDocument/2006/relationships/image" Target="../media/image8.jpeg"/></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audio" Target="../media/audio2.wav"/><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audio" Target="../media/audio2.wav"/><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audio" Target="../media/audio2.wav"/><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6.jpeg"/></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audio" Target="../media/audio2.wav"/><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audio" Target="../media/audio2.wav"/><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8.jpeg"/></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audio" Target="../media/audio2.wav"/><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audio" Target="../media/audio2.wav"/><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21.jpeg"/></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audio" Target="../media/audio2.wav"/><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audio" Target="../media/audio3.wav"/><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24.jpeg"/><Relationship Id="rId4" Type="http://schemas.openxmlformats.org/officeDocument/2006/relationships/image" Target="../media/image23.jpeg"/></Relationships>
</file>

<file path=ppt/slides/_rels/slide1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audio" Target="../media/audio2.wav"/><Relationship Id="rId1" Type="http://schemas.openxmlformats.org/officeDocument/2006/relationships/slideLayout" Target="../slideLayouts/slideLayout1.xml"/><Relationship Id="rId4" Type="http://schemas.openxmlformats.org/officeDocument/2006/relationships/image" Target="../media/image14.jpeg"/></Relationships>
</file>

<file path=ppt/slides/_rels/slide2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audio" Target="../media/audio2.wav"/><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2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audio" Target="../media/audio2.wav"/><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2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audio" Target="../media/audio4.wav"/><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audio" Target="../media/audio5.wav"/><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audio" Target="../media/audio5.wav"/><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audio" Target="../media/audio3.wav"/><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audio" Target="../media/audio2.wav"/><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audio" Target="../media/audio2.wav"/><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audio" Target="../media/audio2.wav"/><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audio" Target="../media/audio2.wav"/><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audio" Target="../media/audio2.wav"/><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audio" Target="../media/audio2.wav"/><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audio" Target="../media/audio2.wav"/><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audio" Target="../media/audio2.wav"/><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audio" Target="../media/audio2.wav"/><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audio" Target="../media/audio3.wav"/><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audio" Target="../media/audio2.wav"/><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audio" Target="../media/audio2.wav"/><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audio" Target="../media/audio2.wav"/><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audio" Target="../media/audio2.wav"/><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audio" Target="../media/audio2.wav"/><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audio" Target="../media/audio6.wav"/><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3699804"/>
            <a:ext cx="8305800" cy="2548596"/>
          </a:xfrm>
        </p:spPr>
        <p:txBody>
          <a:bodyPr>
            <a:normAutofit/>
          </a:bodyPr>
          <a:lstStyle/>
          <a:p>
            <a:r>
              <a:rPr lang="en-US" sz="2400" dirty="0" err="1" smtClean="0"/>
              <a:t>Disampaikan</a:t>
            </a:r>
            <a:r>
              <a:rPr lang="en-US" sz="2400" dirty="0" smtClean="0"/>
              <a:t> </a:t>
            </a:r>
            <a:r>
              <a:rPr lang="en-US" sz="2400" dirty="0" err="1" smtClean="0"/>
              <a:t>oleh</a:t>
            </a:r>
            <a:r>
              <a:rPr lang="en-US" sz="2400" dirty="0" smtClean="0"/>
              <a:t> :</a:t>
            </a:r>
          </a:p>
          <a:p>
            <a:r>
              <a:rPr lang="en-US" sz="2400" dirty="0" smtClean="0"/>
              <a:t>Abdul </a:t>
            </a:r>
            <a:r>
              <a:rPr lang="en-US" sz="2400" dirty="0" err="1" smtClean="0"/>
              <a:t>Haris</a:t>
            </a:r>
            <a:r>
              <a:rPr lang="en-US" sz="2400" dirty="0" smtClean="0"/>
              <a:t> </a:t>
            </a:r>
            <a:r>
              <a:rPr lang="en-US" sz="2400" dirty="0" err="1" smtClean="0"/>
              <a:t>Semendawai</a:t>
            </a:r>
            <a:r>
              <a:rPr lang="en-US" sz="2400" dirty="0" smtClean="0"/>
              <a:t>, SH, LL.M</a:t>
            </a:r>
          </a:p>
          <a:p>
            <a:r>
              <a:rPr lang="en-US" sz="2400" dirty="0" err="1" smtClean="0"/>
              <a:t>Ketua</a:t>
            </a:r>
            <a:r>
              <a:rPr lang="en-US" sz="2400" dirty="0" smtClean="0"/>
              <a:t> LPSK RI</a:t>
            </a:r>
          </a:p>
          <a:p>
            <a:r>
              <a:rPr lang="en-US" sz="2400" dirty="0" smtClean="0"/>
              <a:t>KULIAH UMUM VICTIMOLOGI FH UI, 17 </a:t>
            </a:r>
            <a:r>
              <a:rPr lang="en-US" sz="2400" dirty="0" err="1" smtClean="0"/>
              <a:t>Oktober</a:t>
            </a:r>
            <a:r>
              <a:rPr lang="en-US" sz="2400" dirty="0" smtClean="0"/>
              <a:t> 2011</a:t>
            </a:r>
            <a:endParaRPr lang="en-US" sz="2400" dirty="0"/>
          </a:p>
        </p:txBody>
      </p:sp>
      <p:sp>
        <p:nvSpPr>
          <p:cNvPr id="2" name="Title 1"/>
          <p:cNvSpPr>
            <a:spLocks noGrp="1"/>
          </p:cNvSpPr>
          <p:nvPr>
            <p:ph type="ctrTitle"/>
          </p:nvPr>
        </p:nvSpPr>
        <p:spPr>
          <a:xfrm>
            <a:off x="1143000" y="838200"/>
            <a:ext cx="7772400" cy="2438400"/>
          </a:xfrm>
        </p:spPr>
        <p:txBody>
          <a:bodyPr>
            <a:normAutofit fontScale="90000"/>
          </a:bodyPr>
          <a:lstStyle/>
          <a:p>
            <a:r>
              <a:rPr lang="id-ID" b="1" dirty="0" smtClean="0"/>
              <a:t>PERAN NEGARA DAN LPSK DALAM PERLINDUNGAN SAKSI &amp; KORBAN DI INDONESIA</a:t>
            </a:r>
            <a:endParaRPr lang="en-US" b="1" dirty="0"/>
          </a:p>
        </p:txBody>
      </p:sp>
    </p:spTree>
  </p:cSld>
  <p:clrMapOvr>
    <a:masterClrMapping/>
  </p:clrMapOvr>
  <p:transition>
    <p:sndAc>
      <p:stSnd>
        <p:snd r:embed="rId2" name="suction.wav" builtIn="1"/>
      </p:stSnd>
    </p:sndAc>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r>
              <a:rPr lang="en-US" dirty="0" err="1" smtClean="0"/>
              <a:t>Pengakuan</a:t>
            </a:r>
            <a:r>
              <a:rPr lang="en-US" dirty="0" smtClean="0"/>
              <a:t> </a:t>
            </a:r>
            <a:r>
              <a:rPr lang="en-US" dirty="0" err="1" smtClean="0"/>
              <a:t>atas</a:t>
            </a:r>
            <a:r>
              <a:rPr lang="en-US" dirty="0" smtClean="0"/>
              <a:t> </a:t>
            </a:r>
            <a:r>
              <a:rPr lang="en-US" dirty="0" err="1" smtClean="0"/>
              <a:t>eksistensi</a:t>
            </a:r>
            <a:r>
              <a:rPr lang="en-US" dirty="0" smtClean="0"/>
              <a:t> </a:t>
            </a:r>
            <a:r>
              <a:rPr lang="en-US" dirty="0" err="1" smtClean="0"/>
              <a:t>Saksi</a:t>
            </a:r>
            <a:r>
              <a:rPr lang="en-US" dirty="0" smtClean="0"/>
              <a:t> </a:t>
            </a:r>
            <a:r>
              <a:rPr lang="en-US" dirty="0" err="1" smtClean="0"/>
              <a:t>dan</a:t>
            </a:r>
            <a:r>
              <a:rPr lang="en-US" dirty="0" smtClean="0"/>
              <a:t> </a:t>
            </a:r>
            <a:r>
              <a:rPr lang="en-US" dirty="0" err="1" smtClean="0"/>
              <a:t>Korban</a:t>
            </a:r>
            <a:r>
              <a:rPr lang="en-US" dirty="0" smtClean="0"/>
              <a:t> </a:t>
            </a:r>
            <a:r>
              <a:rPr lang="en-US" dirty="0" err="1" smtClean="0"/>
              <a:t>dalam</a:t>
            </a:r>
            <a:r>
              <a:rPr lang="en-US" dirty="0" smtClean="0"/>
              <a:t> </a:t>
            </a:r>
            <a:r>
              <a:rPr lang="en-US" dirty="0" err="1" smtClean="0"/>
              <a:t>Proses</a:t>
            </a:r>
            <a:r>
              <a:rPr lang="en-US" dirty="0" smtClean="0"/>
              <a:t> </a:t>
            </a:r>
            <a:r>
              <a:rPr lang="en-US" dirty="0" err="1" smtClean="0"/>
              <a:t>Peradilan</a:t>
            </a:r>
            <a:r>
              <a:rPr lang="en-US" dirty="0" smtClean="0"/>
              <a:t> </a:t>
            </a:r>
            <a:r>
              <a:rPr lang="en-US" dirty="0" err="1" smtClean="0"/>
              <a:t>Pidana</a:t>
            </a:r>
            <a:r>
              <a:rPr lang="en-US" dirty="0" smtClean="0"/>
              <a:t> </a:t>
            </a:r>
            <a:r>
              <a:rPr lang="en-US" dirty="0" err="1" smtClean="0"/>
              <a:t>di</a:t>
            </a:r>
            <a:r>
              <a:rPr lang="en-US" dirty="0" smtClean="0"/>
              <a:t> Indonesia, </a:t>
            </a:r>
            <a:r>
              <a:rPr lang="en-US" dirty="0" err="1" smtClean="0"/>
              <a:t>perlahan-lahan</a:t>
            </a:r>
            <a:r>
              <a:rPr lang="en-US" dirty="0" smtClean="0"/>
              <a:t> </a:t>
            </a:r>
            <a:r>
              <a:rPr lang="en-US" dirty="0" err="1" smtClean="0"/>
              <a:t>mulai</a:t>
            </a:r>
            <a:r>
              <a:rPr lang="en-US" dirty="0" smtClean="0"/>
              <a:t> </a:t>
            </a:r>
            <a:r>
              <a:rPr lang="en-US" dirty="0" err="1" smtClean="0"/>
              <a:t>diakui</a:t>
            </a:r>
            <a:r>
              <a:rPr lang="en-US" dirty="0" smtClean="0"/>
              <a:t>.</a:t>
            </a:r>
          </a:p>
          <a:p>
            <a:r>
              <a:rPr lang="en-US" dirty="0" err="1" smtClean="0"/>
              <a:t>Pengakuan</a:t>
            </a:r>
            <a:r>
              <a:rPr lang="en-US" dirty="0" smtClean="0"/>
              <a:t> </a:t>
            </a:r>
            <a:r>
              <a:rPr lang="en-US" dirty="0" err="1" smtClean="0"/>
              <a:t>tersebut</a:t>
            </a:r>
            <a:r>
              <a:rPr lang="en-US" dirty="0" smtClean="0"/>
              <a:t> </a:t>
            </a:r>
            <a:r>
              <a:rPr lang="en-US" dirty="0" err="1" smtClean="0"/>
              <a:t>tercermin</a:t>
            </a:r>
            <a:r>
              <a:rPr lang="en-US" dirty="0" smtClean="0"/>
              <a:t> </a:t>
            </a:r>
            <a:r>
              <a:rPr lang="en-US" dirty="0" err="1" smtClean="0"/>
              <a:t>dari</a:t>
            </a:r>
            <a:r>
              <a:rPr lang="en-US" dirty="0" smtClean="0"/>
              <a:t> </a:t>
            </a:r>
            <a:r>
              <a:rPr lang="en-US" dirty="0" err="1" smtClean="0"/>
              <a:t>lahirnya</a:t>
            </a:r>
            <a:r>
              <a:rPr lang="en-US" dirty="0" smtClean="0"/>
              <a:t> </a:t>
            </a:r>
            <a:r>
              <a:rPr lang="en-US" dirty="0" err="1" smtClean="0"/>
              <a:t>berbagai</a:t>
            </a:r>
            <a:r>
              <a:rPr lang="en-US" dirty="0" smtClean="0"/>
              <a:t> </a:t>
            </a:r>
            <a:r>
              <a:rPr lang="en-US" dirty="0" err="1" smtClean="0"/>
              <a:t>Peraturan</a:t>
            </a:r>
            <a:r>
              <a:rPr lang="en-US" dirty="0" smtClean="0"/>
              <a:t> </a:t>
            </a:r>
            <a:r>
              <a:rPr lang="en-US" dirty="0" err="1" smtClean="0"/>
              <a:t>PerUu</a:t>
            </a:r>
            <a:r>
              <a:rPr lang="en-US" dirty="0" smtClean="0"/>
              <a:t>-an yang </a:t>
            </a:r>
            <a:r>
              <a:rPr lang="en-US" dirty="0" err="1" smtClean="0"/>
              <a:t>mengakui</a:t>
            </a:r>
            <a:r>
              <a:rPr lang="en-US" dirty="0" smtClean="0"/>
              <a:t> </a:t>
            </a:r>
            <a:r>
              <a:rPr lang="en-US" dirty="0" err="1" smtClean="0"/>
              <a:t>hak-hak</a:t>
            </a:r>
            <a:r>
              <a:rPr lang="en-US" dirty="0" smtClean="0"/>
              <a:t> </a:t>
            </a:r>
            <a:r>
              <a:rPr lang="en-US" dirty="0" err="1" smtClean="0"/>
              <a:t>Saksi</a:t>
            </a:r>
            <a:r>
              <a:rPr lang="en-US" dirty="0" smtClean="0"/>
              <a:t> </a:t>
            </a:r>
            <a:r>
              <a:rPr lang="en-US" dirty="0" err="1" smtClean="0"/>
              <a:t>dan</a:t>
            </a:r>
            <a:r>
              <a:rPr lang="en-US" dirty="0" smtClean="0"/>
              <a:t> </a:t>
            </a:r>
            <a:r>
              <a:rPr lang="en-US" dirty="0" err="1" smtClean="0"/>
              <a:t>Korban</a:t>
            </a:r>
            <a:r>
              <a:rPr lang="en-US" dirty="0" smtClean="0"/>
              <a:t>.</a:t>
            </a:r>
          </a:p>
          <a:p>
            <a:r>
              <a:rPr lang="en-US" dirty="0" err="1" smtClean="0"/>
              <a:t>Lahirnya</a:t>
            </a:r>
            <a:r>
              <a:rPr lang="en-US" dirty="0" smtClean="0"/>
              <a:t> </a:t>
            </a:r>
            <a:r>
              <a:rPr lang="en-US" dirty="0" err="1" smtClean="0"/>
              <a:t>berbagai</a:t>
            </a:r>
            <a:r>
              <a:rPr lang="en-US" dirty="0" smtClean="0"/>
              <a:t> </a:t>
            </a:r>
            <a:r>
              <a:rPr lang="en-US" dirty="0" err="1" smtClean="0"/>
              <a:t>peraturan</a:t>
            </a:r>
            <a:r>
              <a:rPr lang="en-US" dirty="0" smtClean="0"/>
              <a:t> </a:t>
            </a:r>
            <a:r>
              <a:rPr lang="en-US" dirty="0" err="1" smtClean="0"/>
              <a:t>perUU</a:t>
            </a:r>
            <a:r>
              <a:rPr lang="en-US" dirty="0" smtClean="0"/>
              <a:t>-an </a:t>
            </a:r>
            <a:r>
              <a:rPr lang="en-US" dirty="0" err="1" smtClean="0"/>
              <a:t>ini</a:t>
            </a:r>
            <a:r>
              <a:rPr lang="en-US" dirty="0" smtClean="0"/>
              <a:t> </a:t>
            </a:r>
            <a:r>
              <a:rPr lang="en-US" dirty="0" err="1" smtClean="0"/>
              <a:t>dapat</a:t>
            </a:r>
            <a:r>
              <a:rPr lang="en-US" dirty="0" smtClean="0"/>
              <a:t> </a:t>
            </a:r>
            <a:r>
              <a:rPr lang="en-US" dirty="0" err="1" smtClean="0"/>
              <a:t>dilihat</a:t>
            </a:r>
            <a:r>
              <a:rPr lang="en-US" dirty="0" smtClean="0"/>
              <a:t> </a:t>
            </a:r>
            <a:r>
              <a:rPr lang="en-US" dirty="0" err="1" smtClean="0"/>
              <a:t>sebagai</a:t>
            </a:r>
            <a:r>
              <a:rPr lang="en-US" dirty="0" smtClean="0"/>
              <a:t> </a:t>
            </a:r>
            <a:r>
              <a:rPr lang="en-US" dirty="0" err="1" smtClean="0"/>
              <a:t>tonggak</a:t>
            </a:r>
            <a:r>
              <a:rPr lang="en-US" dirty="0" smtClean="0"/>
              <a:t> </a:t>
            </a:r>
            <a:r>
              <a:rPr lang="en-US" dirty="0" err="1" smtClean="0"/>
              <a:t>perubahan</a:t>
            </a:r>
            <a:r>
              <a:rPr lang="en-US" dirty="0" smtClean="0"/>
              <a:t> </a:t>
            </a:r>
            <a:r>
              <a:rPr lang="en-US" dirty="0" err="1" smtClean="0"/>
              <a:t>paradigma</a:t>
            </a:r>
            <a:r>
              <a:rPr lang="en-US" dirty="0" smtClean="0"/>
              <a:t> </a:t>
            </a:r>
            <a:r>
              <a:rPr lang="en-US" dirty="0" err="1" smtClean="0"/>
              <a:t>atau</a:t>
            </a:r>
            <a:r>
              <a:rPr lang="en-US" dirty="0" smtClean="0"/>
              <a:t> </a:t>
            </a:r>
            <a:r>
              <a:rPr lang="en-US" dirty="0" err="1" smtClean="0"/>
              <a:t>cara</a:t>
            </a:r>
            <a:r>
              <a:rPr lang="en-US" dirty="0" smtClean="0"/>
              <a:t> </a:t>
            </a:r>
            <a:r>
              <a:rPr lang="en-US" dirty="0" err="1" smtClean="0"/>
              <a:t>pandang</a:t>
            </a:r>
            <a:r>
              <a:rPr lang="en-US" dirty="0" smtClean="0"/>
              <a:t> </a:t>
            </a:r>
            <a:r>
              <a:rPr lang="en-US" dirty="0" err="1" smtClean="0"/>
              <a:t>terhadap</a:t>
            </a:r>
            <a:r>
              <a:rPr lang="en-US" dirty="0" smtClean="0"/>
              <a:t> </a:t>
            </a:r>
            <a:r>
              <a:rPr lang="en-US" dirty="0" err="1" smtClean="0"/>
              <a:t>keberadaan</a:t>
            </a:r>
            <a:r>
              <a:rPr lang="en-US" dirty="0" smtClean="0"/>
              <a:t> </a:t>
            </a:r>
            <a:r>
              <a:rPr lang="en-US" dirty="0" err="1" smtClean="0"/>
              <a:t>saksi</a:t>
            </a:r>
            <a:r>
              <a:rPr lang="en-US" dirty="0" smtClean="0"/>
              <a:t> </a:t>
            </a:r>
            <a:r>
              <a:rPr lang="en-US" dirty="0" err="1" smtClean="0"/>
              <a:t>dan</a:t>
            </a:r>
            <a:r>
              <a:rPr lang="en-US" dirty="0" smtClean="0"/>
              <a:t> </a:t>
            </a:r>
            <a:r>
              <a:rPr lang="en-US" dirty="0" err="1" smtClean="0"/>
              <a:t>korban</a:t>
            </a:r>
            <a:r>
              <a:rPr lang="en-US" dirty="0" smtClean="0"/>
              <a:t>.</a:t>
            </a:r>
          </a:p>
          <a:p>
            <a:r>
              <a:rPr lang="en-US" dirty="0" err="1" smtClean="0"/>
              <a:t>Presentasi</a:t>
            </a:r>
            <a:r>
              <a:rPr lang="en-US" dirty="0" smtClean="0"/>
              <a:t> </a:t>
            </a:r>
            <a:r>
              <a:rPr lang="en-US" dirty="0" err="1" smtClean="0"/>
              <a:t>ini</a:t>
            </a:r>
            <a:r>
              <a:rPr lang="en-US" dirty="0" smtClean="0"/>
              <a:t> </a:t>
            </a:r>
            <a:r>
              <a:rPr lang="en-US" dirty="0" err="1" smtClean="0"/>
              <a:t>akan</a:t>
            </a:r>
            <a:r>
              <a:rPr lang="en-US" dirty="0" smtClean="0"/>
              <a:t> </a:t>
            </a:r>
            <a:r>
              <a:rPr lang="en-US" dirty="0" err="1" smtClean="0"/>
              <a:t>memaparkan</a:t>
            </a:r>
            <a:r>
              <a:rPr lang="en-US" dirty="0" smtClean="0"/>
              <a:t> </a:t>
            </a:r>
            <a:r>
              <a:rPr lang="en-US" dirty="0" err="1" smtClean="0"/>
              <a:t>perkembangan</a:t>
            </a:r>
            <a:r>
              <a:rPr lang="en-US" dirty="0" smtClean="0"/>
              <a:t> </a:t>
            </a:r>
            <a:r>
              <a:rPr lang="en-US" dirty="0" err="1" smtClean="0"/>
              <a:t>pengakuan</a:t>
            </a:r>
            <a:r>
              <a:rPr lang="en-US" dirty="0" smtClean="0"/>
              <a:t>, </a:t>
            </a:r>
            <a:r>
              <a:rPr lang="en-US" dirty="0" err="1" smtClean="0"/>
              <a:t>mekanisme</a:t>
            </a:r>
            <a:r>
              <a:rPr lang="en-US" dirty="0" smtClean="0"/>
              <a:t>, </a:t>
            </a:r>
            <a:r>
              <a:rPr lang="en-US" dirty="0" err="1" smtClean="0"/>
              <a:t>implementasi</a:t>
            </a:r>
            <a:r>
              <a:rPr lang="en-US" dirty="0" smtClean="0"/>
              <a:t> </a:t>
            </a:r>
            <a:r>
              <a:rPr lang="en-US" dirty="0" err="1" smtClean="0"/>
              <a:t>dan</a:t>
            </a:r>
            <a:r>
              <a:rPr lang="en-US" dirty="0" smtClean="0"/>
              <a:t> </a:t>
            </a:r>
            <a:r>
              <a:rPr lang="en-US" dirty="0" err="1" smtClean="0"/>
              <a:t>hambatan</a:t>
            </a:r>
            <a:r>
              <a:rPr lang="en-US" dirty="0" smtClean="0"/>
              <a:t> </a:t>
            </a:r>
            <a:r>
              <a:rPr lang="en-US" dirty="0" err="1" smtClean="0"/>
              <a:t>serta</a:t>
            </a:r>
            <a:r>
              <a:rPr lang="en-US" dirty="0" smtClean="0"/>
              <a:t> </a:t>
            </a:r>
            <a:r>
              <a:rPr lang="en-US" dirty="0" err="1" smtClean="0"/>
              <a:t>rencana</a:t>
            </a:r>
            <a:r>
              <a:rPr lang="en-US" dirty="0" smtClean="0"/>
              <a:t> </a:t>
            </a:r>
            <a:r>
              <a:rPr lang="en-US" dirty="0" err="1" smtClean="0"/>
              <a:t>penyempurnaan</a:t>
            </a:r>
            <a:r>
              <a:rPr lang="en-US" dirty="0" smtClean="0"/>
              <a:t> </a:t>
            </a:r>
            <a:r>
              <a:rPr lang="en-US" dirty="0" err="1" smtClean="0"/>
              <a:t>perlindungan</a:t>
            </a:r>
            <a:r>
              <a:rPr lang="en-US" dirty="0" smtClean="0"/>
              <a:t> </a:t>
            </a:r>
            <a:r>
              <a:rPr lang="en-US" dirty="0" err="1" smtClean="0"/>
              <a:t>dan</a:t>
            </a:r>
            <a:r>
              <a:rPr lang="en-US" dirty="0" smtClean="0"/>
              <a:t> </a:t>
            </a:r>
            <a:r>
              <a:rPr lang="en-US" dirty="0" err="1" smtClean="0"/>
              <a:t>pemenuhan</a:t>
            </a:r>
            <a:r>
              <a:rPr lang="en-US" dirty="0" smtClean="0"/>
              <a:t> </a:t>
            </a:r>
            <a:r>
              <a:rPr lang="en-US" dirty="0" err="1" smtClean="0"/>
              <a:t>hak-hak</a:t>
            </a:r>
            <a:r>
              <a:rPr lang="en-US" dirty="0" smtClean="0"/>
              <a:t> </a:t>
            </a:r>
            <a:r>
              <a:rPr lang="en-US" dirty="0" err="1" smtClean="0"/>
              <a:t>saksi</a:t>
            </a:r>
            <a:r>
              <a:rPr lang="en-US" dirty="0" smtClean="0"/>
              <a:t> </a:t>
            </a:r>
            <a:r>
              <a:rPr lang="en-US" dirty="0" err="1" smtClean="0"/>
              <a:t>dan</a:t>
            </a:r>
            <a:r>
              <a:rPr lang="en-US" dirty="0" smtClean="0"/>
              <a:t> </a:t>
            </a:r>
            <a:r>
              <a:rPr lang="en-US" dirty="0" err="1" smtClean="0"/>
              <a:t>korban</a:t>
            </a:r>
            <a:r>
              <a:rPr lang="en-US" dirty="0" smtClean="0"/>
              <a:t>.</a:t>
            </a:r>
            <a:endParaRPr lang="en-US" dirty="0"/>
          </a:p>
        </p:txBody>
      </p:sp>
      <p:sp>
        <p:nvSpPr>
          <p:cNvPr id="2" name="Title 1"/>
          <p:cNvSpPr>
            <a:spLocks noGrp="1"/>
          </p:cNvSpPr>
          <p:nvPr>
            <p:ph type="title"/>
          </p:nvPr>
        </p:nvSpPr>
        <p:spPr/>
        <p:txBody>
          <a:bodyPr/>
          <a:lstStyle/>
          <a:p>
            <a:r>
              <a:rPr lang="en-US" dirty="0" err="1" smtClean="0"/>
              <a:t>Pendahuluan</a:t>
            </a:r>
            <a:endParaRPr lang="en-US" dirty="0"/>
          </a:p>
        </p:txBody>
      </p:sp>
    </p:spTree>
  </p:cSld>
  <p:clrMapOvr>
    <a:masterClrMapping/>
  </p:clrMapOvr>
  <p:transition>
    <p:wedge/>
    <p:sndAc>
      <p:stSnd>
        <p:snd r:embed="rId2" name="camera.wav" builtIn="1"/>
      </p:stSnd>
    </p:sndAc>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r>
              <a:rPr lang="en-US" i="1" dirty="0" smtClean="0"/>
              <a:t>Witnesses are the cornerstones of successful criminal justice systems. Protecting them from intimidation or threats against their life because of cooperation with law enforcement or judicial authorities is critical to the maintenance of the rule of law. Furthermore, witness protection programs are considered a key tool in the dismantling of organized crime networks.</a:t>
            </a:r>
          </a:p>
          <a:p>
            <a:r>
              <a:rPr lang="en-US" i="1" dirty="0" smtClean="0"/>
              <a:t>"The successful operation of witness protection programs provides a unique and valuable tool in the war against major criminal conspirators and organized crime" said Mr. </a:t>
            </a:r>
            <a:r>
              <a:rPr lang="en-US" i="1" dirty="0" err="1" smtClean="0"/>
              <a:t>Avina</a:t>
            </a:r>
            <a:r>
              <a:rPr lang="en-US" i="1" dirty="0" smtClean="0"/>
              <a:t>, who also underlined UNODC's commitment to follow up the recommendations made at this conference with tailored assistance programs in this sensitive and important field. </a:t>
            </a:r>
          </a:p>
          <a:p>
            <a:endParaRPr lang="en-US" dirty="0"/>
          </a:p>
        </p:txBody>
      </p:sp>
      <p:sp>
        <p:nvSpPr>
          <p:cNvPr id="2" name="Title 1"/>
          <p:cNvSpPr>
            <a:spLocks noGrp="1"/>
          </p:cNvSpPr>
          <p:nvPr>
            <p:ph type="title"/>
          </p:nvPr>
        </p:nvSpPr>
        <p:spPr/>
        <p:txBody>
          <a:bodyPr/>
          <a:lstStyle/>
          <a:p>
            <a:r>
              <a:rPr lang="en-US" dirty="0" err="1" smtClean="0"/>
              <a:t>Pandangan</a:t>
            </a:r>
            <a:r>
              <a:rPr lang="en-US" dirty="0" smtClean="0"/>
              <a:t> </a:t>
            </a:r>
            <a:r>
              <a:rPr lang="en-US" dirty="0" err="1" smtClean="0"/>
              <a:t>Ttg</a:t>
            </a:r>
            <a:r>
              <a:rPr lang="en-US" dirty="0" smtClean="0"/>
              <a:t> </a:t>
            </a:r>
            <a:r>
              <a:rPr lang="en-US" dirty="0" err="1" smtClean="0"/>
              <a:t>Pentingnya</a:t>
            </a:r>
            <a:r>
              <a:rPr lang="en-US" dirty="0" smtClean="0"/>
              <a:t> </a:t>
            </a:r>
            <a:r>
              <a:rPr lang="en-US" dirty="0" err="1" smtClean="0"/>
              <a:t>Saksi</a:t>
            </a:r>
            <a:endParaRPr lang="en-US" dirty="0"/>
          </a:p>
        </p:txBody>
      </p:sp>
    </p:spTree>
  </p:cSld>
  <p:clrMapOvr>
    <a:masterClrMapping/>
  </p:clrMapOvr>
  <p:transition>
    <p:wedge/>
    <p:sndAc>
      <p:stSnd>
        <p:snd r:embed="rId2" name="camera.wav" builtIn="1"/>
      </p:stSnd>
    </p:sndAc>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r>
              <a:rPr lang="en-US" i="1" dirty="0" smtClean="0"/>
              <a:t>We will never be able to reverse the suffering of crime victims or restore all that they have lost. Nevertheless, the Department of Justice can do a great deal to minimize the frustration and confusion that victims of a crime endure in its wake. </a:t>
            </a:r>
            <a:endParaRPr lang="en-US" i="1" dirty="0"/>
          </a:p>
        </p:txBody>
      </p:sp>
      <p:sp>
        <p:nvSpPr>
          <p:cNvPr id="2" name="Title 1"/>
          <p:cNvSpPr>
            <a:spLocks noGrp="1"/>
          </p:cNvSpPr>
          <p:nvPr>
            <p:ph type="title"/>
          </p:nvPr>
        </p:nvSpPr>
        <p:spPr/>
        <p:txBody>
          <a:bodyPr/>
          <a:lstStyle/>
          <a:p>
            <a:r>
              <a:rPr lang="en-US" dirty="0" err="1" smtClean="0"/>
              <a:t>Pandangan</a:t>
            </a:r>
            <a:r>
              <a:rPr lang="en-US" dirty="0" smtClean="0"/>
              <a:t> </a:t>
            </a:r>
            <a:r>
              <a:rPr lang="en-US" dirty="0" err="1" smtClean="0"/>
              <a:t>Ttg</a:t>
            </a:r>
            <a:r>
              <a:rPr lang="en-US" dirty="0" smtClean="0"/>
              <a:t> </a:t>
            </a:r>
            <a:r>
              <a:rPr lang="en-US" dirty="0" err="1" smtClean="0"/>
              <a:t>Penanganan</a:t>
            </a:r>
            <a:r>
              <a:rPr lang="en-US" dirty="0" smtClean="0"/>
              <a:t> </a:t>
            </a:r>
            <a:r>
              <a:rPr lang="en-US" dirty="0" err="1" smtClean="0"/>
              <a:t>Korban</a:t>
            </a:r>
            <a:endParaRPr lang="en-US" dirty="0"/>
          </a:p>
        </p:txBody>
      </p:sp>
    </p:spTree>
  </p:cSld>
  <p:clrMapOvr>
    <a:masterClrMapping/>
  </p:clrMapOvr>
  <p:transition>
    <p:wedge/>
    <p:sndAc>
      <p:stSnd>
        <p:snd r:embed="rId2" name="camera.wav" builtIn="1"/>
      </p:stSnd>
    </p:sndAc>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n-US" dirty="0" err="1" smtClean="0"/>
              <a:t>Masa</a:t>
            </a:r>
            <a:r>
              <a:rPr lang="en-US" dirty="0" smtClean="0"/>
              <a:t> </a:t>
            </a:r>
            <a:r>
              <a:rPr lang="en-US" dirty="0" err="1" smtClean="0"/>
              <a:t>reformasi</a:t>
            </a:r>
            <a:r>
              <a:rPr lang="en-US" dirty="0" smtClean="0"/>
              <a:t> </a:t>
            </a:r>
            <a:r>
              <a:rPr lang="en-US" dirty="0" err="1" smtClean="0"/>
              <a:t>muncul</a:t>
            </a:r>
            <a:r>
              <a:rPr lang="en-US" dirty="0" smtClean="0"/>
              <a:t> </a:t>
            </a:r>
            <a:r>
              <a:rPr lang="en-US" dirty="0" err="1" smtClean="0"/>
              <a:t>tuntutan</a:t>
            </a:r>
            <a:r>
              <a:rPr lang="en-US" dirty="0" smtClean="0"/>
              <a:t> agar </a:t>
            </a:r>
            <a:r>
              <a:rPr lang="en-US" dirty="0" err="1" smtClean="0"/>
              <a:t>Saksi</a:t>
            </a:r>
            <a:r>
              <a:rPr lang="en-US" dirty="0" smtClean="0"/>
              <a:t> </a:t>
            </a:r>
            <a:r>
              <a:rPr lang="en-US" dirty="0" err="1" smtClean="0"/>
              <a:t>dan</a:t>
            </a:r>
            <a:r>
              <a:rPr lang="en-US" dirty="0" smtClean="0"/>
              <a:t> </a:t>
            </a:r>
            <a:r>
              <a:rPr lang="en-US" dirty="0" err="1" smtClean="0"/>
              <a:t>Korban</a:t>
            </a:r>
            <a:r>
              <a:rPr lang="en-US" dirty="0" smtClean="0"/>
              <a:t> </a:t>
            </a:r>
            <a:r>
              <a:rPr lang="en-US" dirty="0" err="1" smtClean="0"/>
              <a:t>lebih</a:t>
            </a:r>
            <a:r>
              <a:rPr lang="en-US" dirty="0" smtClean="0"/>
              <a:t> </a:t>
            </a:r>
            <a:r>
              <a:rPr lang="en-US" dirty="0" err="1" smtClean="0"/>
              <a:t>diakui</a:t>
            </a:r>
            <a:r>
              <a:rPr lang="en-US" dirty="0" smtClean="0"/>
              <a:t> </a:t>
            </a:r>
            <a:r>
              <a:rPr lang="en-US" dirty="0" err="1" smtClean="0"/>
              <a:t>dan</a:t>
            </a:r>
            <a:r>
              <a:rPr lang="en-US" dirty="0" smtClean="0"/>
              <a:t> </a:t>
            </a:r>
            <a:r>
              <a:rPr lang="en-US" dirty="0" err="1" smtClean="0"/>
              <a:t>diberikan</a:t>
            </a:r>
            <a:r>
              <a:rPr lang="en-US" dirty="0" smtClean="0"/>
              <a:t> </a:t>
            </a:r>
            <a:r>
              <a:rPr lang="en-US" dirty="0" err="1" smtClean="0"/>
              <a:t>proteksi</a:t>
            </a:r>
            <a:r>
              <a:rPr lang="en-US" dirty="0" smtClean="0"/>
              <a:t> </a:t>
            </a:r>
            <a:r>
              <a:rPr lang="en-US" dirty="0" err="1" smtClean="0"/>
              <a:t>serta</a:t>
            </a:r>
            <a:r>
              <a:rPr lang="en-US" dirty="0" smtClean="0"/>
              <a:t> </a:t>
            </a:r>
            <a:r>
              <a:rPr lang="en-US" dirty="0" err="1" smtClean="0"/>
              <a:t>dipenuhi</a:t>
            </a:r>
            <a:r>
              <a:rPr lang="en-US" dirty="0" smtClean="0"/>
              <a:t> </a:t>
            </a:r>
            <a:r>
              <a:rPr lang="en-US" dirty="0" err="1" smtClean="0"/>
              <a:t>hak-haknya</a:t>
            </a:r>
            <a:r>
              <a:rPr lang="en-US" dirty="0" smtClean="0"/>
              <a:t>.</a:t>
            </a:r>
          </a:p>
          <a:p>
            <a:r>
              <a:rPr lang="en-US" dirty="0" err="1" smtClean="0"/>
              <a:t>Penyebab</a:t>
            </a:r>
            <a:r>
              <a:rPr lang="en-US" dirty="0" smtClean="0"/>
              <a:t> :</a:t>
            </a:r>
          </a:p>
          <a:p>
            <a:pPr lvl="1"/>
            <a:r>
              <a:rPr lang="en-US" dirty="0" err="1" smtClean="0"/>
              <a:t>Banyak</a:t>
            </a:r>
            <a:r>
              <a:rPr lang="en-US" dirty="0" smtClean="0"/>
              <a:t> </a:t>
            </a:r>
            <a:r>
              <a:rPr lang="en-US" dirty="0" err="1" smtClean="0"/>
              <a:t>perkara</a:t>
            </a:r>
            <a:r>
              <a:rPr lang="en-US" dirty="0" smtClean="0"/>
              <a:t> </a:t>
            </a:r>
            <a:r>
              <a:rPr lang="en-US" dirty="0" err="1" smtClean="0"/>
              <a:t>tidak</a:t>
            </a:r>
            <a:r>
              <a:rPr lang="en-US" dirty="0" smtClean="0"/>
              <a:t> </a:t>
            </a:r>
            <a:r>
              <a:rPr lang="en-US" dirty="0" err="1" smtClean="0"/>
              <a:t>terungkap</a:t>
            </a:r>
            <a:endParaRPr lang="en-US" dirty="0" smtClean="0"/>
          </a:p>
          <a:p>
            <a:pPr lvl="1"/>
            <a:r>
              <a:rPr lang="en-US" dirty="0" err="1" smtClean="0"/>
              <a:t>Korban</a:t>
            </a:r>
            <a:r>
              <a:rPr lang="en-US" dirty="0" smtClean="0"/>
              <a:t> </a:t>
            </a:r>
            <a:r>
              <a:rPr lang="en-US" dirty="0" err="1" smtClean="0"/>
              <a:t>tidak</a:t>
            </a:r>
            <a:r>
              <a:rPr lang="en-US" dirty="0" smtClean="0"/>
              <a:t> </a:t>
            </a:r>
            <a:r>
              <a:rPr lang="en-US" dirty="0" err="1" smtClean="0"/>
              <a:t>berani</a:t>
            </a:r>
            <a:r>
              <a:rPr lang="en-US" dirty="0" smtClean="0"/>
              <a:t> </a:t>
            </a:r>
            <a:r>
              <a:rPr lang="en-US" dirty="0" err="1" smtClean="0"/>
              <a:t>melapor</a:t>
            </a:r>
            <a:r>
              <a:rPr lang="en-US" dirty="0" smtClean="0"/>
              <a:t> </a:t>
            </a:r>
            <a:r>
              <a:rPr lang="en-US" dirty="0" err="1" smtClean="0"/>
              <a:t>dan</a:t>
            </a:r>
            <a:r>
              <a:rPr lang="en-US" dirty="0" smtClean="0"/>
              <a:t> </a:t>
            </a:r>
            <a:r>
              <a:rPr lang="en-US" dirty="0" err="1" smtClean="0"/>
              <a:t>menjadi</a:t>
            </a:r>
            <a:r>
              <a:rPr lang="en-US" dirty="0" smtClean="0"/>
              <a:t> </a:t>
            </a:r>
            <a:r>
              <a:rPr lang="en-US" dirty="0" err="1" smtClean="0"/>
              <a:t>saksi</a:t>
            </a:r>
            <a:endParaRPr lang="en-US" dirty="0" smtClean="0"/>
          </a:p>
          <a:p>
            <a:pPr lvl="1"/>
            <a:r>
              <a:rPr lang="en-US" dirty="0" err="1" smtClean="0"/>
              <a:t>Kekerasan</a:t>
            </a:r>
            <a:r>
              <a:rPr lang="en-US" dirty="0" smtClean="0"/>
              <a:t> </a:t>
            </a:r>
            <a:r>
              <a:rPr lang="en-US" dirty="0" err="1" smtClean="0"/>
              <a:t>terhadap</a:t>
            </a:r>
            <a:r>
              <a:rPr lang="en-US" dirty="0" smtClean="0"/>
              <a:t> </a:t>
            </a:r>
            <a:r>
              <a:rPr lang="en-US" dirty="0" err="1" smtClean="0"/>
              <a:t>korban</a:t>
            </a:r>
            <a:r>
              <a:rPr lang="en-US" dirty="0" smtClean="0"/>
              <a:t> </a:t>
            </a:r>
            <a:r>
              <a:rPr lang="en-US" dirty="0" err="1" smtClean="0"/>
              <a:t>dan</a:t>
            </a:r>
            <a:r>
              <a:rPr lang="en-US" dirty="0" smtClean="0"/>
              <a:t> </a:t>
            </a:r>
            <a:r>
              <a:rPr lang="en-US" dirty="0" err="1" smtClean="0"/>
              <a:t>saksi</a:t>
            </a:r>
            <a:r>
              <a:rPr lang="en-US" dirty="0" smtClean="0"/>
              <a:t> </a:t>
            </a:r>
            <a:r>
              <a:rPr lang="en-US" dirty="0" err="1" smtClean="0"/>
              <a:t>sering</a:t>
            </a:r>
            <a:r>
              <a:rPr lang="en-US" dirty="0" smtClean="0"/>
              <a:t> </a:t>
            </a:r>
            <a:r>
              <a:rPr lang="en-US" dirty="0" err="1" smtClean="0"/>
              <a:t>terjadi</a:t>
            </a:r>
            <a:endParaRPr lang="en-US" dirty="0" smtClean="0"/>
          </a:p>
          <a:p>
            <a:pPr lvl="1"/>
            <a:r>
              <a:rPr lang="en-US" dirty="0" err="1" smtClean="0"/>
              <a:t>Hak-hak</a:t>
            </a:r>
            <a:r>
              <a:rPr lang="en-US" dirty="0" smtClean="0"/>
              <a:t> </a:t>
            </a:r>
            <a:r>
              <a:rPr lang="en-US" dirty="0" err="1" smtClean="0"/>
              <a:t>korban</a:t>
            </a:r>
            <a:r>
              <a:rPr lang="en-US" dirty="0" smtClean="0"/>
              <a:t> </a:t>
            </a:r>
            <a:r>
              <a:rPr lang="en-US" dirty="0" err="1" smtClean="0"/>
              <a:t>terabaikan</a:t>
            </a:r>
            <a:r>
              <a:rPr lang="en-US" dirty="0" smtClean="0"/>
              <a:t>.</a:t>
            </a:r>
          </a:p>
          <a:p>
            <a:r>
              <a:rPr lang="en-US" dirty="0" err="1" smtClean="0"/>
              <a:t>Pengakuan</a:t>
            </a:r>
            <a:r>
              <a:rPr lang="en-US" dirty="0" smtClean="0"/>
              <a:t> </a:t>
            </a:r>
            <a:r>
              <a:rPr lang="en-US" dirty="0" err="1" smtClean="0"/>
              <a:t>hak-hak</a:t>
            </a:r>
            <a:r>
              <a:rPr lang="en-US" dirty="0" smtClean="0"/>
              <a:t> </a:t>
            </a:r>
            <a:r>
              <a:rPr lang="en-US" dirty="0" err="1" smtClean="0"/>
              <a:t>saksi</a:t>
            </a:r>
            <a:r>
              <a:rPr lang="en-US" dirty="0" smtClean="0"/>
              <a:t> </a:t>
            </a:r>
            <a:r>
              <a:rPr lang="en-US" dirty="0" err="1" smtClean="0"/>
              <a:t>dan</a:t>
            </a:r>
            <a:r>
              <a:rPr lang="en-US" dirty="0" smtClean="0"/>
              <a:t> </a:t>
            </a:r>
            <a:r>
              <a:rPr lang="en-US" dirty="0" err="1" smtClean="0"/>
              <a:t>korban</a:t>
            </a:r>
            <a:r>
              <a:rPr lang="en-US" dirty="0" smtClean="0"/>
              <a:t> </a:t>
            </a:r>
            <a:r>
              <a:rPr lang="en-US" dirty="0" err="1" smtClean="0"/>
              <a:t>dan</a:t>
            </a:r>
            <a:r>
              <a:rPr lang="en-US" dirty="0" smtClean="0"/>
              <a:t> </a:t>
            </a:r>
            <a:r>
              <a:rPr lang="en-US" dirty="0" err="1" smtClean="0"/>
              <a:t>perlindungannya</a:t>
            </a:r>
            <a:r>
              <a:rPr lang="en-US" dirty="0" smtClean="0"/>
              <a:t> </a:t>
            </a:r>
            <a:r>
              <a:rPr lang="en-US" dirty="0" err="1" smtClean="0"/>
              <a:t>mulai</a:t>
            </a:r>
            <a:r>
              <a:rPr lang="en-US" dirty="0" smtClean="0"/>
              <a:t> </a:t>
            </a:r>
            <a:r>
              <a:rPr lang="en-US" dirty="0" err="1" smtClean="0"/>
              <a:t>masuk</a:t>
            </a:r>
            <a:r>
              <a:rPr lang="en-US" dirty="0" smtClean="0"/>
              <a:t> </a:t>
            </a:r>
            <a:r>
              <a:rPr lang="en-US" dirty="0" err="1" smtClean="0"/>
              <a:t>dalam</a:t>
            </a:r>
            <a:r>
              <a:rPr lang="en-US" dirty="0" smtClean="0"/>
              <a:t> </a:t>
            </a:r>
            <a:r>
              <a:rPr lang="en-US" dirty="0" err="1" smtClean="0"/>
              <a:t>peraturan</a:t>
            </a:r>
            <a:r>
              <a:rPr lang="en-US" dirty="0" smtClean="0"/>
              <a:t> </a:t>
            </a:r>
            <a:r>
              <a:rPr lang="en-US" dirty="0" err="1" smtClean="0"/>
              <a:t>perundang-undangan</a:t>
            </a:r>
            <a:r>
              <a:rPr lang="en-US" dirty="0" smtClean="0"/>
              <a:t> </a:t>
            </a:r>
            <a:r>
              <a:rPr lang="en-US" dirty="0" err="1" smtClean="0"/>
              <a:t>pada</a:t>
            </a:r>
            <a:r>
              <a:rPr lang="en-US" dirty="0" smtClean="0"/>
              <a:t> </a:t>
            </a:r>
            <a:r>
              <a:rPr lang="en-US" dirty="0" err="1" smtClean="0"/>
              <a:t>tahun</a:t>
            </a:r>
            <a:r>
              <a:rPr lang="en-US" dirty="0" smtClean="0"/>
              <a:t> 1999.</a:t>
            </a:r>
            <a:endParaRPr lang="en-US" dirty="0"/>
          </a:p>
        </p:txBody>
      </p:sp>
      <p:sp>
        <p:nvSpPr>
          <p:cNvPr id="2" name="Title 1"/>
          <p:cNvSpPr>
            <a:spLocks noGrp="1"/>
          </p:cNvSpPr>
          <p:nvPr>
            <p:ph type="title"/>
          </p:nvPr>
        </p:nvSpPr>
        <p:spPr/>
        <p:txBody>
          <a:bodyPr>
            <a:normAutofit fontScale="90000"/>
          </a:bodyPr>
          <a:lstStyle/>
          <a:p>
            <a:r>
              <a:rPr lang="en-US" dirty="0" err="1" smtClean="0"/>
              <a:t>Situasi</a:t>
            </a:r>
            <a:r>
              <a:rPr lang="en-US" dirty="0" smtClean="0"/>
              <a:t> </a:t>
            </a:r>
            <a:r>
              <a:rPr lang="en-US" dirty="0" err="1" smtClean="0"/>
              <a:t>Perlindungan</a:t>
            </a:r>
            <a:r>
              <a:rPr lang="en-US" dirty="0" smtClean="0"/>
              <a:t> </a:t>
            </a:r>
            <a:r>
              <a:rPr lang="en-US" dirty="0" err="1" smtClean="0"/>
              <a:t>Saksi</a:t>
            </a:r>
            <a:r>
              <a:rPr lang="en-US" dirty="0" smtClean="0"/>
              <a:t> </a:t>
            </a:r>
            <a:r>
              <a:rPr lang="en-US" dirty="0" err="1" smtClean="0"/>
              <a:t>dan</a:t>
            </a:r>
            <a:r>
              <a:rPr lang="en-US" dirty="0" smtClean="0"/>
              <a:t> </a:t>
            </a:r>
            <a:r>
              <a:rPr lang="en-US" dirty="0" err="1" smtClean="0"/>
              <a:t>Korban</a:t>
            </a:r>
            <a:r>
              <a:rPr lang="en-US" dirty="0" smtClean="0"/>
              <a:t> </a:t>
            </a:r>
            <a:r>
              <a:rPr lang="en-US" dirty="0" err="1" smtClean="0"/>
              <a:t>Sebelum</a:t>
            </a:r>
            <a:r>
              <a:rPr lang="en-US" dirty="0" smtClean="0"/>
              <a:t> UU No. 13 </a:t>
            </a:r>
            <a:r>
              <a:rPr lang="en-US" dirty="0" err="1" smtClean="0"/>
              <a:t>Tahun</a:t>
            </a:r>
            <a:r>
              <a:rPr lang="en-US" dirty="0" smtClean="0"/>
              <a:t> 2006</a:t>
            </a:r>
            <a:endParaRPr lang="en-US" dirty="0"/>
          </a:p>
        </p:txBody>
      </p:sp>
    </p:spTree>
  </p:cSld>
  <p:clrMapOvr>
    <a:masterClrMapping/>
  </p:clrMapOvr>
  <p:transition>
    <p:wedge/>
    <p:sndAc>
      <p:stSnd>
        <p:snd r:embed="rId2" name="camera.wav" builtIn="1"/>
      </p:stSnd>
    </p:sndAc>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755648"/>
            <a:ext cx="7924800" cy="5102352"/>
          </a:xfrm>
        </p:spPr>
        <p:txBody>
          <a:bodyPr>
            <a:normAutofit fontScale="70000" lnSpcReduction="20000"/>
          </a:bodyPr>
          <a:lstStyle/>
          <a:p>
            <a:r>
              <a:rPr lang="en-US" dirty="0" smtClean="0"/>
              <a:t>a. 	Tap MPR </a:t>
            </a:r>
            <a:r>
              <a:rPr lang="en-US" dirty="0" err="1" smtClean="0"/>
              <a:t>Nomor</a:t>
            </a:r>
            <a:r>
              <a:rPr lang="en-US" dirty="0" smtClean="0"/>
              <a:t> VIII/MPR/2001 </a:t>
            </a:r>
            <a:r>
              <a:rPr lang="en-US" dirty="0" err="1" smtClean="0"/>
              <a:t>tentang</a:t>
            </a:r>
            <a:r>
              <a:rPr lang="en-US" dirty="0" smtClean="0"/>
              <a:t> </a:t>
            </a:r>
            <a:r>
              <a:rPr lang="en-US" dirty="0" err="1" smtClean="0"/>
              <a:t>Arah</a:t>
            </a:r>
            <a:r>
              <a:rPr lang="en-US" dirty="0" smtClean="0"/>
              <a:t> </a:t>
            </a:r>
            <a:r>
              <a:rPr lang="en-US" dirty="0" err="1" smtClean="0"/>
              <a:t>Kebijakan</a:t>
            </a:r>
            <a:r>
              <a:rPr lang="en-US" dirty="0" smtClean="0"/>
              <a:t> 	</a:t>
            </a:r>
            <a:r>
              <a:rPr lang="en-US" dirty="0" err="1" smtClean="0"/>
              <a:t>Pemberantasan</a:t>
            </a:r>
            <a:r>
              <a:rPr lang="en-US" dirty="0" smtClean="0"/>
              <a:t> </a:t>
            </a:r>
            <a:r>
              <a:rPr lang="en-US" dirty="0" err="1" smtClean="0"/>
              <a:t>dan</a:t>
            </a:r>
            <a:r>
              <a:rPr lang="en-US" dirty="0" smtClean="0"/>
              <a:t> </a:t>
            </a:r>
            <a:r>
              <a:rPr lang="en-US" dirty="0" err="1" smtClean="0"/>
              <a:t>Pencegahan</a:t>
            </a:r>
            <a:r>
              <a:rPr lang="en-US" dirty="0" smtClean="0"/>
              <a:t> </a:t>
            </a:r>
            <a:r>
              <a:rPr lang="en-US" dirty="0" err="1" smtClean="0"/>
              <a:t>Korupsi</a:t>
            </a:r>
            <a:r>
              <a:rPr lang="en-US" dirty="0" smtClean="0"/>
              <a:t>, </a:t>
            </a:r>
            <a:r>
              <a:rPr lang="en-US" dirty="0" err="1" smtClean="0"/>
              <a:t>Kolusi</a:t>
            </a:r>
            <a:r>
              <a:rPr lang="en-US" dirty="0" smtClean="0"/>
              <a:t>, </a:t>
            </a:r>
            <a:r>
              <a:rPr lang="en-US" dirty="0" err="1" smtClean="0"/>
              <a:t>dan</a:t>
            </a:r>
            <a:r>
              <a:rPr lang="en-US" dirty="0" smtClean="0"/>
              <a:t> </a:t>
            </a:r>
            <a:r>
              <a:rPr lang="en-US" dirty="0" err="1" smtClean="0"/>
              <a:t>Nepotisme</a:t>
            </a:r>
            <a:r>
              <a:rPr lang="en-US" dirty="0" smtClean="0"/>
              <a:t>.</a:t>
            </a:r>
          </a:p>
          <a:p>
            <a:r>
              <a:rPr lang="en-US" dirty="0" smtClean="0"/>
              <a:t>b. 	U</a:t>
            </a:r>
            <a:r>
              <a:rPr lang="id-ID" dirty="0" smtClean="0"/>
              <a:t>ntuk kasus Pelanggaran HAM Berat diatur di Pasal 34 UU No. 26 </a:t>
            </a:r>
            <a:r>
              <a:rPr lang="en-US" dirty="0" smtClean="0"/>
              <a:t>	</a:t>
            </a:r>
            <a:r>
              <a:rPr lang="id-ID" dirty="0" smtClean="0"/>
              <a:t>tahun 2000 tentang Pengadilan HAM, kemudian diatur lebih lanjut </a:t>
            </a:r>
            <a:r>
              <a:rPr lang="en-US" dirty="0" smtClean="0"/>
              <a:t>	</a:t>
            </a:r>
            <a:r>
              <a:rPr lang="id-ID" dirty="0" smtClean="0"/>
              <a:t>di dalam PP No. 2 tahun 2002 tentang Tatacara Perlindungan </a:t>
            </a:r>
            <a:r>
              <a:rPr lang="en-US" dirty="0" smtClean="0"/>
              <a:t>	</a:t>
            </a:r>
            <a:r>
              <a:rPr lang="id-ID" dirty="0" smtClean="0"/>
              <a:t>Saksi dan Korban; </a:t>
            </a:r>
            <a:endParaRPr lang="en-US" dirty="0" smtClean="0"/>
          </a:p>
          <a:p>
            <a:pPr>
              <a:tabLst>
                <a:tab pos="890588" algn="l"/>
              </a:tabLst>
            </a:pPr>
            <a:r>
              <a:rPr lang="en-US" dirty="0" smtClean="0"/>
              <a:t>c. 	U</a:t>
            </a:r>
            <a:r>
              <a:rPr lang="id-ID" dirty="0" smtClean="0"/>
              <a:t>ntuk kejahatan pencucian uang diatur di dalam Bab VII UU No. </a:t>
            </a:r>
            <a:r>
              <a:rPr lang="en-US" dirty="0" smtClean="0"/>
              <a:t>	</a:t>
            </a:r>
            <a:r>
              <a:rPr lang="id-ID" dirty="0" smtClean="0"/>
              <a:t>12 tahun 2002 tentang Tindak Pidana Pencucian Uang serta PP </a:t>
            </a:r>
            <a:r>
              <a:rPr lang="en-US" dirty="0" smtClean="0"/>
              <a:t>	</a:t>
            </a:r>
            <a:r>
              <a:rPr lang="id-ID" dirty="0" smtClean="0"/>
              <a:t>No. 	57/2003 tentang Perlindungan Terhadap Saksi dan Pelapor. </a:t>
            </a:r>
            <a:endParaRPr lang="en-US" dirty="0" smtClean="0"/>
          </a:p>
          <a:p>
            <a:r>
              <a:rPr lang="en-US" dirty="0" smtClean="0"/>
              <a:t>d. 	</a:t>
            </a:r>
            <a:r>
              <a:rPr lang="id-ID" dirty="0" smtClean="0"/>
              <a:t>Untuk Kasus Korupsi diatur dalam UU anti Korupsi No. 30 tahun </a:t>
            </a:r>
            <a:r>
              <a:rPr lang="en-US" dirty="0" smtClean="0"/>
              <a:t>	</a:t>
            </a:r>
            <a:r>
              <a:rPr lang="id-ID" dirty="0" smtClean="0"/>
              <a:t>2002, </a:t>
            </a:r>
            <a:endParaRPr lang="en-US" dirty="0" smtClean="0"/>
          </a:p>
          <a:p>
            <a:r>
              <a:rPr lang="en-US" dirty="0" smtClean="0"/>
              <a:t>e. 	</a:t>
            </a:r>
            <a:r>
              <a:rPr lang="id-ID" dirty="0" smtClean="0"/>
              <a:t>Kasus Terorisme diatur di UU No. 15 tahun 2003 tentang </a:t>
            </a:r>
            <a:r>
              <a:rPr lang="en-US" dirty="0" smtClean="0"/>
              <a:t>	</a:t>
            </a:r>
            <a:r>
              <a:rPr lang="id-ID" dirty="0" smtClean="0"/>
              <a:t>Pemberantasan Terorisme serta diatur lebih lanjut di PP No. 24 </a:t>
            </a:r>
            <a:r>
              <a:rPr lang="en-US" dirty="0" smtClean="0"/>
              <a:t>	</a:t>
            </a:r>
            <a:r>
              <a:rPr lang="id-ID" dirty="0" smtClean="0"/>
              <a:t>tahun 2003. </a:t>
            </a:r>
            <a:endParaRPr lang="en-US" dirty="0" smtClean="0"/>
          </a:p>
          <a:p>
            <a:r>
              <a:rPr lang="en-US" dirty="0" smtClean="0"/>
              <a:t>f. 	U</a:t>
            </a:r>
            <a:r>
              <a:rPr lang="id-ID" dirty="0" smtClean="0"/>
              <a:t>ntuk Kasus-kasus kekerasan di dalam rumah tangga di atur di </a:t>
            </a:r>
            <a:r>
              <a:rPr lang="en-US" dirty="0" smtClean="0"/>
              <a:t>	</a:t>
            </a:r>
            <a:r>
              <a:rPr lang="id-ID" dirty="0" smtClean="0"/>
              <a:t>dalam UU No. 23 tahun 2004 tentang PKDRT.</a:t>
            </a:r>
            <a:endParaRPr lang="en-US" dirty="0" smtClean="0"/>
          </a:p>
          <a:p>
            <a:r>
              <a:rPr lang="en-US" dirty="0" smtClean="0"/>
              <a:t>g.	UU No. 13 </a:t>
            </a:r>
            <a:r>
              <a:rPr lang="en-US" dirty="0" err="1" smtClean="0"/>
              <a:t>Tahun</a:t>
            </a:r>
            <a:r>
              <a:rPr lang="en-US" dirty="0" smtClean="0"/>
              <a:t> 2006 </a:t>
            </a:r>
            <a:r>
              <a:rPr lang="en-US" dirty="0" err="1" smtClean="0"/>
              <a:t>tentang</a:t>
            </a:r>
            <a:r>
              <a:rPr lang="en-US" dirty="0" smtClean="0"/>
              <a:t> </a:t>
            </a:r>
            <a:r>
              <a:rPr lang="en-US" dirty="0" err="1" smtClean="0"/>
              <a:t>Perlindungan</a:t>
            </a:r>
            <a:r>
              <a:rPr lang="en-US" dirty="0" smtClean="0"/>
              <a:t> </a:t>
            </a:r>
            <a:r>
              <a:rPr lang="en-US" dirty="0" err="1" smtClean="0"/>
              <a:t>Saksi</a:t>
            </a:r>
            <a:r>
              <a:rPr lang="en-US" dirty="0" smtClean="0"/>
              <a:t> </a:t>
            </a:r>
            <a:r>
              <a:rPr lang="en-US" dirty="0" err="1" smtClean="0"/>
              <a:t>dan</a:t>
            </a:r>
            <a:r>
              <a:rPr lang="en-US" dirty="0" smtClean="0"/>
              <a:t> </a:t>
            </a:r>
            <a:r>
              <a:rPr lang="en-US" dirty="0" err="1" smtClean="0"/>
              <a:t>Korban</a:t>
            </a:r>
            <a:endParaRPr lang="en-US" dirty="0" smtClean="0"/>
          </a:p>
          <a:p>
            <a:r>
              <a:rPr lang="en-US" dirty="0" err="1" smtClean="0"/>
              <a:t>i</a:t>
            </a:r>
            <a:r>
              <a:rPr lang="en-US" dirty="0" smtClean="0"/>
              <a:t>. 	UU No. 21 </a:t>
            </a:r>
            <a:r>
              <a:rPr lang="en-US" dirty="0" err="1" smtClean="0"/>
              <a:t>Tahun</a:t>
            </a:r>
            <a:r>
              <a:rPr lang="en-US" dirty="0" smtClean="0"/>
              <a:t> 2008 </a:t>
            </a:r>
            <a:r>
              <a:rPr lang="en-US" dirty="0" err="1" smtClean="0"/>
              <a:t>tentang</a:t>
            </a:r>
            <a:r>
              <a:rPr lang="en-US" dirty="0" smtClean="0"/>
              <a:t> </a:t>
            </a:r>
            <a:r>
              <a:rPr lang="en-US" dirty="0" err="1" smtClean="0"/>
              <a:t>Pemberantasan</a:t>
            </a:r>
            <a:r>
              <a:rPr lang="en-US" dirty="0" smtClean="0"/>
              <a:t> </a:t>
            </a:r>
            <a:r>
              <a:rPr lang="en-US" dirty="0" err="1" smtClean="0"/>
              <a:t>Tindak</a:t>
            </a:r>
            <a:r>
              <a:rPr lang="en-US" dirty="0" smtClean="0"/>
              <a:t> </a:t>
            </a:r>
            <a:r>
              <a:rPr lang="en-US" dirty="0" err="1" smtClean="0"/>
              <a:t>Pidana</a:t>
            </a:r>
            <a:r>
              <a:rPr lang="en-US" dirty="0" smtClean="0"/>
              <a:t> 	</a:t>
            </a:r>
            <a:r>
              <a:rPr lang="en-US" dirty="0" err="1" smtClean="0"/>
              <a:t>Perdagangan</a:t>
            </a:r>
            <a:r>
              <a:rPr lang="en-US" dirty="0" smtClean="0"/>
              <a:t> </a:t>
            </a:r>
            <a:r>
              <a:rPr lang="en-US" dirty="0" err="1" smtClean="0"/>
              <a:t>Orang</a:t>
            </a:r>
            <a:endParaRPr lang="en-US" dirty="0" smtClean="0"/>
          </a:p>
          <a:p>
            <a:endParaRPr lang="en-US" dirty="0"/>
          </a:p>
        </p:txBody>
      </p:sp>
      <p:sp>
        <p:nvSpPr>
          <p:cNvPr id="2" name="Title 1"/>
          <p:cNvSpPr>
            <a:spLocks noGrp="1"/>
          </p:cNvSpPr>
          <p:nvPr>
            <p:ph type="title"/>
          </p:nvPr>
        </p:nvSpPr>
        <p:spPr>
          <a:xfrm>
            <a:off x="457200" y="274638"/>
            <a:ext cx="8077200" cy="1401762"/>
          </a:xfrm>
        </p:spPr>
        <p:txBody>
          <a:bodyPr>
            <a:noAutofit/>
          </a:bodyPr>
          <a:lstStyle/>
          <a:p>
            <a:r>
              <a:rPr lang="en-US" sz="1600" b="1" dirty="0" err="1" smtClean="0">
                <a:solidFill>
                  <a:srgbClr val="C00000"/>
                </a:solidFill>
                <a:effectLst>
                  <a:outerShdw blurRad="38100" dist="38100" dir="2700000" algn="tl">
                    <a:srgbClr val="000000">
                      <a:alpha val="43137"/>
                    </a:srgbClr>
                  </a:outerShdw>
                </a:effectLst>
              </a:rPr>
              <a:t>Urgensi</a:t>
            </a:r>
            <a:r>
              <a:rPr lang="en-US" sz="1600" b="1" dirty="0" smtClean="0">
                <a:solidFill>
                  <a:srgbClr val="C00000"/>
                </a:solidFill>
                <a:effectLst>
                  <a:outerShdw blurRad="38100" dist="38100" dir="2700000" algn="tl">
                    <a:srgbClr val="000000">
                      <a:alpha val="43137"/>
                    </a:srgbClr>
                  </a:outerShdw>
                </a:effectLst>
              </a:rPr>
              <a:t> </a:t>
            </a:r>
            <a:r>
              <a:rPr lang="en-US" sz="1600" b="1" dirty="0" err="1" smtClean="0">
                <a:solidFill>
                  <a:srgbClr val="C00000"/>
                </a:solidFill>
                <a:effectLst>
                  <a:outerShdw blurRad="38100" dist="38100" dir="2700000" algn="tl">
                    <a:srgbClr val="000000">
                      <a:alpha val="43137"/>
                    </a:srgbClr>
                  </a:outerShdw>
                </a:effectLst>
              </a:rPr>
              <a:t>kehadiran</a:t>
            </a:r>
            <a:r>
              <a:rPr lang="en-US" sz="1600" b="1" dirty="0" smtClean="0">
                <a:solidFill>
                  <a:srgbClr val="C00000"/>
                </a:solidFill>
                <a:effectLst>
                  <a:outerShdw blurRad="38100" dist="38100" dir="2700000" algn="tl">
                    <a:srgbClr val="000000">
                      <a:alpha val="43137"/>
                    </a:srgbClr>
                  </a:outerShdw>
                </a:effectLst>
              </a:rPr>
              <a:t> program </a:t>
            </a:r>
            <a:r>
              <a:rPr lang="en-US" sz="1600" b="1" dirty="0" err="1" smtClean="0">
                <a:solidFill>
                  <a:srgbClr val="C00000"/>
                </a:solidFill>
                <a:effectLst>
                  <a:outerShdw blurRad="38100" dist="38100" dir="2700000" algn="tl">
                    <a:srgbClr val="000000">
                      <a:alpha val="43137"/>
                    </a:srgbClr>
                  </a:outerShdw>
                </a:effectLst>
              </a:rPr>
              <a:t>perlindungan</a:t>
            </a:r>
            <a:r>
              <a:rPr lang="en-US" sz="1600" b="1" dirty="0" smtClean="0">
                <a:solidFill>
                  <a:srgbClr val="C00000"/>
                </a:solidFill>
                <a:effectLst>
                  <a:outerShdw blurRad="38100" dist="38100" dir="2700000" algn="tl">
                    <a:srgbClr val="000000">
                      <a:alpha val="43137"/>
                    </a:srgbClr>
                  </a:outerShdw>
                </a:effectLst>
              </a:rPr>
              <a:t> </a:t>
            </a:r>
            <a:r>
              <a:rPr lang="en-US" sz="1600" b="1" dirty="0" err="1" smtClean="0">
                <a:solidFill>
                  <a:srgbClr val="C00000"/>
                </a:solidFill>
                <a:effectLst>
                  <a:outerShdw blurRad="38100" dist="38100" dir="2700000" algn="tl">
                    <a:srgbClr val="000000">
                      <a:alpha val="43137"/>
                    </a:srgbClr>
                  </a:outerShdw>
                </a:effectLst>
              </a:rPr>
              <a:t>saksi</a:t>
            </a:r>
            <a:r>
              <a:rPr lang="en-US" sz="1600" b="1" dirty="0" smtClean="0">
                <a:solidFill>
                  <a:srgbClr val="C00000"/>
                </a:solidFill>
                <a:effectLst>
                  <a:outerShdw blurRad="38100" dist="38100" dir="2700000" algn="tl">
                    <a:srgbClr val="000000">
                      <a:alpha val="43137"/>
                    </a:srgbClr>
                  </a:outerShdw>
                </a:effectLst>
              </a:rPr>
              <a:t> </a:t>
            </a:r>
            <a:r>
              <a:rPr lang="en-US" sz="1600" b="1" dirty="0" err="1" smtClean="0">
                <a:solidFill>
                  <a:srgbClr val="C00000"/>
                </a:solidFill>
                <a:effectLst>
                  <a:outerShdw blurRad="38100" dist="38100" dir="2700000" algn="tl">
                    <a:srgbClr val="000000">
                      <a:alpha val="43137"/>
                    </a:srgbClr>
                  </a:outerShdw>
                </a:effectLst>
              </a:rPr>
              <a:t>dan</a:t>
            </a:r>
            <a:r>
              <a:rPr lang="en-US" sz="1600" b="1" dirty="0" smtClean="0">
                <a:solidFill>
                  <a:srgbClr val="C00000"/>
                </a:solidFill>
                <a:effectLst>
                  <a:outerShdw blurRad="38100" dist="38100" dir="2700000" algn="tl">
                    <a:srgbClr val="000000">
                      <a:alpha val="43137"/>
                    </a:srgbClr>
                  </a:outerShdw>
                </a:effectLst>
              </a:rPr>
              <a:t> </a:t>
            </a:r>
            <a:r>
              <a:rPr lang="en-US" sz="1600" b="1" dirty="0" err="1" smtClean="0">
                <a:solidFill>
                  <a:srgbClr val="C00000"/>
                </a:solidFill>
                <a:effectLst>
                  <a:outerShdw blurRad="38100" dist="38100" dir="2700000" algn="tl">
                    <a:srgbClr val="000000">
                      <a:alpha val="43137"/>
                    </a:srgbClr>
                  </a:outerShdw>
                </a:effectLst>
              </a:rPr>
              <a:t>korban</a:t>
            </a:r>
            <a:r>
              <a:rPr lang="en-US" sz="1600" b="1" dirty="0" smtClean="0">
                <a:solidFill>
                  <a:srgbClr val="C00000"/>
                </a:solidFill>
                <a:effectLst>
                  <a:outerShdw blurRad="38100" dist="38100" dir="2700000" algn="tl">
                    <a:srgbClr val="000000">
                      <a:alpha val="43137"/>
                    </a:srgbClr>
                  </a:outerShdw>
                </a:effectLst>
              </a:rPr>
              <a:t> </a:t>
            </a:r>
            <a:r>
              <a:rPr lang="en-US" sz="1600" b="1" dirty="0" err="1" smtClean="0">
                <a:solidFill>
                  <a:srgbClr val="C00000"/>
                </a:solidFill>
                <a:effectLst>
                  <a:outerShdw blurRad="38100" dist="38100" dir="2700000" algn="tl">
                    <a:srgbClr val="000000">
                      <a:alpha val="43137"/>
                    </a:srgbClr>
                  </a:outerShdw>
                </a:effectLst>
              </a:rPr>
              <a:t>tersebut</a:t>
            </a:r>
            <a:r>
              <a:rPr lang="en-US" sz="1600" b="1" dirty="0" smtClean="0">
                <a:solidFill>
                  <a:srgbClr val="C00000"/>
                </a:solidFill>
                <a:effectLst>
                  <a:outerShdw blurRad="38100" dist="38100" dir="2700000" algn="tl">
                    <a:srgbClr val="000000">
                      <a:alpha val="43137"/>
                    </a:srgbClr>
                  </a:outerShdw>
                </a:effectLst>
              </a:rPr>
              <a:t> </a:t>
            </a:r>
            <a:r>
              <a:rPr lang="en-US" sz="1600" b="1" dirty="0" err="1" smtClean="0">
                <a:solidFill>
                  <a:srgbClr val="C00000"/>
                </a:solidFill>
                <a:effectLst>
                  <a:outerShdw blurRad="38100" dist="38100" dir="2700000" algn="tl">
                    <a:srgbClr val="000000">
                      <a:alpha val="43137"/>
                    </a:srgbClr>
                  </a:outerShdw>
                </a:effectLst>
              </a:rPr>
              <a:t>tercermin</a:t>
            </a:r>
            <a:r>
              <a:rPr lang="en-US" sz="1600" b="1" dirty="0" smtClean="0">
                <a:solidFill>
                  <a:srgbClr val="C00000"/>
                </a:solidFill>
                <a:effectLst>
                  <a:outerShdw blurRad="38100" dist="38100" dir="2700000" algn="tl">
                    <a:srgbClr val="000000">
                      <a:alpha val="43137"/>
                    </a:srgbClr>
                  </a:outerShdw>
                </a:effectLst>
              </a:rPr>
              <a:t> </a:t>
            </a:r>
            <a:r>
              <a:rPr lang="en-US" sz="1600" b="1" dirty="0" err="1" smtClean="0">
                <a:solidFill>
                  <a:srgbClr val="C00000"/>
                </a:solidFill>
                <a:effectLst>
                  <a:outerShdw blurRad="38100" dist="38100" dir="2700000" algn="tl">
                    <a:srgbClr val="000000">
                      <a:alpha val="43137"/>
                    </a:srgbClr>
                  </a:outerShdw>
                </a:effectLst>
              </a:rPr>
              <a:t>juga</a:t>
            </a:r>
            <a:r>
              <a:rPr lang="en-US" sz="1600" b="1" dirty="0" smtClean="0">
                <a:solidFill>
                  <a:srgbClr val="C00000"/>
                </a:solidFill>
                <a:effectLst>
                  <a:outerShdw blurRad="38100" dist="38100" dir="2700000" algn="tl">
                    <a:srgbClr val="000000">
                      <a:alpha val="43137"/>
                    </a:srgbClr>
                  </a:outerShdw>
                </a:effectLst>
              </a:rPr>
              <a:t> </a:t>
            </a:r>
            <a:r>
              <a:rPr lang="en-US" sz="1600" b="1" dirty="0" err="1" smtClean="0">
                <a:solidFill>
                  <a:srgbClr val="C00000"/>
                </a:solidFill>
                <a:effectLst>
                  <a:outerShdw blurRad="38100" dist="38100" dir="2700000" algn="tl">
                    <a:srgbClr val="000000">
                      <a:alpha val="43137"/>
                    </a:srgbClr>
                  </a:outerShdw>
                </a:effectLst>
              </a:rPr>
              <a:t>dari</a:t>
            </a:r>
            <a:r>
              <a:rPr lang="en-US" sz="1600" b="1" dirty="0" smtClean="0">
                <a:solidFill>
                  <a:srgbClr val="C00000"/>
                </a:solidFill>
                <a:effectLst>
                  <a:outerShdw blurRad="38100" dist="38100" dir="2700000" algn="tl">
                    <a:srgbClr val="000000">
                      <a:alpha val="43137"/>
                    </a:srgbClr>
                  </a:outerShdw>
                </a:effectLst>
              </a:rPr>
              <a:t> </a:t>
            </a:r>
            <a:r>
              <a:rPr lang="en-US" sz="1600" b="1" dirty="0" err="1" smtClean="0">
                <a:solidFill>
                  <a:srgbClr val="C00000"/>
                </a:solidFill>
                <a:effectLst>
                  <a:outerShdw blurRad="38100" dist="38100" dir="2700000" algn="tl">
                    <a:srgbClr val="000000">
                      <a:alpha val="43137"/>
                    </a:srgbClr>
                  </a:outerShdw>
                </a:effectLst>
              </a:rPr>
              <a:t>berbagai</a:t>
            </a:r>
            <a:r>
              <a:rPr lang="en-US" sz="1600" b="1" dirty="0" smtClean="0">
                <a:solidFill>
                  <a:srgbClr val="C00000"/>
                </a:solidFill>
                <a:effectLst>
                  <a:outerShdw blurRad="38100" dist="38100" dir="2700000" algn="tl">
                    <a:srgbClr val="000000">
                      <a:alpha val="43137"/>
                    </a:srgbClr>
                  </a:outerShdw>
                </a:effectLst>
              </a:rPr>
              <a:t> </a:t>
            </a:r>
            <a:r>
              <a:rPr lang="en-US" sz="1600" b="1" dirty="0" err="1" smtClean="0">
                <a:solidFill>
                  <a:srgbClr val="C00000"/>
                </a:solidFill>
                <a:effectLst>
                  <a:outerShdw blurRad="38100" dist="38100" dir="2700000" algn="tl">
                    <a:srgbClr val="000000">
                      <a:alpha val="43137"/>
                    </a:srgbClr>
                  </a:outerShdw>
                </a:effectLst>
              </a:rPr>
              <a:t>peraturan</a:t>
            </a:r>
            <a:r>
              <a:rPr lang="en-US" sz="1600" b="1" dirty="0" smtClean="0">
                <a:solidFill>
                  <a:srgbClr val="C00000"/>
                </a:solidFill>
                <a:effectLst>
                  <a:outerShdw blurRad="38100" dist="38100" dir="2700000" algn="tl">
                    <a:srgbClr val="000000">
                      <a:alpha val="43137"/>
                    </a:srgbClr>
                  </a:outerShdw>
                </a:effectLst>
              </a:rPr>
              <a:t> </a:t>
            </a:r>
            <a:r>
              <a:rPr lang="en-US" sz="1600" b="1" dirty="0" err="1" smtClean="0">
                <a:solidFill>
                  <a:srgbClr val="C00000"/>
                </a:solidFill>
                <a:effectLst>
                  <a:outerShdw blurRad="38100" dist="38100" dir="2700000" algn="tl">
                    <a:srgbClr val="000000">
                      <a:alpha val="43137"/>
                    </a:srgbClr>
                  </a:outerShdw>
                </a:effectLst>
              </a:rPr>
              <a:t>perundang-undangan</a:t>
            </a:r>
            <a:r>
              <a:rPr lang="en-US" sz="1600" b="1" dirty="0" smtClean="0">
                <a:solidFill>
                  <a:srgbClr val="C00000"/>
                </a:solidFill>
                <a:effectLst>
                  <a:outerShdw blurRad="38100" dist="38100" dir="2700000" algn="tl">
                    <a:srgbClr val="000000">
                      <a:alpha val="43137"/>
                    </a:srgbClr>
                  </a:outerShdw>
                </a:effectLst>
              </a:rPr>
              <a:t> yang </a:t>
            </a:r>
            <a:r>
              <a:rPr lang="en-US" sz="1600" b="1" dirty="0" err="1" smtClean="0">
                <a:solidFill>
                  <a:srgbClr val="C00000"/>
                </a:solidFill>
                <a:effectLst>
                  <a:outerShdw blurRad="38100" dist="38100" dir="2700000" algn="tl">
                    <a:srgbClr val="000000">
                      <a:alpha val="43137"/>
                    </a:srgbClr>
                  </a:outerShdw>
                </a:effectLst>
              </a:rPr>
              <a:t>diundangkan</a:t>
            </a:r>
            <a:r>
              <a:rPr lang="en-US" sz="1600" b="1" dirty="0" smtClean="0">
                <a:solidFill>
                  <a:srgbClr val="C00000"/>
                </a:solidFill>
                <a:effectLst>
                  <a:outerShdw blurRad="38100" dist="38100" dir="2700000" algn="tl">
                    <a:srgbClr val="000000">
                      <a:alpha val="43137"/>
                    </a:srgbClr>
                  </a:outerShdw>
                </a:effectLst>
              </a:rPr>
              <a:t> </a:t>
            </a:r>
            <a:r>
              <a:rPr lang="en-US" sz="1600" b="1" dirty="0" err="1" smtClean="0">
                <a:solidFill>
                  <a:srgbClr val="C00000"/>
                </a:solidFill>
                <a:effectLst>
                  <a:outerShdw blurRad="38100" dist="38100" dir="2700000" algn="tl">
                    <a:srgbClr val="000000">
                      <a:alpha val="43137"/>
                    </a:srgbClr>
                  </a:outerShdw>
                </a:effectLst>
              </a:rPr>
              <a:t>sejak</a:t>
            </a:r>
            <a:r>
              <a:rPr lang="en-US" sz="1600" b="1" dirty="0" smtClean="0">
                <a:solidFill>
                  <a:srgbClr val="C00000"/>
                </a:solidFill>
                <a:effectLst>
                  <a:outerShdw blurRad="38100" dist="38100" dir="2700000" algn="tl">
                    <a:srgbClr val="000000">
                      <a:alpha val="43137"/>
                    </a:srgbClr>
                  </a:outerShdw>
                </a:effectLst>
              </a:rPr>
              <a:t> </a:t>
            </a:r>
            <a:r>
              <a:rPr lang="en-US" sz="1600" b="1" dirty="0" err="1" smtClean="0">
                <a:solidFill>
                  <a:srgbClr val="C00000"/>
                </a:solidFill>
                <a:effectLst>
                  <a:outerShdw blurRad="38100" dist="38100" dir="2700000" algn="tl">
                    <a:srgbClr val="000000">
                      <a:alpha val="43137"/>
                    </a:srgbClr>
                  </a:outerShdw>
                </a:effectLst>
              </a:rPr>
              <a:t>tahun</a:t>
            </a:r>
            <a:r>
              <a:rPr lang="en-US" sz="1600" b="1" dirty="0" smtClean="0">
                <a:solidFill>
                  <a:srgbClr val="C00000"/>
                </a:solidFill>
                <a:effectLst>
                  <a:outerShdw blurRad="38100" dist="38100" dir="2700000" algn="tl">
                    <a:srgbClr val="000000">
                      <a:alpha val="43137"/>
                    </a:srgbClr>
                  </a:outerShdw>
                </a:effectLst>
              </a:rPr>
              <a:t> 2000 yang </a:t>
            </a:r>
            <a:r>
              <a:rPr lang="en-US" sz="1600" b="1" dirty="0" err="1" smtClean="0">
                <a:solidFill>
                  <a:srgbClr val="C00000"/>
                </a:solidFill>
                <a:effectLst>
                  <a:outerShdw blurRad="38100" dist="38100" dir="2700000" algn="tl">
                    <a:srgbClr val="000000">
                      <a:alpha val="43137"/>
                    </a:srgbClr>
                  </a:outerShdw>
                </a:effectLst>
              </a:rPr>
              <a:t>secara</a:t>
            </a:r>
            <a:r>
              <a:rPr lang="en-US" sz="1600" b="1" dirty="0" smtClean="0">
                <a:solidFill>
                  <a:srgbClr val="C00000"/>
                </a:solidFill>
                <a:effectLst>
                  <a:outerShdw blurRad="38100" dist="38100" dir="2700000" algn="tl">
                    <a:srgbClr val="000000">
                      <a:alpha val="43137"/>
                    </a:srgbClr>
                  </a:outerShdw>
                </a:effectLst>
              </a:rPr>
              <a:t> </a:t>
            </a:r>
            <a:r>
              <a:rPr lang="en-US" sz="1600" b="1" dirty="0" err="1" smtClean="0">
                <a:solidFill>
                  <a:srgbClr val="C00000"/>
                </a:solidFill>
                <a:effectLst>
                  <a:outerShdw blurRad="38100" dist="38100" dir="2700000" algn="tl">
                    <a:srgbClr val="000000">
                      <a:alpha val="43137"/>
                    </a:srgbClr>
                  </a:outerShdw>
                </a:effectLst>
              </a:rPr>
              <a:t>eksplisit</a:t>
            </a:r>
            <a:r>
              <a:rPr lang="en-US" sz="1600" b="1" dirty="0" smtClean="0">
                <a:solidFill>
                  <a:srgbClr val="C00000"/>
                </a:solidFill>
                <a:effectLst>
                  <a:outerShdw blurRad="38100" dist="38100" dir="2700000" algn="tl">
                    <a:srgbClr val="000000">
                      <a:alpha val="43137"/>
                    </a:srgbClr>
                  </a:outerShdw>
                </a:effectLst>
              </a:rPr>
              <a:t> </a:t>
            </a:r>
            <a:r>
              <a:rPr lang="en-US" sz="1600" b="1" dirty="0" err="1" smtClean="0">
                <a:solidFill>
                  <a:srgbClr val="C00000"/>
                </a:solidFill>
                <a:effectLst>
                  <a:outerShdw blurRad="38100" dist="38100" dir="2700000" algn="tl">
                    <a:srgbClr val="000000">
                      <a:alpha val="43137"/>
                    </a:srgbClr>
                  </a:outerShdw>
                </a:effectLst>
              </a:rPr>
              <a:t>menyebutkan</a:t>
            </a:r>
            <a:r>
              <a:rPr lang="en-US" sz="1600" b="1" dirty="0" smtClean="0">
                <a:solidFill>
                  <a:srgbClr val="C00000"/>
                </a:solidFill>
                <a:effectLst>
                  <a:outerShdw blurRad="38100" dist="38100" dir="2700000" algn="tl">
                    <a:srgbClr val="000000">
                      <a:alpha val="43137"/>
                    </a:srgbClr>
                  </a:outerShdw>
                </a:effectLst>
              </a:rPr>
              <a:t> program </a:t>
            </a:r>
            <a:r>
              <a:rPr lang="en-US" sz="1600" b="1" dirty="0" err="1" smtClean="0">
                <a:solidFill>
                  <a:srgbClr val="C00000"/>
                </a:solidFill>
                <a:effectLst>
                  <a:outerShdw blurRad="38100" dist="38100" dir="2700000" algn="tl">
                    <a:srgbClr val="000000">
                      <a:alpha val="43137"/>
                    </a:srgbClr>
                  </a:outerShdw>
                </a:effectLst>
              </a:rPr>
              <a:t>perlindungan</a:t>
            </a:r>
            <a:r>
              <a:rPr lang="en-US" sz="1600" b="1" dirty="0" smtClean="0">
                <a:solidFill>
                  <a:srgbClr val="C00000"/>
                </a:solidFill>
                <a:effectLst>
                  <a:outerShdw blurRad="38100" dist="38100" dir="2700000" algn="tl">
                    <a:srgbClr val="000000">
                      <a:alpha val="43137"/>
                    </a:srgbClr>
                  </a:outerShdw>
                </a:effectLst>
              </a:rPr>
              <a:t> </a:t>
            </a:r>
            <a:r>
              <a:rPr lang="en-US" sz="1600" b="1" dirty="0" err="1" smtClean="0">
                <a:solidFill>
                  <a:srgbClr val="C00000"/>
                </a:solidFill>
                <a:effectLst>
                  <a:outerShdw blurRad="38100" dist="38100" dir="2700000" algn="tl">
                    <a:srgbClr val="000000">
                      <a:alpha val="43137"/>
                    </a:srgbClr>
                  </a:outerShdw>
                </a:effectLst>
              </a:rPr>
              <a:t>saksi</a:t>
            </a:r>
            <a:r>
              <a:rPr lang="en-US" sz="1600" b="1" dirty="0" smtClean="0">
                <a:solidFill>
                  <a:srgbClr val="C00000"/>
                </a:solidFill>
                <a:effectLst>
                  <a:outerShdw blurRad="38100" dist="38100" dir="2700000" algn="tl">
                    <a:srgbClr val="000000">
                      <a:alpha val="43137"/>
                    </a:srgbClr>
                  </a:outerShdw>
                </a:effectLst>
              </a:rPr>
              <a:t> </a:t>
            </a:r>
            <a:r>
              <a:rPr lang="en-US" sz="1600" b="1" dirty="0" err="1" smtClean="0">
                <a:solidFill>
                  <a:srgbClr val="C00000"/>
                </a:solidFill>
                <a:effectLst>
                  <a:outerShdw blurRad="38100" dist="38100" dir="2700000" algn="tl">
                    <a:srgbClr val="000000">
                      <a:alpha val="43137"/>
                    </a:srgbClr>
                  </a:outerShdw>
                </a:effectLst>
              </a:rPr>
              <a:t>dan</a:t>
            </a:r>
            <a:r>
              <a:rPr lang="en-US" sz="1600" b="1" dirty="0" smtClean="0">
                <a:solidFill>
                  <a:srgbClr val="C00000"/>
                </a:solidFill>
                <a:effectLst>
                  <a:outerShdw blurRad="38100" dist="38100" dir="2700000" algn="tl">
                    <a:srgbClr val="000000">
                      <a:alpha val="43137"/>
                    </a:srgbClr>
                  </a:outerShdw>
                </a:effectLst>
              </a:rPr>
              <a:t> </a:t>
            </a:r>
            <a:r>
              <a:rPr lang="en-US" sz="1600" b="1" dirty="0" err="1" smtClean="0">
                <a:solidFill>
                  <a:srgbClr val="C00000"/>
                </a:solidFill>
                <a:effectLst>
                  <a:outerShdw blurRad="38100" dist="38100" dir="2700000" algn="tl">
                    <a:srgbClr val="000000">
                      <a:alpha val="43137"/>
                    </a:srgbClr>
                  </a:outerShdw>
                </a:effectLst>
              </a:rPr>
              <a:t>korban</a:t>
            </a:r>
            <a:r>
              <a:rPr lang="en-US" sz="1600" b="1" dirty="0" smtClean="0">
                <a:solidFill>
                  <a:srgbClr val="C00000"/>
                </a:solidFill>
                <a:effectLst>
                  <a:outerShdw blurRad="38100" dist="38100" dir="2700000" algn="tl">
                    <a:srgbClr val="000000">
                      <a:alpha val="43137"/>
                    </a:srgbClr>
                  </a:outerShdw>
                </a:effectLst>
              </a:rPr>
              <a:t>. </a:t>
            </a:r>
            <a:r>
              <a:rPr lang="en-US" sz="1600" b="1" dirty="0" err="1" smtClean="0">
                <a:solidFill>
                  <a:srgbClr val="C00000"/>
                </a:solidFill>
                <a:effectLst>
                  <a:outerShdw blurRad="38100" dist="38100" dir="2700000" algn="tl">
                    <a:srgbClr val="000000">
                      <a:alpha val="43137"/>
                    </a:srgbClr>
                  </a:outerShdw>
                </a:effectLst>
              </a:rPr>
              <a:t>Peraturan-peraturan</a:t>
            </a:r>
            <a:r>
              <a:rPr lang="en-US" sz="1600" b="1" dirty="0" smtClean="0">
                <a:solidFill>
                  <a:srgbClr val="C00000"/>
                </a:solidFill>
                <a:effectLst>
                  <a:outerShdw blurRad="38100" dist="38100" dir="2700000" algn="tl">
                    <a:srgbClr val="000000">
                      <a:alpha val="43137"/>
                    </a:srgbClr>
                  </a:outerShdw>
                </a:effectLst>
              </a:rPr>
              <a:t> </a:t>
            </a:r>
            <a:r>
              <a:rPr lang="en-US" sz="1600" b="1" dirty="0" err="1" smtClean="0">
                <a:solidFill>
                  <a:srgbClr val="C00000"/>
                </a:solidFill>
                <a:effectLst>
                  <a:outerShdw blurRad="38100" dist="38100" dir="2700000" algn="tl">
                    <a:srgbClr val="000000">
                      <a:alpha val="43137"/>
                    </a:srgbClr>
                  </a:outerShdw>
                </a:effectLst>
              </a:rPr>
              <a:t>tersebut</a:t>
            </a:r>
            <a:r>
              <a:rPr lang="en-US" sz="1600" b="1" dirty="0" smtClean="0">
                <a:solidFill>
                  <a:srgbClr val="C00000"/>
                </a:solidFill>
                <a:effectLst>
                  <a:outerShdw blurRad="38100" dist="38100" dir="2700000" algn="tl">
                    <a:srgbClr val="000000">
                      <a:alpha val="43137"/>
                    </a:srgbClr>
                  </a:outerShdw>
                </a:effectLst>
              </a:rPr>
              <a:t> </a:t>
            </a:r>
            <a:r>
              <a:rPr lang="en-US" sz="1600" b="1" dirty="0" err="1" smtClean="0">
                <a:solidFill>
                  <a:srgbClr val="C00000"/>
                </a:solidFill>
                <a:effectLst>
                  <a:outerShdw blurRad="38100" dist="38100" dir="2700000" algn="tl">
                    <a:srgbClr val="000000">
                      <a:alpha val="43137"/>
                    </a:srgbClr>
                  </a:outerShdw>
                </a:effectLst>
              </a:rPr>
              <a:t>sebagai-berikut</a:t>
            </a:r>
            <a:r>
              <a:rPr lang="en-US" sz="1600" b="1" dirty="0" smtClean="0">
                <a:solidFill>
                  <a:srgbClr val="C00000"/>
                </a:solidFill>
                <a:effectLst>
                  <a:outerShdw blurRad="38100" dist="38100" dir="2700000" algn="tl">
                    <a:srgbClr val="000000">
                      <a:alpha val="43137"/>
                    </a:srgbClr>
                  </a:outerShdw>
                </a:effectLst>
              </a:rPr>
              <a:t> : </a:t>
            </a:r>
            <a:r>
              <a:rPr lang="en-US" sz="1600" b="1" dirty="0" smtClean="0"/>
              <a:t/>
            </a:r>
            <a:br>
              <a:rPr lang="en-US" sz="1600" b="1" dirty="0" smtClean="0"/>
            </a:br>
            <a:endParaRPr lang="en-US" sz="1600" b="1" dirty="0"/>
          </a:p>
        </p:txBody>
      </p:sp>
    </p:spTree>
  </p:cSld>
  <p:clrMapOvr>
    <a:masterClrMapping/>
  </p:clrMapOvr>
  <p:transition>
    <p:wedge/>
    <p:sndAc>
      <p:stSnd>
        <p:snd r:embed="rId2" name="camera.wav" builtIn="1"/>
      </p:stSnd>
    </p:sndAc>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524000"/>
            <a:ext cx="8686800" cy="4572000"/>
          </a:xfrm>
        </p:spPr>
        <p:txBody>
          <a:bodyPr>
            <a:normAutofit/>
          </a:bodyPr>
          <a:lstStyle/>
          <a:p>
            <a:pPr algn="ctr">
              <a:buNone/>
            </a:pPr>
            <a:endParaRPr lang="id-ID" sz="3600" i="1" dirty="0" smtClean="0">
              <a:effectLst>
                <a:outerShdw blurRad="38100" dist="38100" dir="2700000" algn="tl">
                  <a:srgbClr val="000000">
                    <a:alpha val="43137"/>
                  </a:srgbClr>
                </a:outerShdw>
              </a:effectLst>
            </a:endParaRPr>
          </a:p>
          <a:p>
            <a:pPr algn="ctr">
              <a:buNone/>
            </a:pPr>
            <a:endParaRPr lang="id-ID" sz="3600" i="1" dirty="0" smtClean="0">
              <a:effectLst>
                <a:outerShdw blurRad="38100" dist="38100" dir="2700000" algn="tl">
                  <a:srgbClr val="000000">
                    <a:alpha val="43137"/>
                  </a:srgbClr>
                </a:outerShdw>
              </a:effectLst>
            </a:endParaRPr>
          </a:p>
          <a:p>
            <a:pPr algn="ctr">
              <a:buNone/>
            </a:pPr>
            <a:r>
              <a:rPr lang="en-US" sz="3600" b="1" i="1" dirty="0" err="1" smtClean="0">
                <a:effectLst>
                  <a:outerShdw blurRad="38100" dist="38100" dir="2700000" algn="tl">
                    <a:srgbClr val="000000">
                      <a:alpha val="43137"/>
                    </a:srgbClr>
                  </a:outerShdw>
                </a:effectLst>
              </a:rPr>
              <a:t>Situasi</a:t>
            </a:r>
            <a:r>
              <a:rPr lang="en-US" sz="3600" b="1" i="1" dirty="0" smtClean="0">
                <a:effectLst>
                  <a:outerShdw blurRad="38100" dist="38100" dir="2700000" algn="tl">
                    <a:srgbClr val="000000">
                      <a:alpha val="43137"/>
                    </a:srgbClr>
                  </a:outerShdw>
                </a:effectLst>
              </a:rPr>
              <a:t> </a:t>
            </a:r>
            <a:r>
              <a:rPr lang="en-US" sz="3600" b="1" i="1" dirty="0" err="1" smtClean="0">
                <a:effectLst>
                  <a:outerShdw blurRad="38100" dist="38100" dir="2700000" algn="tl">
                    <a:srgbClr val="000000">
                      <a:alpha val="43137"/>
                    </a:srgbClr>
                  </a:outerShdw>
                </a:effectLst>
              </a:rPr>
              <a:t>Perlindungan</a:t>
            </a:r>
            <a:r>
              <a:rPr lang="en-US" sz="3600" b="1" i="1" dirty="0" smtClean="0">
                <a:effectLst>
                  <a:outerShdw blurRad="38100" dist="38100" dir="2700000" algn="tl">
                    <a:srgbClr val="000000">
                      <a:alpha val="43137"/>
                    </a:srgbClr>
                  </a:outerShdw>
                </a:effectLst>
              </a:rPr>
              <a:t> </a:t>
            </a:r>
            <a:r>
              <a:rPr lang="en-US" sz="3600" b="1" i="1" dirty="0" err="1" smtClean="0">
                <a:effectLst>
                  <a:outerShdw blurRad="38100" dist="38100" dir="2700000" algn="tl">
                    <a:srgbClr val="000000">
                      <a:alpha val="43137"/>
                    </a:srgbClr>
                  </a:outerShdw>
                </a:effectLst>
              </a:rPr>
              <a:t>Saksi</a:t>
            </a:r>
            <a:r>
              <a:rPr lang="en-US" sz="3600" b="1" i="1" dirty="0" smtClean="0">
                <a:effectLst>
                  <a:outerShdw blurRad="38100" dist="38100" dir="2700000" algn="tl">
                    <a:srgbClr val="000000">
                      <a:alpha val="43137"/>
                    </a:srgbClr>
                  </a:outerShdw>
                </a:effectLst>
              </a:rPr>
              <a:t> </a:t>
            </a:r>
            <a:r>
              <a:rPr lang="en-US" sz="3600" b="1" i="1" dirty="0" err="1" smtClean="0">
                <a:effectLst>
                  <a:outerShdw blurRad="38100" dist="38100" dir="2700000" algn="tl">
                    <a:srgbClr val="000000">
                      <a:alpha val="43137"/>
                    </a:srgbClr>
                  </a:outerShdw>
                </a:effectLst>
              </a:rPr>
              <a:t>dan</a:t>
            </a:r>
            <a:r>
              <a:rPr lang="en-US" sz="3600" b="1" i="1" dirty="0" smtClean="0">
                <a:effectLst>
                  <a:outerShdw blurRad="38100" dist="38100" dir="2700000" algn="tl">
                    <a:srgbClr val="000000">
                      <a:alpha val="43137"/>
                    </a:srgbClr>
                  </a:outerShdw>
                </a:effectLst>
              </a:rPr>
              <a:t> </a:t>
            </a:r>
            <a:r>
              <a:rPr lang="en-US" sz="3600" b="1" i="1" dirty="0" err="1" smtClean="0">
                <a:effectLst>
                  <a:outerShdw blurRad="38100" dist="38100" dir="2700000" algn="tl">
                    <a:srgbClr val="000000">
                      <a:alpha val="43137"/>
                    </a:srgbClr>
                  </a:outerShdw>
                </a:effectLst>
              </a:rPr>
              <a:t>Korban</a:t>
            </a:r>
            <a:endParaRPr lang="id-ID" sz="3600" b="1" i="1" dirty="0" smtClean="0">
              <a:effectLst>
                <a:outerShdw blurRad="38100" dist="38100" dir="2700000" algn="tl">
                  <a:srgbClr val="000000">
                    <a:alpha val="43137"/>
                  </a:srgbClr>
                </a:outerShdw>
              </a:effectLst>
            </a:endParaRPr>
          </a:p>
          <a:p>
            <a:pPr algn="ctr">
              <a:buNone/>
            </a:pPr>
            <a:r>
              <a:rPr lang="en-US" sz="3600" b="1" i="1" dirty="0" smtClean="0">
                <a:effectLst>
                  <a:outerShdw blurRad="38100" dist="38100" dir="2700000" algn="tl">
                    <a:srgbClr val="000000">
                      <a:alpha val="43137"/>
                    </a:srgbClr>
                  </a:outerShdw>
                </a:effectLst>
              </a:rPr>
              <a:t> </a:t>
            </a:r>
            <a:r>
              <a:rPr lang="en-US" sz="3600" b="1" i="1" dirty="0" err="1" smtClean="0">
                <a:effectLst>
                  <a:outerShdw blurRad="38100" dist="38100" dir="2700000" algn="tl">
                    <a:srgbClr val="000000">
                      <a:alpha val="43137"/>
                    </a:srgbClr>
                  </a:outerShdw>
                </a:effectLst>
              </a:rPr>
              <a:t>Setelah</a:t>
            </a:r>
            <a:r>
              <a:rPr lang="en-US" sz="3600" b="1" i="1" dirty="0" smtClean="0">
                <a:effectLst>
                  <a:outerShdw blurRad="38100" dist="38100" dir="2700000" algn="tl">
                    <a:srgbClr val="000000">
                      <a:alpha val="43137"/>
                    </a:srgbClr>
                  </a:outerShdw>
                </a:effectLst>
              </a:rPr>
              <a:t> UU No. 13 </a:t>
            </a:r>
            <a:r>
              <a:rPr lang="en-US" sz="3600" b="1" i="1" dirty="0" err="1" smtClean="0">
                <a:effectLst>
                  <a:outerShdw blurRad="38100" dist="38100" dir="2700000" algn="tl">
                    <a:srgbClr val="000000">
                      <a:alpha val="43137"/>
                    </a:srgbClr>
                  </a:outerShdw>
                </a:effectLst>
              </a:rPr>
              <a:t>Tahun</a:t>
            </a:r>
            <a:r>
              <a:rPr lang="en-US" sz="3600" b="1" i="1" dirty="0" smtClean="0">
                <a:effectLst>
                  <a:outerShdw blurRad="38100" dist="38100" dir="2700000" algn="tl">
                    <a:srgbClr val="000000">
                      <a:alpha val="43137"/>
                    </a:srgbClr>
                  </a:outerShdw>
                </a:effectLst>
              </a:rPr>
              <a:t> 2006</a:t>
            </a:r>
            <a:endParaRPr lang="en-US" sz="3600" b="1" i="1" dirty="0">
              <a:effectLst>
                <a:outerShdw blurRad="38100" dist="38100" dir="2700000" algn="tl">
                  <a:srgbClr val="000000">
                    <a:alpha val="43137"/>
                  </a:srgbClr>
                </a:outerShdw>
              </a:effectLst>
            </a:endParaRPr>
          </a:p>
        </p:txBody>
      </p:sp>
    </p:spTree>
  </p:cSld>
  <p:clrMapOvr>
    <a:masterClrMapping/>
  </p:clrMapOvr>
  <p:transition>
    <p:newsflash/>
    <p:sndAc>
      <p:stSnd>
        <p:snd r:embed="rId2" name="voltage.wav" builtIn="1"/>
      </p:stSnd>
    </p:sndAc>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scare"/>
          <p:cNvPicPr>
            <a:picLocks noChangeAspect="1" noChangeArrowheads="1"/>
          </p:cNvPicPr>
          <p:nvPr/>
        </p:nvPicPr>
        <p:blipFill>
          <a:blip r:embed="rId4">
            <a:clrChange>
              <a:clrFrom>
                <a:srgbClr val="FFFFFF"/>
              </a:clrFrom>
              <a:clrTo>
                <a:srgbClr val="FFFFFF">
                  <a:alpha val="0"/>
                </a:srgbClr>
              </a:clrTo>
            </a:clrChange>
          </a:blip>
          <a:srcRect t="15199" r="7500" b="4800"/>
          <a:stretch>
            <a:fillRect/>
          </a:stretch>
        </p:blipFill>
        <p:spPr bwMode="auto">
          <a:xfrm>
            <a:off x="0" y="3048000"/>
            <a:ext cx="5638800" cy="3810000"/>
          </a:xfrm>
          <a:prstGeom prst="rect">
            <a:avLst/>
          </a:prstGeom>
          <a:noFill/>
          <a:ln w="9525">
            <a:noFill/>
            <a:miter lim="800000"/>
            <a:headEnd/>
            <a:tailEnd/>
          </a:ln>
        </p:spPr>
      </p:pic>
      <p:pic>
        <p:nvPicPr>
          <p:cNvPr id="14339" name="Picture 3" descr="hammer"/>
          <p:cNvPicPr>
            <a:picLocks noChangeAspect="1" noChangeArrowheads="1"/>
          </p:cNvPicPr>
          <p:nvPr/>
        </p:nvPicPr>
        <p:blipFill>
          <a:blip r:embed="rId5">
            <a:clrChange>
              <a:clrFrom>
                <a:srgbClr val="FFFFFF"/>
              </a:clrFrom>
              <a:clrTo>
                <a:srgbClr val="FFFFFF">
                  <a:alpha val="0"/>
                </a:srgbClr>
              </a:clrTo>
            </a:clrChange>
          </a:blip>
          <a:srcRect/>
          <a:stretch>
            <a:fillRect/>
          </a:stretch>
        </p:blipFill>
        <p:spPr bwMode="auto">
          <a:xfrm>
            <a:off x="5943600" y="838200"/>
            <a:ext cx="3200400" cy="3006725"/>
          </a:xfrm>
          <a:prstGeom prst="rect">
            <a:avLst/>
          </a:prstGeom>
          <a:noFill/>
          <a:ln w="9525">
            <a:noFill/>
            <a:miter lim="800000"/>
            <a:headEnd/>
            <a:tailEnd/>
          </a:ln>
        </p:spPr>
      </p:pic>
      <p:pic>
        <p:nvPicPr>
          <p:cNvPr id="14340" name="Picture 4" descr="lips"/>
          <p:cNvPicPr>
            <a:picLocks noChangeAspect="1" noChangeArrowheads="1"/>
          </p:cNvPicPr>
          <p:nvPr/>
        </p:nvPicPr>
        <p:blipFill>
          <a:blip r:embed="rId6">
            <a:clrChange>
              <a:clrFrom>
                <a:srgbClr val="FFFFFF"/>
              </a:clrFrom>
              <a:clrTo>
                <a:srgbClr val="FFFFFF">
                  <a:alpha val="0"/>
                </a:srgbClr>
              </a:clrTo>
            </a:clrChange>
          </a:blip>
          <a:srcRect/>
          <a:stretch>
            <a:fillRect/>
          </a:stretch>
        </p:blipFill>
        <p:spPr bwMode="auto">
          <a:xfrm>
            <a:off x="3214688" y="2089150"/>
            <a:ext cx="2957512" cy="2919413"/>
          </a:xfrm>
          <a:prstGeom prst="rect">
            <a:avLst/>
          </a:prstGeom>
          <a:noFill/>
          <a:ln w="9525">
            <a:noFill/>
            <a:miter lim="800000"/>
            <a:headEnd/>
            <a:tailEnd/>
          </a:ln>
        </p:spPr>
      </p:pic>
      <p:pic>
        <p:nvPicPr>
          <p:cNvPr id="14341" name="Picture 5" descr="hemmer words1"/>
          <p:cNvPicPr>
            <a:picLocks noChangeAspect="1" noChangeArrowheads="1"/>
          </p:cNvPicPr>
          <p:nvPr/>
        </p:nvPicPr>
        <p:blipFill>
          <a:blip r:embed="rId7">
            <a:clrChange>
              <a:clrFrom>
                <a:srgbClr val="FFFFFF"/>
              </a:clrFrom>
              <a:clrTo>
                <a:srgbClr val="FFFFFF">
                  <a:alpha val="0"/>
                </a:srgbClr>
              </a:clrTo>
            </a:clrChange>
          </a:blip>
          <a:srcRect/>
          <a:stretch>
            <a:fillRect/>
          </a:stretch>
        </p:blipFill>
        <p:spPr bwMode="auto">
          <a:xfrm>
            <a:off x="304800" y="381000"/>
            <a:ext cx="5181600" cy="1549400"/>
          </a:xfrm>
          <a:prstGeom prst="rect">
            <a:avLst/>
          </a:prstGeom>
          <a:noFill/>
          <a:ln w="9525">
            <a:noFill/>
            <a:miter lim="800000"/>
            <a:headEnd/>
            <a:tailEnd/>
          </a:ln>
        </p:spPr>
      </p:pic>
      <p:grpSp>
        <p:nvGrpSpPr>
          <p:cNvPr id="2" name="Group 6"/>
          <p:cNvGrpSpPr>
            <a:grpSpLocks/>
          </p:cNvGrpSpPr>
          <p:nvPr/>
        </p:nvGrpSpPr>
        <p:grpSpPr bwMode="auto">
          <a:xfrm>
            <a:off x="3059113" y="2097088"/>
            <a:ext cx="3200400" cy="3000375"/>
            <a:chOff x="720" y="0"/>
            <a:chExt cx="2688" cy="2581"/>
          </a:xfrm>
        </p:grpSpPr>
        <p:sp>
          <p:nvSpPr>
            <p:cNvPr id="14347" name="Oval 7"/>
            <p:cNvSpPr>
              <a:spLocks noChangeArrowheads="1"/>
            </p:cNvSpPr>
            <p:nvPr/>
          </p:nvSpPr>
          <p:spPr bwMode="auto">
            <a:xfrm>
              <a:off x="1008" y="96"/>
              <a:ext cx="2352" cy="2304"/>
            </a:xfrm>
            <a:prstGeom prst="ellipse">
              <a:avLst/>
            </a:prstGeom>
            <a:solidFill>
              <a:schemeClr val="bg1"/>
            </a:solidFill>
            <a:ln w="9525">
              <a:noFill/>
              <a:round/>
              <a:headEnd/>
              <a:tailEnd/>
            </a:ln>
          </p:spPr>
          <p:txBody>
            <a:bodyPr wrap="none" anchor="ctr"/>
            <a:lstStyle/>
            <a:p>
              <a:endParaRPr lang="en-US"/>
            </a:p>
          </p:txBody>
        </p:sp>
        <p:pic>
          <p:nvPicPr>
            <p:cNvPr id="14348" name="Picture 8" descr="lips copy"/>
            <p:cNvPicPr>
              <a:picLocks noChangeAspect="1" noChangeArrowheads="1"/>
            </p:cNvPicPr>
            <p:nvPr/>
          </p:nvPicPr>
          <p:blipFill>
            <a:blip r:embed="rId8">
              <a:clrChange>
                <a:clrFrom>
                  <a:srgbClr val="E4DADB"/>
                </a:clrFrom>
                <a:clrTo>
                  <a:srgbClr val="E4DADB">
                    <a:alpha val="0"/>
                  </a:srgbClr>
                </a:clrTo>
              </a:clrChange>
            </a:blip>
            <a:srcRect/>
            <a:stretch>
              <a:fillRect/>
            </a:stretch>
          </p:blipFill>
          <p:spPr bwMode="auto">
            <a:xfrm>
              <a:off x="1248" y="912"/>
              <a:ext cx="1776" cy="752"/>
            </a:xfrm>
            <a:prstGeom prst="rect">
              <a:avLst/>
            </a:prstGeom>
            <a:noFill/>
            <a:ln w="9525">
              <a:noFill/>
              <a:miter lim="800000"/>
              <a:headEnd/>
              <a:tailEnd/>
            </a:ln>
          </p:spPr>
        </p:pic>
        <p:pic>
          <p:nvPicPr>
            <p:cNvPr id="14349" name="Picture 9" descr="hammerlips"/>
            <p:cNvPicPr>
              <a:picLocks noChangeAspect="1" noChangeArrowheads="1"/>
            </p:cNvPicPr>
            <p:nvPr/>
          </p:nvPicPr>
          <p:blipFill>
            <a:blip r:embed="rId9">
              <a:clrChange>
                <a:clrFrom>
                  <a:srgbClr val="FFFFFF"/>
                </a:clrFrom>
                <a:clrTo>
                  <a:srgbClr val="FFFFFF">
                    <a:alpha val="0"/>
                  </a:srgbClr>
                </a:clrTo>
              </a:clrChange>
            </a:blip>
            <a:srcRect/>
            <a:stretch>
              <a:fillRect/>
            </a:stretch>
          </p:blipFill>
          <p:spPr bwMode="auto">
            <a:xfrm>
              <a:off x="720" y="0"/>
              <a:ext cx="2688" cy="2581"/>
            </a:xfrm>
            <a:prstGeom prst="rect">
              <a:avLst/>
            </a:prstGeom>
            <a:noFill/>
            <a:ln w="9525">
              <a:noFill/>
              <a:miter lim="800000"/>
              <a:headEnd/>
              <a:tailEnd/>
            </a:ln>
          </p:spPr>
        </p:pic>
      </p:grpSp>
      <p:pic>
        <p:nvPicPr>
          <p:cNvPr id="14343" name="Picture 10" descr="hemmer words2"/>
          <p:cNvPicPr>
            <a:picLocks noChangeAspect="1" noChangeArrowheads="1"/>
          </p:cNvPicPr>
          <p:nvPr/>
        </p:nvPicPr>
        <p:blipFill>
          <a:blip r:embed="rId10">
            <a:clrChange>
              <a:clrFrom>
                <a:srgbClr val="FFFFFF"/>
              </a:clrFrom>
              <a:clrTo>
                <a:srgbClr val="FFFFFF">
                  <a:alpha val="0"/>
                </a:srgbClr>
              </a:clrTo>
            </a:clrChange>
          </a:blip>
          <a:srcRect/>
          <a:stretch>
            <a:fillRect/>
          </a:stretch>
        </p:blipFill>
        <p:spPr bwMode="auto">
          <a:xfrm>
            <a:off x="4876800" y="5029200"/>
            <a:ext cx="4021138" cy="1570038"/>
          </a:xfrm>
          <a:prstGeom prst="rect">
            <a:avLst/>
          </a:prstGeom>
          <a:noFill/>
          <a:ln w="9525">
            <a:noFill/>
            <a:miter lim="800000"/>
            <a:headEnd/>
            <a:tailEnd/>
          </a:ln>
        </p:spPr>
      </p:pic>
      <p:pic>
        <p:nvPicPr>
          <p:cNvPr id="14344" name="Picture 11" descr="LPSK1"/>
          <p:cNvPicPr>
            <a:picLocks noChangeAspect="1" noChangeArrowheads="1"/>
          </p:cNvPicPr>
          <p:nvPr/>
        </p:nvPicPr>
        <p:blipFill>
          <a:blip r:embed="rId11">
            <a:clrChange>
              <a:clrFrom>
                <a:srgbClr val="FFFFFF"/>
              </a:clrFrom>
              <a:clrTo>
                <a:srgbClr val="FFFFFF">
                  <a:alpha val="0"/>
                </a:srgbClr>
              </a:clrTo>
            </a:clrChange>
          </a:blip>
          <a:srcRect/>
          <a:stretch>
            <a:fillRect/>
          </a:stretch>
        </p:blipFill>
        <p:spPr bwMode="auto">
          <a:xfrm>
            <a:off x="762000" y="5562600"/>
            <a:ext cx="1600200" cy="355600"/>
          </a:xfrm>
          <a:prstGeom prst="rect">
            <a:avLst/>
          </a:prstGeom>
          <a:noFill/>
          <a:ln w="9525">
            <a:noFill/>
            <a:miter lim="800000"/>
            <a:headEnd/>
            <a:tailEnd/>
          </a:ln>
        </p:spPr>
      </p:pic>
      <p:pic>
        <p:nvPicPr>
          <p:cNvPr id="14345" name="Picture 15" descr="LPskwords1"/>
          <p:cNvPicPr>
            <a:picLocks noChangeAspect="1" noChangeArrowheads="1"/>
          </p:cNvPicPr>
          <p:nvPr/>
        </p:nvPicPr>
        <p:blipFill>
          <a:blip r:embed="rId12">
            <a:clrChange>
              <a:clrFrom>
                <a:srgbClr val="FFFFFF"/>
              </a:clrFrom>
              <a:clrTo>
                <a:srgbClr val="FFFFFF">
                  <a:alpha val="0"/>
                </a:srgbClr>
              </a:clrTo>
            </a:clrChange>
          </a:blip>
          <a:srcRect/>
          <a:stretch>
            <a:fillRect/>
          </a:stretch>
        </p:blipFill>
        <p:spPr bwMode="auto">
          <a:xfrm>
            <a:off x="381000" y="6019800"/>
            <a:ext cx="2514600" cy="377825"/>
          </a:xfrm>
          <a:prstGeom prst="rect">
            <a:avLst/>
          </a:prstGeom>
          <a:noFill/>
          <a:ln w="9525">
            <a:noFill/>
            <a:miter lim="800000"/>
            <a:headEnd/>
            <a:tailEnd/>
          </a:ln>
        </p:spPr>
      </p:pic>
      <p:pic>
        <p:nvPicPr>
          <p:cNvPr id="14346" name="Picture 16" descr="Garuda"/>
          <p:cNvPicPr>
            <a:picLocks noChangeAspect="1" noChangeArrowheads="1"/>
          </p:cNvPicPr>
          <p:nvPr/>
        </p:nvPicPr>
        <p:blipFill>
          <a:blip r:embed="rId13">
            <a:clrChange>
              <a:clrFrom>
                <a:srgbClr val="FFFFFF"/>
              </a:clrFrom>
              <a:clrTo>
                <a:srgbClr val="FFFFFF">
                  <a:alpha val="0"/>
                </a:srgbClr>
              </a:clrTo>
            </a:clrChange>
          </a:blip>
          <a:srcRect/>
          <a:stretch>
            <a:fillRect/>
          </a:stretch>
        </p:blipFill>
        <p:spPr bwMode="auto">
          <a:xfrm>
            <a:off x="935038" y="4221163"/>
            <a:ext cx="1295400" cy="1295400"/>
          </a:xfrm>
          <a:prstGeom prst="rect">
            <a:avLst/>
          </a:prstGeom>
          <a:noFill/>
          <a:ln w="9525">
            <a:noFill/>
            <a:miter lim="800000"/>
            <a:headEnd/>
            <a:tailEnd/>
          </a:ln>
        </p:spPr>
      </p:pic>
    </p:spTree>
  </p:cSld>
  <p:clrMapOvr>
    <a:masterClrMapping/>
  </p:clrMapOvr>
  <p:transition advClick="0">
    <p:wheel spokes="3"/>
    <p:sndAc>
      <p:stSnd>
        <p:snd r:embed="rId3" name="camera.wav" builtIn="1"/>
      </p:stSnd>
    </p:sndAc>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17" descr="justice"/>
          <p:cNvPicPr>
            <a:picLocks noChangeAspect="1" noChangeArrowheads="1"/>
          </p:cNvPicPr>
          <p:nvPr/>
        </p:nvPicPr>
        <p:blipFill>
          <a:blip r:embed="rId3">
            <a:clrChange>
              <a:clrFrom>
                <a:srgbClr val="FFFFFF"/>
              </a:clrFrom>
              <a:clrTo>
                <a:srgbClr val="FFFFFF">
                  <a:alpha val="0"/>
                </a:srgbClr>
              </a:clrTo>
            </a:clrChange>
            <a:lum bright="70000" contrast="-76000"/>
          </a:blip>
          <a:srcRect/>
          <a:stretch>
            <a:fillRect/>
          </a:stretch>
        </p:blipFill>
        <p:spPr bwMode="auto">
          <a:xfrm>
            <a:off x="2286000" y="1295400"/>
            <a:ext cx="4754563" cy="5173663"/>
          </a:xfrm>
          <a:prstGeom prst="rect">
            <a:avLst/>
          </a:prstGeom>
          <a:noFill/>
          <a:ln w="9525">
            <a:noFill/>
            <a:miter lim="800000"/>
            <a:headEnd/>
            <a:tailEnd/>
          </a:ln>
        </p:spPr>
      </p:pic>
      <p:grpSp>
        <p:nvGrpSpPr>
          <p:cNvPr id="2" name="Group 20"/>
          <p:cNvGrpSpPr>
            <a:grpSpLocks/>
          </p:cNvGrpSpPr>
          <p:nvPr/>
        </p:nvGrpSpPr>
        <p:grpSpPr bwMode="auto">
          <a:xfrm>
            <a:off x="215900" y="296863"/>
            <a:ext cx="8928100" cy="6248400"/>
            <a:chOff x="136" y="187"/>
            <a:chExt cx="5624" cy="3936"/>
          </a:xfrm>
          <a:noFill/>
        </p:grpSpPr>
        <p:grpSp>
          <p:nvGrpSpPr>
            <p:cNvPr id="3" name="Group 4"/>
            <p:cNvGrpSpPr>
              <a:grpSpLocks/>
            </p:cNvGrpSpPr>
            <p:nvPr/>
          </p:nvGrpSpPr>
          <p:grpSpPr bwMode="auto">
            <a:xfrm>
              <a:off x="136" y="187"/>
              <a:ext cx="5480" cy="3936"/>
              <a:chOff x="136" y="187"/>
              <a:chExt cx="5480" cy="3936"/>
            </a:xfrm>
            <a:grpFill/>
          </p:grpSpPr>
          <p:sp>
            <p:nvSpPr>
              <p:cNvPr id="15376" name="Rectangle 5"/>
              <p:cNvSpPr>
                <a:spLocks noChangeArrowheads="1"/>
              </p:cNvSpPr>
              <p:nvPr/>
            </p:nvSpPr>
            <p:spPr bwMode="auto">
              <a:xfrm>
                <a:off x="136" y="187"/>
                <a:ext cx="5480" cy="3936"/>
              </a:xfrm>
              <a:prstGeom prst="rect">
                <a:avLst/>
              </a:prstGeom>
              <a:grpFill/>
              <a:ln w="57150">
                <a:solidFill>
                  <a:srgbClr val="CC3300"/>
                </a:solidFill>
                <a:miter lim="800000"/>
                <a:headEnd/>
                <a:tailEnd/>
              </a:ln>
            </p:spPr>
            <p:txBody>
              <a:bodyPr wrap="none" anchor="ctr"/>
              <a:lstStyle/>
              <a:p>
                <a:pPr eaLnBrk="0" hangingPunct="0"/>
                <a:endParaRPr lang="en-US"/>
              </a:p>
            </p:txBody>
          </p:sp>
          <p:pic>
            <p:nvPicPr>
              <p:cNvPr id="15377" name="Picture 6" descr="Garuda"/>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181" y="255"/>
                <a:ext cx="635" cy="635"/>
              </a:xfrm>
              <a:prstGeom prst="rect">
                <a:avLst/>
              </a:prstGeom>
              <a:grpFill/>
              <a:ln w="9525">
                <a:noFill/>
                <a:miter lim="800000"/>
                <a:headEnd/>
                <a:tailEnd/>
              </a:ln>
            </p:spPr>
          </p:pic>
        </p:grpSp>
        <p:grpSp>
          <p:nvGrpSpPr>
            <p:cNvPr id="4" name="Group 7"/>
            <p:cNvGrpSpPr>
              <a:grpSpLocks/>
            </p:cNvGrpSpPr>
            <p:nvPr/>
          </p:nvGrpSpPr>
          <p:grpSpPr bwMode="auto">
            <a:xfrm>
              <a:off x="4002" y="288"/>
              <a:ext cx="1758" cy="360"/>
              <a:chOff x="3243" y="300"/>
              <a:chExt cx="2131" cy="356"/>
            </a:xfrm>
            <a:grpFill/>
          </p:grpSpPr>
          <p:sp>
            <p:nvSpPr>
              <p:cNvPr id="15373" name="WordArt 8"/>
              <p:cNvSpPr>
                <a:spLocks noChangeArrowheads="1" noChangeShapeType="1" noTextEdit="1"/>
              </p:cNvSpPr>
              <p:nvPr/>
            </p:nvSpPr>
            <p:spPr bwMode="auto">
              <a:xfrm>
                <a:off x="3765" y="300"/>
                <a:ext cx="498" cy="204"/>
              </a:xfrm>
              <a:prstGeom prst="rect">
                <a:avLst/>
              </a:prstGeom>
              <a:grpFill/>
            </p:spPr>
            <p:txBody>
              <a:bodyPr wrap="none" fromWordArt="1">
                <a:prstTxWarp prst="textPlain">
                  <a:avLst>
                    <a:gd name="adj" fmla="val 50000"/>
                  </a:avLst>
                </a:prstTxWarp>
              </a:bodyPr>
              <a:lstStyle/>
              <a:p>
                <a:pPr algn="ctr"/>
                <a:r>
                  <a:rPr lang="en-US" sz="3600" i="1" kern="10">
                    <a:ln w="9525">
                      <a:solidFill>
                        <a:srgbClr val="FF3300"/>
                      </a:solidFill>
                      <a:round/>
                      <a:headEnd/>
                      <a:tailEnd/>
                    </a:ln>
                    <a:solidFill>
                      <a:srgbClr val="990033"/>
                    </a:solidFill>
                    <a:effectLst>
                      <a:outerShdw dist="35921" dir="2700000" algn="ctr" rotWithShape="0">
                        <a:srgbClr val="808080">
                          <a:alpha val="79999"/>
                        </a:srgbClr>
                      </a:outerShdw>
                    </a:effectLst>
                    <a:latin typeface="Colonna MT"/>
                  </a:rPr>
                  <a:t>LP</a:t>
                </a:r>
              </a:p>
            </p:txBody>
          </p:sp>
          <p:sp>
            <p:nvSpPr>
              <p:cNvPr id="15374" name="Text Box 9"/>
              <p:cNvSpPr txBox="1">
                <a:spLocks noChangeArrowheads="1"/>
              </p:cNvSpPr>
              <p:nvPr/>
            </p:nvSpPr>
            <p:spPr bwMode="auto">
              <a:xfrm>
                <a:off x="3243" y="504"/>
                <a:ext cx="2131" cy="152"/>
              </a:xfrm>
              <a:prstGeom prst="rect">
                <a:avLst/>
              </a:prstGeom>
              <a:grpFill/>
              <a:ln w="9525">
                <a:noFill/>
                <a:miter lim="800000"/>
                <a:headEnd/>
                <a:tailEnd/>
              </a:ln>
            </p:spPr>
            <p:txBody>
              <a:bodyPr>
                <a:spAutoFit/>
              </a:bodyPr>
              <a:lstStyle/>
              <a:p>
                <a:pPr algn="ctr">
                  <a:spcBef>
                    <a:spcPct val="50000"/>
                  </a:spcBef>
                </a:pPr>
                <a:r>
                  <a:rPr lang="en-US" sz="1000">
                    <a:latin typeface="Arial Narrow Bold"/>
                  </a:rPr>
                  <a:t>Lembaga Perlindungan Saksi &amp; Korban</a:t>
                </a:r>
              </a:p>
            </p:txBody>
          </p:sp>
          <p:sp>
            <p:nvSpPr>
              <p:cNvPr id="15375" name="WordArt 10"/>
              <p:cNvSpPr>
                <a:spLocks noChangeArrowheads="1" noChangeShapeType="1" noTextEdit="1"/>
              </p:cNvSpPr>
              <p:nvPr/>
            </p:nvSpPr>
            <p:spPr bwMode="auto">
              <a:xfrm>
                <a:off x="4235" y="300"/>
                <a:ext cx="498" cy="204"/>
              </a:xfrm>
              <a:prstGeom prst="rect">
                <a:avLst/>
              </a:prstGeom>
              <a:grpFill/>
            </p:spPr>
            <p:txBody>
              <a:bodyPr wrap="none" fromWordArt="1">
                <a:prstTxWarp prst="textPlain">
                  <a:avLst>
                    <a:gd name="adj" fmla="val 50000"/>
                  </a:avLst>
                </a:prstTxWarp>
              </a:bodyPr>
              <a:lstStyle/>
              <a:p>
                <a:pPr algn="ctr"/>
                <a:r>
                  <a:rPr lang="en-US" sz="3600" i="1" kern="10">
                    <a:ln w="9525">
                      <a:solidFill>
                        <a:srgbClr val="0066FF"/>
                      </a:solidFill>
                      <a:round/>
                      <a:headEnd/>
                      <a:tailEnd/>
                    </a:ln>
                    <a:solidFill>
                      <a:srgbClr val="000066"/>
                    </a:solidFill>
                    <a:effectLst>
                      <a:outerShdw dist="35921" dir="2700000" algn="ctr" rotWithShape="0">
                        <a:srgbClr val="808080">
                          <a:alpha val="79999"/>
                        </a:srgbClr>
                      </a:outerShdw>
                    </a:effectLst>
                    <a:latin typeface="Colonna MT"/>
                  </a:rPr>
                  <a:t>SK</a:t>
                </a:r>
              </a:p>
            </p:txBody>
          </p:sp>
        </p:grpSp>
      </p:grpSp>
      <p:sp>
        <p:nvSpPr>
          <p:cNvPr id="15364" name="Rectangle 11"/>
          <p:cNvSpPr>
            <a:spLocks noChangeArrowheads="1"/>
          </p:cNvSpPr>
          <p:nvPr/>
        </p:nvSpPr>
        <p:spPr bwMode="auto">
          <a:xfrm>
            <a:off x="1066800" y="3657600"/>
            <a:ext cx="7620000" cy="1465263"/>
          </a:xfrm>
          <a:prstGeom prst="rect">
            <a:avLst/>
          </a:prstGeom>
          <a:noFill/>
          <a:ln w="9525">
            <a:noFill/>
            <a:miter lim="800000"/>
            <a:headEnd/>
            <a:tailEnd/>
          </a:ln>
        </p:spPr>
        <p:txBody>
          <a:bodyPr>
            <a:spAutoFit/>
          </a:bodyPr>
          <a:lstStyle/>
          <a:p>
            <a:pPr eaLnBrk="0" hangingPunct="0"/>
            <a:r>
              <a:rPr lang="en-US" b="1" dirty="0" err="1">
                <a:solidFill>
                  <a:schemeClr val="bg1"/>
                </a:solidFill>
              </a:rPr>
              <a:t>Penegak</a:t>
            </a:r>
            <a:r>
              <a:rPr lang="en-US" b="1" dirty="0">
                <a:solidFill>
                  <a:schemeClr val="bg1"/>
                </a:solidFill>
              </a:rPr>
              <a:t> </a:t>
            </a:r>
            <a:r>
              <a:rPr lang="en-US" b="1" dirty="0" err="1">
                <a:solidFill>
                  <a:schemeClr val="bg1"/>
                </a:solidFill>
              </a:rPr>
              <a:t>hukum</a:t>
            </a:r>
            <a:r>
              <a:rPr lang="en-US" b="1" dirty="0">
                <a:solidFill>
                  <a:schemeClr val="bg1"/>
                </a:solidFill>
              </a:rPr>
              <a:t> </a:t>
            </a:r>
            <a:r>
              <a:rPr lang="en-US" b="1" dirty="0" err="1">
                <a:solidFill>
                  <a:schemeClr val="bg1"/>
                </a:solidFill>
              </a:rPr>
              <a:t>dalam</a:t>
            </a:r>
            <a:r>
              <a:rPr lang="en-US" b="1" dirty="0">
                <a:solidFill>
                  <a:schemeClr val="bg1"/>
                </a:solidFill>
              </a:rPr>
              <a:t> </a:t>
            </a:r>
            <a:r>
              <a:rPr lang="en-US" b="1" dirty="0" err="1">
                <a:solidFill>
                  <a:schemeClr val="bg1"/>
                </a:solidFill>
              </a:rPr>
              <a:t>mencari</a:t>
            </a:r>
            <a:r>
              <a:rPr lang="en-US" b="1" dirty="0">
                <a:solidFill>
                  <a:schemeClr val="bg1"/>
                </a:solidFill>
              </a:rPr>
              <a:t> </a:t>
            </a:r>
            <a:r>
              <a:rPr lang="en-US" b="1" dirty="0" err="1">
                <a:solidFill>
                  <a:schemeClr val="bg1"/>
                </a:solidFill>
              </a:rPr>
              <a:t>dan</a:t>
            </a:r>
            <a:r>
              <a:rPr lang="en-US" b="1" dirty="0">
                <a:solidFill>
                  <a:schemeClr val="bg1"/>
                </a:solidFill>
              </a:rPr>
              <a:t> </a:t>
            </a:r>
            <a:r>
              <a:rPr lang="en-US" b="1" dirty="0" err="1">
                <a:solidFill>
                  <a:schemeClr val="bg1"/>
                </a:solidFill>
              </a:rPr>
              <a:t>menemukan</a:t>
            </a:r>
            <a:r>
              <a:rPr lang="en-US" b="1" dirty="0">
                <a:solidFill>
                  <a:schemeClr val="bg1"/>
                </a:solidFill>
              </a:rPr>
              <a:t> </a:t>
            </a:r>
            <a:r>
              <a:rPr lang="en-US" b="1" dirty="0" err="1">
                <a:solidFill>
                  <a:schemeClr val="bg1"/>
                </a:solidFill>
              </a:rPr>
              <a:t>kejelasan</a:t>
            </a:r>
            <a:r>
              <a:rPr lang="en-US" b="1" dirty="0">
                <a:solidFill>
                  <a:schemeClr val="bg1"/>
                </a:solidFill>
              </a:rPr>
              <a:t> </a:t>
            </a:r>
            <a:r>
              <a:rPr lang="en-US" b="1" dirty="0" err="1">
                <a:solidFill>
                  <a:schemeClr val="bg1"/>
                </a:solidFill>
              </a:rPr>
              <a:t>tentang</a:t>
            </a:r>
            <a:r>
              <a:rPr lang="en-US" b="1" dirty="0">
                <a:solidFill>
                  <a:schemeClr val="bg1"/>
                </a:solidFill>
              </a:rPr>
              <a:t> </a:t>
            </a:r>
            <a:r>
              <a:rPr lang="en-US" b="1" dirty="0" err="1">
                <a:solidFill>
                  <a:schemeClr val="bg1"/>
                </a:solidFill>
              </a:rPr>
              <a:t>tindak</a:t>
            </a:r>
            <a:r>
              <a:rPr lang="en-US" b="1" dirty="0">
                <a:solidFill>
                  <a:schemeClr val="bg1"/>
                </a:solidFill>
              </a:rPr>
              <a:t> </a:t>
            </a:r>
            <a:r>
              <a:rPr lang="en-US" b="1" dirty="0" err="1">
                <a:solidFill>
                  <a:schemeClr val="bg1"/>
                </a:solidFill>
              </a:rPr>
              <a:t>pidana</a:t>
            </a:r>
            <a:r>
              <a:rPr lang="en-US" b="1" dirty="0">
                <a:solidFill>
                  <a:schemeClr val="bg1"/>
                </a:solidFill>
              </a:rPr>
              <a:t> yang </a:t>
            </a:r>
            <a:r>
              <a:rPr lang="en-US" b="1" dirty="0" err="1">
                <a:solidFill>
                  <a:schemeClr val="bg1"/>
                </a:solidFill>
              </a:rPr>
              <a:t>dilakukan</a:t>
            </a:r>
            <a:r>
              <a:rPr lang="en-US" b="1" dirty="0">
                <a:solidFill>
                  <a:schemeClr val="bg1"/>
                </a:solidFill>
              </a:rPr>
              <a:t> </a:t>
            </a:r>
            <a:r>
              <a:rPr lang="en-US" b="1" dirty="0" err="1">
                <a:solidFill>
                  <a:schemeClr val="bg1"/>
                </a:solidFill>
              </a:rPr>
              <a:t>oleh</a:t>
            </a:r>
            <a:r>
              <a:rPr lang="en-US" b="1" dirty="0">
                <a:solidFill>
                  <a:schemeClr val="bg1"/>
                </a:solidFill>
              </a:rPr>
              <a:t> </a:t>
            </a:r>
            <a:r>
              <a:rPr lang="en-US" b="1" dirty="0" err="1">
                <a:solidFill>
                  <a:schemeClr val="bg1"/>
                </a:solidFill>
              </a:rPr>
              <a:t>pelaku</a:t>
            </a:r>
            <a:r>
              <a:rPr lang="en-US" b="1" dirty="0">
                <a:solidFill>
                  <a:schemeClr val="bg1"/>
                </a:solidFill>
              </a:rPr>
              <a:t> </a:t>
            </a:r>
            <a:r>
              <a:rPr lang="en-US" b="1" dirty="0" err="1">
                <a:solidFill>
                  <a:schemeClr val="bg1"/>
                </a:solidFill>
              </a:rPr>
              <a:t>tindak</a:t>
            </a:r>
            <a:r>
              <a:rPr lang="en-US" b="1" dirty="0">
                <a:solidFill>
                  <a:schemeClr val="bg1"/>
                </a:solidFill>
              </a:rPr>
              <a:t> </a:t>
            </a:r>
            <a:r>
              <a:rPr lang="en-US" b="1" dirty="0" err="1">
                <a:solidFill>
                  <a:schemeClr val="bg1"/>
                </a:solidFill>
              </a:rPr>
              <a:t>pidana</a:t>
            </a:r>
            <a:r>
              <a:rPr lang="en-US" b="1" dirty="0">
                <a:solidFill>
                  <a:schemeClr val="bg1"/>
                </a:solidFill>
              </a:rPr>
              <a:t> </a:t>
            </a:r>
            <a:r>
              <a:rPr lang="en-US" b="1" dirty="0" err="1">
                <a:solidFill>
                  <a:schemeClr val="bg1"/>
                </a:solidFill>
              </a:rPr>
              <a:t>sering</a:t>
            </a:r>
            <a:r>
              <a:rPr lang="en-US" b="1" dirty="0">
                <a:solidFill>
                  <a:schemeClr val="bg1"/>
                </a:solidFill>
              </a:rPr>
              <a:t> </a:t>
            </a:r>
            <a:r>
              <a:rPr lang="en-US" b="1" dirty="0" err="1">
                <a:solidFill>
                  <a:srgbClr val="C00000"/>
                </a:solidFill>
              </a:rPr>
              <a:t>mengalami</a:t>
            </a:r>
            <a:r>
              <a:rPr lang="en-US" b="1" dirty="0">
                <a:solidFill>
                  <a:srgbClr val="C00000"/>
                </a:solidFill>
              </a:rPr>
              <a:t> </a:t>
            </a:r>
            <a:r>
              <a:rPr lang="en-US" b="1" dirty="0" err="1">
                <a:solidFill>
                  <a:srgbClr val="C00000"/>
                </a:solidFill>
              </a:rPr>
              <a:t>kesulitan</a:t>
            </a:r>
            <a:r>
              <a:rPr lang="en-US" b="1" dirty="0">
                <a:solidFill>
                  <a:srgbClr val="C00000"/>
                </a:solidFill>
              </a:rPr>
              <a:t> </a:t>
            </a:r>
            <a:r>
              <a:rPr lang="en-US" b="1" dirty="0" err="1">
                <a:solidFill>
                  <a:schemeClr val="bg1"/>
                </a:solidFill>
              </a:rPr>
              <a:t>karena</a:t>
            </a:r>
            <a:r>
              <a:rPr lang="en-US" b="1" dirty="0">
                <a:solidFill>
                  <a:schemeClr val="bg1"/>
                </a:solidFill>
              </a:rPr>
              <a:t> </a:t>
            </a:r>
            <a:r>
              <a:rPr lang="en-US" b="1" dirty="0" err="1">
                <a:solidFill>
                  <a:schemeClr val="bg1"/>
                </a:solidFill>
              </a:rPr>
              <a:t>tidak</a:t>
            </a:r>
            <a:r>
              <a:rPr lang="en-US" b="1" dirty="0">
                <a:solidFill>
                  <a:schemeClr val="bg1"/>
                </a:solidFill>
              </a:rPr>
              <a:t> </a:t>
            </a:r>
            <a:r>
              <a:rPr lang="en-US" b="1" dirty="0" err="1">
                <a:solidFill>
                  <a:schemeClr val="bg1"/>
                </a:solidFill>
              </a:rPr>
              <a:t>dapat</a:t>
            </a:r>
            <a:r>
              <a:rPr lang="en-US" b="1" dirty="0">
                <a:solidFill>
                  <a:schemeClr val="bg1"/>
                </a:solidFill>
              </a:rPr>
              <a:t> </a:t>
            </a:r>
            <a:r>
              <a:rPr lang="en-US" b="1" dirty="0" err="1">
                <a:solidFill>
                  <a:schemeClr val="bg1"/>
                </a:solidFill>
              </a:rPr>
              <a:t>menghadirkan</a:t>
            </a:r>
            <a:r>
              <a:rPr lang="en-US" b="1" dirty="0">
                <a:solidFill>
                  <a:schemeClr val="bg1"/>
                </a:solidFill>
              </a:rPr>
              <a:t> </a:t>
            </a:r>
            <a:r>
              <a:rPr lang="en-US" b="1" dirty="0" err="1">
                <a:solidFill>
                  <a:schemeClr val="bg1"/>
                </a:solidFill>
              </a:rPr>
              <a:t>Saksi</a:t>
            </a:r>
            <a:r>
              <a:rPr lang="en-US" b="1" dirty="0">
                <a:solidFill>
                  <a:schemeClr val="bg1"/>
                </a:solidFill>
              </a:rPr>
              <a:t> </a:t>
            </a:r>
            <a:r>
              <a:rPr lang="en-US" b="1" dirty="0" err="1">
                <a:solidFill>
                  <a:schemeClr val="bg1"/>
                </a:solidFill>
              </a:rPr>
              <a:t>dan</a:t>
            </a:r>
            <a:r>
              <a:rPr lang="en-US" b="1" dirty="0">
                <a:solidFill>
                  <a:schemeClr val="bg1"/>
                </a:solidFill>
              </a:rPr>
              <a:t>/</a:t>
            </a:r>
            <a:r>
              <a:rPr lang="en-US" b="1" dirty="0" err="1">
                <a:solidFill>
                  <a:schemeClr val="bg1"/>
                </a:solidFill>
              </a:rPr>
              <a:t>atau</a:t>
            </a:r>
            <a:r>
              <a:rPr lang="en-US" b="1" dirty="0">
                <a:solidFill>
                  <a:schemeClr val="bg1"/>
                </a:solidFill>
              </a:rPr>
              <a:t> </a:t>
            </a:r>
            <a:r>
              <a:rPr lang="en-US" b="1" dirty="0" err="1">
                <a:solidFill>
                  <a:schemeClr val="bg1"/>
                </a:solidFill>
              </a:rPr>
              <a:t>Korban</a:t>
            </a:r>
            <a:r>
              <a:rPr lang="en-US" b="1" dirty="0">
                <a:solidFill>
                  <a:schemeClr val="bg1"/>
                </a:solidFill>
              </a:rPr>
              <a:t> </a:t>
            </a:r>
            <a:r>
              <a:rPr lang="en-US" b="1" dirty="0" err="1">
                <a:solidFill>
                  <a:schemeClr val="bg1"/>
                </a:solidFill>
              </a:rPr>
              <a:t>disebabkan</a:t>
            </a:r>
            <a:r>
              <a:rPr lang="en-US" b="1" dirty="0">
                <a:solidFill>
                  <a:schemeClr val="bg1"/>
                </a:solidFill>
              </a:rPr>
              <a:t> </a:t>
            </a:r>
            <a:r>
              <a:rPr lang="en-US" b="1" dirty="0" err="1">
                <a:solidFill>
                  <a:schemeClr val="bg1"/>
                </a:solidFill>
              </a:rPr>
              <a:t>adanya</a:t>
            </a:r>
            <a:r>
              <a:rPr lang="en-US" b="1" dirty="0">
                <a:solidFill>
                  <a:schemeClr val="bg1"/>
                </a:solidFill>
              </a:rPr>
              <a:t> </a:t>
            </a:r>
            <a:r>
              <a:rPr lang="en-US" b="1" dirty="0" err="1">
                <a:solidFill>
                  <a:srgbClr val="C00000"/>
                </a:solidFill>
              </a:rPr>
              <a:t>ancaman</a:t>
            </a:r>
            <a:r>
              <a:rPr lang="en-US" b="1" dirty="0">
                <a:solidFill>
                  <a:schemeClr val="bg1"/>
                </a:solidFill>
              </a:rPr>
              <a:t>, </a:t>
            </a:r>
            <a:r>
              <a:rPr lang="en-US" b="1" dirty="0" err="1">
                <a:solidFill>
                  <a:schemeClr val="bg1"/>
                </a:solidFill>
              </a:rPr>
              <a:t>baik</a:t>
            </a:r>
            <a:r>
              <a:rPr lang="en-US" b="1" dirty="0">
                <a:solidFill>
                  <a:schemeClr val="bg1"/>
                </a:solidFill>
              </a:rPr>
              <a:t> </a:t>
            </a:r>
            <a:r>
              <a:rPr lang="en-US" b="1" dirty="0" err="1">
                <a:solidFill>
                  <a:schemeClr val="bg1"/>
                </a:solidFill>
              </a:rPr>
              <a:t>fisik</a:t>
            </a:r>
            <a:r>
              <a:rPr lang="en-US" b="1" dirty="0">
                <a:solidFill>
                  <a:schemeClr val="bg1"/>
                </a:solidFill>
              </a:rPr>
              <a:t> </a:t>
            </a:r>
            <a:r>
              <a:rPr lang="en-US" b="1" dirty="0" err="1">
                <a:solidFill>
                  <a:schemeClr val="bg1"/>
                </a:solidFill>
              </a:rPr>
              <a:t>maupun</a:t>
            </a:r>
            <a:r>
              <a:rPr lang="en-US" b="1" dirty="0">
                <a:solidFill>
                  <a:schemeClr val="bg1"/>
                </a:solidFill>
              </a:rPr>
              <a:t> </a:t>
            </a:r>
            <a:r>
              <a:rPr lang="en-US" b="1" dirty="0" err="1">
                <a:solidFill>
                  <a:schemeClr val="bg1"/>
                </a:solidFill>
              </a:rPr>
              <a:t>psikis</a:t>
            </a:r>
            <a:r>
              <a:rPr lang="en-US" b="1" dirty="0">
                <a:solidFill>
                  <a:schemeClr val="bg1"/>
                </a:solidFill>
              </a:rPr>
              <a:t> </a:t>
            </a:r>
            <a:r>
              <a:rPr lang="en-US" b="1" dirty="0" err="1">
                <a:solidFill>
                  <a:schemeClr val="bg1"/>
                </a:solidFill>
              </a:rPr>
              <a:t>dari</a:t>
            </a:r>
            <a:r>
              <a:rPr lang="en-US" b="1" dirty="0">
                <a:solidFill>
                  <a:schemeClr val="bg1"/>
                </a:solidFill>
              </a:rPr>
              <a:t> </a:t>
            </a:r>
            <a:r>
              <a:rPr lang="en-US" b="1" dirty="0" err="1">
                <a:solidFill>
                  <a:schemeClr val="bg1"/>
                </a:solidFill>
              </a:rPr>
              <a:t>pihak</a:t>
            </a:r>
            <a:r>
              <a:rPr lang="en-US" b="1" dirty="0">
                <a:solidFill>
                  <a:schemeClr val="bg1"/>
                </a:solidFill>
              </a:rPr>
              <a:t> </a:t>
            </a:r>
            <a:r>
              <a:rPr lang="en-US" b="1" dirty="0" err="1">
                <a:solidFill>
                  <a:schemeClr val="bg1"/>
                </a:solidFill>
              </a:rPr>
              <a:t>tertentu</a:t>
            </a:r>
            <a:r>
              <a:rPr lang="en-US" b="1" dirty="0">
                <a:solidFill>
                  <a:schemeClr val="bg1"/>
                </a:solidFill>
              </a:rPr>
              <a:t>;</a:t>
            </a:r>
          </a:p>
        </p:txBody>
      </p:sp>
      <p:sp>
        <p:nvSpPr>
          <p:cNvPr id="15365" name="WordArt 13"/>
          <p:cNvSpPr>
            <a:spLocks noChangeArrowheads="1" noChangeShapeType="1" noTextEdit="1"/>
          </p:cNvSpPr>
          <p:nvPr/>
        </p:nvSpPr>
        <p:spPr bwMode="auto">
          <a:xfrm>
            <a:off x="1828800" y="1219200"/>
            <a:ext cx="4953000" cy="395288"/>
          </a:xfrm>
          <a:prstGeom prst="rect">
            <a:avLst/>
          </a:prstGeom>
        </p:spPr>
        <p:txBody>
          <a:bodyPr wrap="none" fromWordArt="1">
            <a:prstTxWarp prst="textPlain">
              <a:avLst>
                <a:gd name="adj" fmla="val 50000"/>
              </a:avLst>
            </a:prstTxWarp>
          </a:bodyPr>
          <a:lstStyle/>
          <a:p>
            <a:pPr algn="ctr"/>
            <a:r>
              <a:rPr lang="en-US" kern="10">
                <a:ln w="9525">
                  <a:solidFill>
                    <a:srgbClr val="FF0000"/>
                  </a:solidFill>
                  <a:round/>
                  <a:headEnd/>
                  <a:tailEnd/>
                </a:ln>
                <a:gradFill rotWithShape="1">
                  <a:gsLst>
                    <a:gs pos="0">
                      <a:srgbClr val="FF3300"/>
                    </a:gs>
                    <a:gs pos="50000">
                      <a:srgbClr val="FFFFCC"/>
                    </a:gs>
                    <a:gs pos="100000">
                      <a:srgbClr val="FF3300"/>
                    </a:gs>
                  </a:gsLst>
                  <a:lin ang="5400000" scaled="1"/>
                </a:gradFill>
                <a:effectLst>
                  <a:outerShdw dist="35921" dir="2700000" algn="ctr" rotWithShape="0">
                    <a:srgbClr val="808080">
                      <a:alpha val="79999"/>
                    </a:srgbClr>
                  </a:outerShdw>
                </a:effectLst>
                <a:latin typeface="Arial Black"/>
              </a:rPr>
              <a:t>Alasan Filosofis</a:t>
            </a:r>
          </a:p>
        </p:txBody>
      </p:sp>
      <p:sp>
        <p:nvSpPr>
          <p:cNvPr id="15366" name="AutoShape 14"/>
          <p:cNvSpPr>
            <a:spLocks noChangeArrowheads="1"/>
          </p:cNvSpPr>
          <p:nvPr/>
        </p:nvSpPr>
        <p:spPr bwMode="auto">
          <a:xfrm>
            <a:off x="762000" y="1981200"/>
            <a:ext cx="215900" cy="212725"/>
          </a:xfrm>
          <a:custGeom>
            <a:avLst/>
            <a:gdLst>
              <a:gd name="T0" fmla="*/ 1618500 w 21600"/>
              <a:gd name="T1" fmla="*/ 0 h 21600"/>
              <a:gd name="T2" fmla="*/ 0 w 21600"/>
              <a:gd name="T3" fmla="*/ 1047503 h 21600"/>
              <a:gd name="T4" fmla="*/ 1618500 w 21600"/>
              <a:gd name="T5" fmla="*/ 2094996 h 21600"/>
              <a:gd name="T6" fmla="*/ 2158000 w 21600"/>
              <a:gd name="T7" fmla="*/ 1047503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gradFill rotWithShape="1">
            <a:gsLst>
              <a:gs pos="0">
                <a:schemeClr val="bg1"/>
              </a:gs>
              <a:gs pos="100000">
                <a:srgbClr val="FF3300"/>
              </a:gs>
            </a:gsLst>
            <a:lin ang="0" scaled="1"/>
          </a:gradFill>
          <a:ln w="9525">
            <a:noFill/>
            <a:miter lim="800000"/>
            <a:headEnd/>
            <a:tailEnd/>
          </a:ln>
        </p:spPr>
        <p:txBody>
          <a:bodyPr wrap="none" anchor="ctr"/>
          <a:lstStyle/>
          <a:p>
            <a:pPr eaLnBrk="0" hangingPunct="0"/>
            <a:endParaRPr lang="en-US"/>
          </a:p>
        </p:txBody>
      </p:sp>
      <p:sp>
        <p:nvSpPr>
          <p:cNvPr id="15367" name="AutoShape 15"/>
          <p:cNvSpPr>
            <a:spLocks noChangeArrowheads="1"/>
          </p:cNvSpPr>
          <p:nvPr/>
        </p:nvSpPr>
        <p:spPr bwMode="auto">
          <a:xfrm>
            <a:off x="762000" y="3657600"/>
            <a:ext cx="215900" cy="212725"/>
          </a:xfrm>
          <a:custGeom>
            <a:avLst/>
            <a:gdLst>
              <a:gd name="T0" fmla="*/ 1618500 w 21600"/>
              <a:gd name="T1" fmla="*/ 0 h 21600"/>
              <a:gd name="T2" fmla="*/ 0 w 21600"/>
              <a:gd name="T3" fmla="*/ 1047503 h 21600"/>
              <a:gd name="T4" fmla="*/ 1618500 w 21600"/>
              <a:gd name="T5" fmla="*/ 2094996 h 21600"/>
              <a:gd name="T6" fmla="*/ 2158000 w 21600"/>
              <a:gd name="T7" fmla="*/ 1047503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gradFill rotWithShape="1">
            <a:gsLst>
              <a:gs pos="0">
                <a:schemeClr val="bg1"/>
              </a:gs>
              <a:gs pos="100000">
                <a:srgbClr val="FF3300"/>
              </a:gs>
            </a:gsLst>
            <a:lin ang="0" scaled="1"/>
          </a:gradFill>
          <a:ln w="9525">
            <a:noFill/>
            <a:miter lim="800000"/>
            <a:headEnd/>
            <a:tailEnd/>
          </a:ln>
        </p:spPr>
        <p:txBody>
          <a:bodyPr wrap="none" anchor="ctr"/>
          <a:lstStyle/>
          <a:p>
            <a:pPr eaLnBrk="0" hangingPunct="0"/>
            <a:endParaRPr lang="en-US"/>
          </a:p>
        </p:txBody>
      </p:sp>
      <p:sp>
        <p:nvSpPr>
          <p:cNvPr id="15368" name="AutoShape 16"/>
          <p:cNvSpPr>
            <a:spLocks noChangeArrowheads="1"/>
          </p:cNvSpPr>
          <p:nvPr/>
        </p:nvSpPr>
        <p:spPr bwMode="auto">
          <a:xfrm>
            <a:off x="838200" y="5334000"/>
            <a:ext cx="228600" cy="228600"/>
          </a:xfrm>
          <a:custGeom>
            <a:avLst/>
            <a:gdLst>
              <a:gd name="T0" fmla="*/ 1713706 w 21600"/>
              <a:gd name="T1" fmla="*/ 0 h 21600"/>
              <a:gd name="T2" fmla="*/ 0 w 21600"/>
              <a:gd name="T3" fmla="*/ 1125675 h 21600"/>
              <a:gd name="T4" fmla="*/ 1713706 w 21600"/>
              <a:gd name="T5" fmla="*/ 2251339 h 21600"/>
              <a:gd name="T6" fmla="*/ 2284942 w 21600"/>
              <a:gd name="T7" fmla="*/ 1125675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gradFill rotWithShape="1">
            <a:gsLst>
              <a:gs pos="0">
                <a:schemeClr val="bg1"/>
              </a:gs>
              <a:gs pos="100000">
                <a:srgbClr val="FF3300"/>
              </a:gs>
            </a:gsLst>
            <a:lin ang="0" scaled="1"/>
          </a:gradFill>
          <a:ln w="9525">
            <a:noFill/>
            <a:miter lim="800000"/>
            <a:headEnd/>
            <a:tailEnd/>
          </a:ln>
        </p:spPr>
        <p:txBody>
          <a:bodyPr wrap="none" anchor="ctr"/>
          <a:lstStyle/>
          <a:p>
            <a:pPr eaLnBrk="0" hangingPunct="0"/>
            <a:endParaRPr lang="en-US"/>
          </a:p>
        </p:txBody>
      </p:sp>
      <p:sp>
        <p:nvSpPr>
          <p:cNvPr id="15369" name="Rectangle 18"/>
          <p:cNvSpPr>
            <a:spLocks noChangeArrowheads="1"/>
          </p:cNvSpPr>
          <p:nvPr/>
        </p:nvSpPr>
        <p:spPr bwMode="auto">
          <a:xfrm>
            <a:off x="1066800" y="5257800"/>
            <a:ext cx="7620000" cy="915988"/>
          </a:xfrm>
          <a:prstGeom prst="rect">
            <a:avLst/>
          </a:prstGeom>
          <a:noFill/>
          <a:ln w="9525">
            <a:noFill/>
            <a:miter lim="800000"/>
            <a:headEnd/>
            <a:tailEnd/>
          </a:ln>
        </p:spPr>
        <p:txBody>
          <a:bodyPr>
            <a:spAutoFit/>
          </a:bodyPr>
          <a:lstStyle/>
          <a:p>
            <a:pPr eaLnBrk="0" hangingPunct="0"/>
            <a:r>
              <a:rPr lang="en-US" b="1" dirty="0" err="1">
                <a:solidFill>
                  <a:schemeClr val="bg1"/>
                </a:solidFill>
              </a:rPr>
              <a:t>Sehubungan</a:t>
            </a:r>
            <a:r>
              <a:rPr lang="en-US" b="1" dirty="0">
                <a:solidFill>
                  <a:schemeClr val="bg1"/>
                </a:solidFill>
              </a:rPr>
              <a:t> </a:t>
            </a:r>
            <a:r>
              <a:rPr lang="en-US" b="1" dirty="0" err="1">
                <a:solidFill>
                  <a:schemeClr val="bg1"/>
                </a:solidFill>
              </a:rPr>
              <a:t>dengan</a:t>
            </a:r>
            <a:r>
              <a:rPr lang="en-US" b="1" dirty="0">
                <a:solidFill>
                  <a:schemeClr val="bg1"/>
                </a:solidFill>
              </a:rPr>
              <a:t> </a:t>
            </a:r>
            <a:r>
              <a:rPr lang="en-US" b="1" dirty="0" err="1">
                <a:solidFill>
                  <a:schemeClr val="bg1"/>
                </a:solidFill>
              </a:rPr>
              <a:t>hal</a:t>
            </a:r>
            <a:r>
              <a:rPr lang="en-US" b="1" dirty="0">
                <a:solidFill>
                  <a:schemeClr val="bg1"/>
                </a:solidFill>
              </a:rPr>
              <a:t> </a:t>
            </a:r>
            <a:r>
              <a:rPr lang="en-US" b="1" dirty="0" err="1">
                <a:solidFill>
                  <a:schemeClr val="bg1"/>
                </a:solidFill>
              </a:rPr>
              <a:t>tersebut</a:t>
            </a:r>
            <a:r>
              <a:rPr lang="en-US" b="1" dirty="0">
                <a:solidFill>
                  <a:schemeClr val="bg1"/>
                </a:solidFill>
              </a:rPr>
              <a:t>, </a:t>
            </a:r>
            <a:r>
              <a:rPr lang="en-US" b="1" dirty="0" err="1">
                <a:solidFill>
                  <a:schemeClr val="bg1"/>
                </a:solidFill>
              </a:rPr>
              <a:t>perlu</a:t>
            </a:r>
            <a:r>
              <a:rPr lang="en-US" b="1" dirty="0">
                <a:solidFill>
                  <a:schemeClr val="bg1"/>
                </a:solidFill>
              </a:rPr>
              <a:t> </a:t>
            </a:r>
            <a:r>
              <a:rPr lang="en-US" b="1" dirty="0" err="1">
                <a:solidFill>
                  <a:schemeClr val="bg1"/>
                </a:solidFill>
              </a:rPr>
              <a:t>dilakukan</a:t>
            </a:r>
            <a:r>
              <a:rPr lang="en-US" b="1" dirty="0">
                <a:solidFill>
                  <a:schemeClr val="bg1"/>
                </a:solidFill>
              </a:rPr>
              <a:t> </a:t>
            </a:r>
            <a:r>
              <a:rPr lang="en-US" b="1" dirty="0" err="1">
                <a:solidFill>
                  <a:srgbClr val="C00000"/>
                </a:solidFill>
              </a:rPr>
              <a:t>perlindungan</a:t>
            </a:r>
            <a:r>
              <a:rPr lang="en-US" b="1" dirty="0">
                <a:solidFill>
                  <a:schemeClr val="tx2"/>
                </a:solidFill>
              </a:rPr>
              <a:t> </a:t>
            </a:r>
            <a:r>
              <a:rPr lang="en-US" b="1" dirty="0" err="1">
                <a:solidFill>
                  <a:schemeClr val="bg1"/>
                </a:solidFill>
              </a:rPr>
              <a:t>bagi</a:t>
            </a:r>
            <a:r>
              <a:rPr lang="en-US" b="1" dirty="0">
                <a:solidFill>
                  <a:schemeClr val="bg1"/>
                </a:solidFill>
              </a:rPr>
              <a:t> </a:t>
            </a:r>
            <a:r>
              <a:rPr lang="en-US" b="1" dirty="0" err="1">
                <a:solidFill>
                  <a:schemeClr val="bg1"/>
                </a:solidFill>
              </a:rPr>
              <a:t>Saksi</a:t>
            </a:r>
            <a:r>
              <a:rPr lang="en-US" b="1" dirty="0">
                <a:solidFill>
                  <a:schemeClr val="bg1"/>
                </a:solidFill>
              </a:rPr>
              <a:t> </a:t>
            </a:r>
            <a:r>
              <a:rPr lang="en-US" b="1" dirty="0" err="1">
                <a:solidFill>
                  <a:schemeClr val="bg1"/>
                </a:solidFill>
              </a:rPr>
              <a:t>dan</a:t>
            </a:r>
            <a:r>
              <a:rPr lang="en-US" b="1" dirty="0">
                <a:solidFill>
                  <a:schemeClr val="bg1"/>
                </a:solidFill>
              </a:rPr>
              <a:t>/</a:t>
            </a:r>
            <a:r>
              <a:rPr lang="en-US" b="1" dirty="0" err="1">
                <a:solidFill>
                  <a:schemeClr val="bg1"/>
                </a:solidFill>
              </a:rPr>
              <a:t>atau</a:t>
            </a:r>
            <a:r>
              <a:rPr lang="en-US" b="1" dirty="0">
                <a:solidFill>
                  <a:schemeClr val="bg1"/>
                </a:solidFill>
              </a:rPr>
              <a:t> </a:t>
            </a:r>
            <a:r>
              <a:rPr lang="en-US" b="1" dirty="0" err="1">
                <a:solidFill>
                  <a:schemeClr val="bg1"/>
                </a:solidFill>
              </a:rPr>
              <a:t>Korban</a:t>
            </a:r>
            <a:r>
              <a:rPr lang="en-US" b="1" dirty="0">
                <a:solidFill>
                  <a:schemeClr val="bg1"/>
                </a:solidFill>
              </a:rPr>
              <a:t> yang </a:t>
            </a:r>
            <a:r>
              <a:rPr lang="en-US" b="1" dirty="0" err="1">
                <a:solidFill>
                  <a:schemeClr val="bg1"/>
                </a:solidFill>
              </a:rPr>
              <a:t>sangat</a:t>
            </a:r>
            <a:r>
              <a:rPr lang="en-US" b="1" dirty="0">
                <a:solidFill>
                  <a:schemeClr val="bg1"/>
                </a:solidFill>
              </a:rPr>
              <a:t> </a:t>
            </a:r>
            <a:r>
              <a:rPr lang="en-US" b="1" dirty="0" err="1">
                <a:solidFill>
                  <a:schemeClr val="bg1"/>
                </a:solidFill>
              </a:rPr>
              <a:t>penting</a:t>
            </a:r>
            <a:r>
              <a:rPr lang="en-US" b="1" dirty="0">
                <a:solidFill>
                  <a:schemeClr val="bg1"/>
                </a:solidFill>
              </a:rPr>
              <a:t> </a:t>
            </a:r>
            <a:r>
              <a:rPr lang="en-US" b="1" dirty="0" err="1">
                <a:solidFill>
                  <a:schemeClr val="bg1"/>
                </a:solidFill>
              </a:rPr>
              <a:t>keberadaannya</a:t>
            </a:r>
            <a:r>
              <a:rPr lang="en-US" b="1" dirty="0">
                <a:solidFill>
                  <a:schemeClr val="bg1"/>
                </a:solidFill>
              </a:rPr>
              <a:t> </a:t>
            </a:r>
            <a:r>
              <a:rPr lang="en-US" b="1" dirty="0" err="1">
                <a:solidFill>
                  <a:schemeClr val="bg1"/>
                </a:solidFill>
              </a:rPr>
              <a:t>dalam</a:t>
            </a:r>
            <a:r>
              <a:rPr lang="en-US" b="1" dirty="0">
                <a:solidFill>
                  <a:schemeClr val="bg1"/>
                </a:solidFill>
              </a:rPr>
              <a:t> </a:t>
            </a:r>
            <a:r>
              <a:rPr lang="en-US" b="1" dirty="0" err="1">
                <a:solidFill>
                  <a:schemeClr val="bg1"/>
                </a:solidFill>
              </a:rPr>
              <a:t>proses</a:t>
            </a:r>
            <a:r>
              <a:rPr lang="en-US" b="1" dirty="0">
                <a:solidFill>
                  <a:schemeClr val="bg1"/>
                </a:solidFill>
              </a:rPr>
              <a:t> </a:t>
            </a:r>
            <a:r>
              <a:rPr lang="en-US" b="1" dirty="0" err="1">
                <a:solidFill>
                  <a:schemeClr val="bg1"/>
                </a:solidFill>
              </a:rPr>
              <a:t>peradilan</a:t>
            </a:r>
            <a:r>
              <a:rPr lang="en-US" b="1" dirty="0">
                <a:solidFill>
                  <a:schemeClr val="bg1"/>
                </a:solidFill>
              </a:rPr>
              <a:t> </a:t>
            </a:r>
            <a:r>
              <a:rPr lang="en-US" b="1" dirty="0" err="1">
                <a:solidFill>
                  <a:schemeClr val="bg1"/>
                </a:solidFill>
              </a:rPr>
              <a:t>pidana</a:t>
            </a:r>
            <a:r>
              <a:rPr lang="en-US" b="1" dirty="0">
                <a:solidFill>
                  <a:schemeClr val="bg1"/>
                </a:solidFill>
              </a:rPr>
              <a:t>;</a:t>
            </a:r>
          </a:p>
        </p:txBody>
      </p:sp>
      <p:sp>
        <p:nvSpPr>
          <p:cNvPr id="15370" name="Rectangle 19"/>
          <p:cNvSpPr>
            <a:spLocks noChangeArrowheads="1"/>
          </p:cNvSpPr>
          <p:nvPr/>
        </p:nvSpPr>
        <p:spPr bwMode="auto">
          <a:xfrm>
            <a:off x="1143000" y="1905000"/>
            <a:ext cx="7620000" cy="1465263"/>
          </a:xfrm>
          <a:prstGeom prst="rect">
            <a:avLst/>
          </a:prstGeom>
          <a:noFill/>
          <a:ln w="9525">
            <a:noFill/>
            <a:miter lim="800000"/>
            <a:headEnd/>
            <a:tailEnd/>
          </a:ln>
        </p:spPr>
        <p:txBody>
          <a:bodyPr>
            <a:spAutoFit/>
          </a:bodyPr>
          <a:lstStyle/>
          <a:p>
            <a:pPr eaLnBrk="0" hangingPunct="0"/>
            <a:r>
              <a:rPr lang="en-US" b="1" dirty="0" err="1">
                <a:solidFill>
                  <a:srgbClr val="C00000"/>
                </a:solidFill>
              </a:rPr>
              <a:t>Salah</a:t>
            </a:r>
            <a:r>
              <a:rPr lang="en-US" b="1" dirty="0">
                <a:solidFill>
                  <a:srgbClr val="C00000"/>
                </a:solidFill>
              </a:rPr>
              <a:t> </a:t>
            </a:r>
            <a:r>
              <a:rPr lang="en-US" b="1" dirty="0" err="1">
                <a:solidFill>
                  <a:srgbClr val="C00000"/>
                </a:solidFill>
              </a:rPr>
              <a:t>satu</a:t>
            </a:r>
            <a:r>
              <a:rPr lang="en-US" b="1" dirty="0">
                <a:solidFill>
                  <a:srgbClr val="C00000"/>
                </a:solidFill>
              </a:rPr>
              <a:t> </a:t>
            </a:r>
            <a:r>
              <a:rPr lang="en-US" b="1" dirty="0" err="1">
                <a:solidFill>
                  <a:srgbClr val="C00000"/>
                </a:solidFill>
              </a:rPr>
              <a:t>alat</a:t>
            </a:r>
            <a:r>
              <a:rPr lang="en-US" b="1" dirty="0">
                <a:solidFill>
                  <a:srgbClr val="C00000"/>
                </a:solidFill>
              </a:rPr>
              <a:t> </a:t>
            </a:r>
            <a:r>
              <a:rPr lang="en-US" b="1" dirty="0" err="1">
                <a:solidFill>
                  <a:srgbClr val="C00000"/>
                </a:solidFill>
              </a:rPr>
              <a:t>bukti</a:t>
            </a:r>
            <a:r>
              <a:rPr lang="en-US" b="1" dirty="0">
                <a:solidFill>
                  <a:srgbClr val="C00000"/>
                </a:solidFill>
              </a:rPr>
              <a:t> yang </a:t>
            </a:r>
            <a:r>
              <a:rPr lang="en-US" b="1" dirty="0" err="1">
                <a:solidFill>
                  <a:schemeClr val="bg1"/>
                </a:solidFill>
              </a:rPr>
              <a:t>sah</a:t>
            </a:r>
            <a:r>
              <a:rPr lang="en-US" b="1" dirty="0">
                <a:solidFill>
                  <a:schemeClr val="bg1"/>
                </a:solidFill>
              </a:rPr>
              <a:t> </a:t>
            </a:r>
            <a:r>
              <a:rPr lang="en-US" b="1" dirty="0" err="1">
                <a:solidFill>
                  <a:schemeClr val="bg1"/>
                </a:solidFill>
              </a:rPr>
              <a:t>dalam</a:t>
            </a:r>
            <a:r>
              <a:rPr lang="en-US" b="1" dirty="0">
                <a:solidFill>
                  <a:schemeClr val="bg1"/>
                </a:solidFill>
              </a:rPr>
              <a:t> </a:t>
            </a:r>
            <a:r>
              <a:rPr lang="en-US" b="1" dirty="0" err="1">
                <a:solidFill>
                  <a:schemeClr val="bg1"/>
                </a:solidFill>
              </a:rPr>
              <a:t>proses</a:t>
            </a:r>
            <a:r>
              <a:rPr lang="en-US" b="1" dirty="0">
                <a:solidFill>
                  <a:schemeClr val="bg1"/>
                </a:solidFill>
              </a:rPr>
              <a:t> </a:t>
            </a:r>
            <a:r>
              <a:rPr lang="en-US" b="1" dirty="0" err="1">
                <a:solidFill>
                  <a:schemeClr val="bg1"/>
                </a:solidFill>
              </a:rPr>
              <a:t>peradilan</a:t>
            </a:r>
            <a:r>
              <a:rPr lang="en-US" b="1" dirty="0">
                <a:solidFill>
                  <a:schemeClr val="bg1"/>
                </a:solidFill>
              </a:rPr>
              <a:t> </a:t>
            </a:r>
            <a:r>
              <a:rPr lang="en-US" b="1" dirty="0" err="1">
                <a:solidFill>
                  <a:schemeClr val="bg1"/>
                </a:solidFill>
              </a:rPr>
              <a:t>pidana</a:t>
            </a:r>
            <a:r>
              <a:rPr lang="en-US" b="1" dirty="0">
                <a:solidFill>
                  <a:schemeClr val="bg1"/>
                </a:solidFill>
              </a:rPr>
              <a:t> </a:t>
            </a:r>
            <a:r>
              <a:rPr lang="en-US" b="1" dirty="0" err="1">
                <a:solidFill>
                  <a:schemeClr val="bg1"/>
                </a:solidFill>
              </a:rPr>
              <a:t>adalah</a:t>
            </a:r>
            <a:r>
              <a:rPr lang="en-US" b="1" dirty="0">
                <a:solidFill>
                  <a:schemeClr val="bg1"/>
                </a:solidFill>
              </a:rPr>
              <a:t> </a:t>
            </a:r>
            <a:r>
              <a:rPr lang="en-US" b="1" dirty="0" err="1">
                <a:solidFill>
                  <a:schemeClr val="bg1"/>
                </a:solidFill>
              </a:rPr>
              <a:t>keterangan</a:t>
            </a:r>
            <a:r>
              <a:rPr lang="en-US" b="1" dirty="0">
                <a:solidFill>
                  <a:schemeClr val="bg1"/>
                </a:solidFill>
              </a:rPr>
              <a:t> </a:t>
            </a:r>
            <a:r>
              <a:rPr lang="en-US" b="1" dirty="0" err="1">
                <a:solidFill>
                  <a:schemeClr val="bg1"/>
                </a:solidFill>
              </a:rPr>
              <a:t>Saksi</a:t>
            </a:r>
            <a:r>
              <a:rPr lang="en-US" b="1" dirty="0">
                <a:solidFill>
                  <a:schemeClr val="bg1"/>
                </a:solidFill>
              </a:rPr>
              <a:t> </a:t>
            </a:r>
            <a:r>
              <a:rPr lang="en-US" b="1" dirty="0" err="1">
                <a:solidFill>
                  <a:schemeClr val="bg1"/>
                </a:solidFill>
              </a:rPr>
              <a:t>dan</a:t>
            </a:r>
            <a:r>
              <a:rPr lang="en-US" b="1" dirty="0">
                <a:solidFill>
                  <a:schemeClr val="bg1"/>
                </a:solidFill>
              </a:rPr>
              <a:t>/</a:t>
            </a:r>
            <a:r>
              <a:rPr lang="en-US" b="1" dirty="0" err="1">
                <a:solidFill>
                  <a:schemeClr val="bg1"/>
                </a:solidFill>
              </a:rPr>
              <a:t>atau</a:t>
            </a:r>
            <a:r>
              <a:rPr lang="en-US" b="1" dirty="0">
                <a:solidFill>
                  <a:schemeClr val="bg1"/>
                </a:solidFill>
              </a:rPr>
              <a:t> </a:t>
            </a:r>
            <a:r>
              <a:rPr lang="en-US" b="1" dirty="0" err="1">
                <a:solidFill>
                  <a:schemeClr val="bg1"/>
                </a:solidFill>
              </a:rPr>
              <a:t>Korban</a:t>
            </a:r>
            <a:r>
              <a:rPr lang="en-US" b="1" dirty="0">
                <a:solidFill>
                  <a:schemeClr val="bg1"/>
                </a:solidFill>
              </a:rPr>
              <a:t> yang </a:t>
            </a:r>
            <a:r>
              <a:rPr lang="en-US" b="1" dirty="0" err="1">
                <a:solidFill>
                  <a:schemeClr val="bg1"/>
                </a:solidFill>
              </a:rPr>
              <a:t>melihat</a:t>
            </a:r>
            <a:r>
              <a:rPr lang="en-US" b="1" dirty="0">
                <a:solidFill>
                  <a:schemeClr val="bg1"/>
                </a:solidFill>
              </a:rPr>
              <a:t>, </a:t>
            </a:r>
            <a:r>
              <a:rPr lang="en-US" b="1" dirty="0" err="1">
                <a:solidFill>
                  <a:schemeClr val="bg1"/>
                </a:solidFill>
              </a:rPr>
              <a:t>mendengar</a:t>
            </a:r>
            <a:r>
              <a:rPr lang="en-US" b="1" dirty="0">
                <a:solidFill>
                  <a:schemeClr val="bg1"/>
                </a:solidFill>
              </a:rPr>
              <a:t>, </a:t>
            </a:r>
            <a:r>
              <a:rPr lang="en-US" b="1" dirty="0" err="1">
                <a:solidFill>
                  <a:schemeClr val="bg1"/>
                </a:solidFill>
              </a:rPr>
              <a:t>atau</a:t>
            </a:r>
            <a:r>
              <a:rPr lang="en-US" b="1" dirty="0">
                <a:solidFill>
                  <a:schemeClr val="bg1"/>
                </a:solidFill>
              </a:rPr>
              <a:t> </a:t>
            </a:r>
            <a:r>
              <a:rPr lang="en-US" b="1" dirty="0" err="1">
                <a:solidFill>
                  <a:schemeClr val="bg1"/>
                </a:solidFill>
              </a:rPr>
              <a:t>mengalami</a:t>
            </a:r>
            <a:r>
              <a:rPr lang="en-US" b="1" dirty="0">
                <a:solidFill>
                  <a:schemeClr val="bg1"/>
                </a:solidFill>
              </a:rPr>
              <a:t> </a:t>
            </a:r>
            <a:r>
              <a:rPr lang="en-US" b="1" dirty="0" err="1">
                <a:solidFill>
                  <a:schemeClr val="bg1"/>
                </a:solidFill>
              </a:rPr>
              <a:t>sendiri</a:t>
            </a:r>
            <a:r>
              <a:rPr lang="en-US" b="1" dirty="0">
                <a:solidFill>
                  <a:schemeClr val="bg1"/>
                </a:solidFill>
              </a:rPr>
              <a:t> </a:t>
            </a:r>
            <a:r>
              <a:rPr lang="en-US" b="1" dirty="0" err="1">
                <a:solidFill>
                  <a:schemeClr val="bg1"/>
                </a:solidFill>
              </a:rPr>
              <a:t>terjadinya</a:t>
            </a:r>
            <a:r>
              <a:rPr lang="en-US" b="1" dirty="0">
                <a:solidFill>
                  <a:schemeClr val="bg1"/>
                </a:solidFill>
              </a:rPr>
              <a:t> </a:t>
            </a:r>
            <a:r>
              <a:rPr lang="en-US" b="1" dirty="0" err="1">
                <a:solidFill>
                  <a:schemeClr val="bg1"/>
                </a:solidFill>
              </a:rPr>
              <a:t>suatu</a:t>
            </a:r>
            <a:r>
              <a:rPr lang="en-US" b="1" dirty="0">
                <a:solidFill>
                  <a:schemeClr val="bg1"/>
                </a:solidFill>
              </a:rPr>
              <a:t> </a:t>
            </a:r>
            <a:r>
              <a:rPr lang="en-US" b="1" dirty="0" err="1">
                <a:solidFill>
                  <a:schemeClr val="bg1"/>
                </a:solidFill>
              </a:rPr>
              <a:t>tindak</a:t>
            </a:r>
            <a:r>
              <a:rPr lang="en-US" b="1" dirty="0">
                <a:solidFill>
                  <a:schemeClr val="bg1"/>
                </a:solidFill>
              </a:rPr>
              <a:t> </a:t>
            </a:r>
            <a:r>
              <a:rPr lang="en-US" b="1" dirty="0" err="1">
                <a:solidFill>
                  <a:schemeClr val="bg1"/>
                </a:solidFill>
              </a:rPr>
              <a:t>pidana</a:t>
            </a:r>
            <a:r>
              <a:rPr lang="en-US" b="1" dirty="0">
                <a:solidFill>
                  <a:schemeClr val="bg1"/>
                </a:solidFill>
              </a:rPr>
              <a:t> </a:t>
            </a:r>
            <a:r>
              <a:rPr lang="en-US" b="1" dirty="0" err="1">
                <a:solidFill>
                  <a:schemeClr val="bg1"/>
                </a:solidFill>
              </a:rPr>
              <a:t>dalam</a:t>
            </a:r>
            <a:r>
              <a:rPr lang="en-US" b="1" dirty="0">
                <a:solidFill>
                  <a:schemeClr val="bg1"/>
                </a:solidFill>
              </a:rPr>
              <a:t> </a:t>
            </a:r>
            <a:r>
              <a:rPr lang="en-US" b="1" dirty="0" err="1">
                <a:solidFill>
                  <a:schemeClr val="bg1"/>
                </a:solidFill>
              </a:rPr>
              <a:t>upaya</a:t>
            </a:r>
            <a:r>
              <a:rPr lang="en-US" b="1" dirty="0">
                <a:solidFill>
                  <a:schemeClr val="bg1"/>
                </a:solidFill>
              </a:rPr>
              <a:t> </a:t>
            </a:r>
            <a:r>
              <a:rPr lang="en-US" b="1" dirty="0" err="1">
                <a:solidFill>
                  <a:schemeClr val="bg1"/>
                </a:solidFill>
              </a:rPr>
              <a:t>mencari</a:t>
            </a:r>
            <a:r>
              <a:rPr lang="en-US" b="1" dirty="0">
                <a:solidFill>
                  <a:schemeClr val="bg1"/>
                </a:solidFill>
              </a:rPr>
              <a:t> </a:t>
            </a:r>
            <a:r>
              <a:rPr lang="en-US" b="1" dirty="0" err="1">
                <a:solidFill>
                  <a:schemeClr val="bg1"/>
                </a:solidFill>
              </a:rPr>
              <a:t>dan</a:t>
            </a:r>
            <a:r>
              <a:rPr lang="en-US" b="1" dirty="0">
                <a:solidFill>
                  <a:schemeClr val="bg1"/>
                </a:solidFill>
              </a:rPr>
              <a:t> </a:t>
            </a:r>
            <a:r>
              <a:rPr lang="en-US" b="1" dirty="0" err="1">
                <a:solidFill>
                  <a:schemeClr val="bg1"/>
                </a:solidFill>
              </a:rPr>
              <a:t>menemukan</a:t>
            </a:r>
            <a:r>
              <a:rPr lang="en-US" b="1" dirty="0">
                <a:solidFill>
                  <a:schemeClr val="bg1"/>
                </a:solidFill>
              </a:rPr>
              <a:t> </a:t>
            </a:r>
            <a:r>
              <a:rPr lang="en-US" b="1" dirty="0" err="1">
                <a:solidFill>
                  <a:schemeClr val="bg1"/>
                </a:solidFill>
              </a:rPr>
              <a:t>kejelasan</a:t>
            </a:r>
            <a:r>
              <a:rPr lang="en-US" b="1" dirty="0">
                <a:solidFill>
                  <a:schemeClr val="bg1"/>
                </a:solidFill>
              </a:rPr>
              <a:t> </a:t>
            </a:r>
            <a:r>
              <a:rPr lang="en-US" b="1" dirty="0" err="1">
                <a:solidFill>
                  <a:schemeClr val="bg1"/>
                </a:solidFill>
              </a:rPr>
              <a:t>tentang</a:t>
            </a:r>
            <a:r>
              <a:rPr lang="en-US" b="1" dirty="0">
                <a:solidFill>
                  <a:schemeClr val="bg1"/>
                </a:solidFill>
              </a:rPr>
              <a:t> </a:t>
            </a:r>
            <a:r>
              <a:rPr lang="en-US" b="1" dirty="0" err="1">
                <a:solidFill>
                  <a:schemeClr val="bg1"/>
                </a:solidFill>
              </a:rPr>
              <a:t>tindak</a:t>
            </a:r>
            <a:r>
              <a:rPr lang="en-US" b="1" dirty="0">
                <a:solidFill>
                  <a:schemeClr val="bg1"/>
                </a:solidFill>
              </a:rPr>
              <a:t> </a:t>
            </a:r>
            <a:r>
              <a:rPr lang="en-US" b="1" dirty="0" err="1">
                <a:solidFill>
                  <a:schemeClr val="bg1"/>
                </a:solidFill>
              </a:rPr>
              <a:t>pidana</a:t>
            </a:r>
            <a:r>
              <a:rPr lang="en-US" b="1" dirty="0">
                <a:solidFill>
                  <a:schemeClr val="bg1"/>
                </a:solidFill>
              </a:rPr>
              <a:t> yang </a:t>
            </a:r>
            <a:r>
              <a:rPr lang="en-US" b="1" dirty="0" err="1">
                <a:solidFill>
                  <a:schemeClr val="bg1"/>
                </a:solidFill>
              </a:rPr>
              <a:t>dilakukan</a:t>
            </a:r>
            <a:r>
              <a:rPr lang="en-US" b="1" dirty="0">
                <a:solidFill>
                  <a:schemeClr val="bg1"/>
                </a:solidFill>
              </a:rPr>
              <a:t> </a:t>
            </a:r>
            <a:r>
              <a:rPr lang="en-US" b="1" dirty="0" err="1">
                <a:solidFill>
                  <a:schemeClr val="bg1"/>
                </a:solidFill>
              </a:rPr>
              <a:t>oleh</a:t>
            </a:r>
            <a:r>
              <a:rPr lang="en-US" b="1" dirty="0">
                <a:solidFill>
                  <a:schemeClr val="bg1"/>
                </a:solidFill>
              </a:rPr>
              <a:t> </a:t>
            </a:r>
            <a:r>
              <a:rPr lang="en-US" b="1" dirty="0" err="1">
                <a:solidFill>
                  <a:schemeClr val="bg1"/>
                </a:solidFill>
              </a:rPr>
              <a:t>pelaku</a:t>
            </a:r>
            <a:r>
              <a:rPr lang="en-US" b="1" dirty="0">
                <a:solidFill>
                  <a:schemeClr val="bg1"/>
                </a:solidFill>
              </a:rPr>
              <a:t> </a:t>
            </a:r>
            <a:r>
              <a:rPr lang="en-US" b="1" dirty="0" err="1">
                <a:solidFill>
                  <a:schemeClr val="bg1"/>
                </a:solidFill>
              </a:rPr>
              <a:t>tindak</a:t>
            </a:r>
            <a:r>
              <a:rPr lang="en-US" b="1" dirty="0">
                <a:solidFill>
                  <a:schemeClr val="bg1"/>
                </a:solidFill>
              </a:rPr>
              <a:t> </a:t>
            </a:r>
            <a:r>
              <a:rPr lang="en-US" b="1" dirty="0" err="1">
                <a:solidFill>
                  <a:schemeClr val="bg1"/>
                </a:solidFill>
              </a:rPr>
              <a:t>pidana</a:t>
            </a:r>
            <a:r>
              <a:rPr lang="en-US" b="1" dirty="0">
                <a:solidFill>
                  <a:schemeClr val="bg1"/>
                </a:solidFill>
              </a:rPr>
              <a:t>;</a:t>
            </a:r>
          </a:p>
        </p:txBody>
      </p:sp>
    </p:spTree>
  </p:cSld>
  <p:clrMapOvr>
    <a:masterClrMapping/>
  </p:clrMapOvr>
  <p:transition advClick="0">
    <p:wheel spokes="3"/>
    <p:sndAc>
      <p:stSnd>
        <p:snd r:embed="rId2" name="camera.wav" builtIn="1"/>
      </p:stSnd>
    </p:sndAc>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215900" y="296863"/>
            <a:ext cx="8699500" cy="6248400"/>
            <a:chOff x="136" y="187"/>
            <a:chExt cx="5480" cy="3936"/>
          </a:xfrm>
        </p:grpSpPr>
        <p:sp>
          <p:nvSpPr>
            <p:cNvPr id="16407" name="Rectangle 3"/>
            <p:cNvSpPr>
              <a:spLocks noChangeArrowheads="1"/>
            </p:cNvSpPr>
            <p:nvPr/>
          </p:nvSpPr>
          <p:spPr bwMode="auto">
            <a:xfrm>
              <a:off x="136" y="187"/>
              <a:ext cx="5480" cy="3936"/>
            </a:xfrm>
            <a:prstGeom prst="rect">
              <a:avLst/>
            </a:prstGeom>
            <a:noFill/>
            <a:ln w="57150">
              <a:solidFill>
                <a:srgbClr val="CC3300"/>
              </a:solidFill>
              <a:miter lim="800000"/>
              <a:headEnd/>
              <a:tailEnd/>
            </a:ln>
          </p:spPr>
          <p:txBody>
            <a:bodyPr wrap="none" anchor="ctr"/>
            <a:lstStyle/>
            <a:p>
              <a:endParaRPr lang="en-US"/>
            </a:p>
          </p:txBody>
        </p:sp>
        <p:pic>
          <p:nvPicPr>
            <p:cNvPr id="16408" name="Picture 4" descr="Garuda"/>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181" y="255"/>
              <a:ext cx="635" cy="635"/>
            </a:xfrm>
            <a:prstGeom prst="rect">
              <a:avLst/>
            </a:prstGeom>
            <a:noFill/>
            <a:ln w="9525">
              <a:noFill/>
              <a:miter lim="800000"/>
              <a:headEnd/>
              <a:tailEnd/>
            </a:ln>
          </p:spPr>
        </p:pic>
      </p:grpSp>
      <p:grpSp>
        <p:nvGrpSpPr>
          <p:cNvPr id="3" name="Group 5"/>
          <p:cNvGrpSpPr>
            <a:grpSpLocks/>
          </p:cNvGrpSpPr>
          <p:nvPr/>
        </p:nvGrpSpPr>
        <p:grpSpPr bwMode="auto">
          <a:xfrm>
            <a:off x="6353175" y="457200"/>
            <a:ext cx="2790825" cy="571500"/>
            <a:chOff x="3243" y="300"/>
            <a:chExt cx="2131" cy="356"/>
          </a:xfrm>
        </p:grpSpPr>
        <p:sp>
          <p:nvSpPr>
            <p:cNvPr id="16404" name="WordArt 6"/>
            <p:cNvSpPr>
              <a:spLocks noChangeArrowheads="1" noChangeShapeType="1" noTextEdit="1"/>
            </p:cNvSpPr>
            <p:nvPr/>
          </p:nvSpPr>
          <p:spPr bwMode="auto">
            <a:xfrm>
              <a:off x="3765" y="300"/>
              <a:ext cx="498" cy="204"/>
            </a:xfrm>
            <a:prstGeom prst="rect">
              <a:avLst/>
            </a:prstGeom>
          </p:spPr>
          <p:txBody>
            <a:bodyPr wrap="none" fromWordArt="1">
              <a:prstTxWarp prst="textPlain">
                <a:avLst>
                  <a:gd name="adj" fmla="val 50000"/>
                </a:avLst>
              </a:prstTxWarp>
            </a:bodyPr>
            <a:lstStyle/>
            <a:p>
              <a:pPr algn="ctr"/>
              <a:r>
                <a:rPr lang="en-US" sz="3600" i="1" kern="10">
                  <a:ln w="9525">
                    <a:solidFill>
                      <a:srgbClr val="FF3300"/>
                    </a:solidFill>
                    <a:round/>
                    <a:headEnd/>
                    <a:tailEnd/>
                  </a:ln>
                  <a:solidFill>
                    <a:srgbClr val="990033"/>
                  </a:solidFill>
                  <a:effectLst>
                    <a:outerShdw dist="35921" dir="2700000" algn="ctr" rotWithShape="0">
                      <a:srgbClr val="808080">
                        <a:alpha val="79999"/>
                      </a:srgbClr>
                    </a:outerShdw>
                  </a:effectLst>
                  <a:latin typeface="Colonna MT"/>
                </a:rPr>
                <a:t>LP</a:t>
              </a:r>
            </a:p>
          </p:txBody>
        </p:sp>
        <p:sp>
          <p:nvSpPr>
            <p:cNvPr id="16405" name="Text Box 7"/>
            <p:cNvSpPr txBox="1">
              <a:spLocks noChangeArrowheads="1"/>
            </p:cNvSpPr>
            <p:nvPr/>
          </p:nvSpPr>
          <p:spPr bwMode="auto">
            <a:xfrm>
              <a:off x="3243" y="504"/>
              <a:ext cx="2131" cy="152"/>
            </a:xfrm>
            <a:prstGeom prst="rect">
              <a:avLst/>
            </a:prstGeom>
            <a:noFill/>
            <a:ln w="9525">
              <a:noFill/>
              <a:miter lim="800000"/>
              <a:headEnd/>
              <a:tailEnd/>
            </a:ln>
          </p:spPr>
          <p:txBody>
            <a:bodyPr>
              <a:spAutoFit/>
            </a:bodyPr>
            <a:lstStyle/>
            <a:p>
              <a:pPr algn="ctr">
                <a:spcBef>
                  <a:spcPct val="50000"/>
                </a:spcBef>
              </a:pPr>
              <a:r>
                <a:rPr lang="en-US" sz="1000">
                  <a:latin typeface="Arial Narrow Bold"/>
                </a:rPr>
                <a:t>Lembaga Perlindungan Saksi &amp; Korban</a:t>
              </a:r>
            </a:p>
          </p:txBody>
        </p:sp>
        <p:sp>
          <p:nvSpPr>
            <p:cNvPr id="16406" name="WordArt 8"/>
            <p:cNvSpPr>
              <a:spLocks noChangeArrowheads="1" noChangeShapeType="1" noTextEdit="1"/>
            </p:cNvSpPr>
            <p:nvPr/>
          </p:nvSpPr>
          <p:spPr bwMode="auto">
            <a:xfrm>
              <a:off x="4235" y="300"/>
              <a:ext cx="498" cy="204"/>
            </a:xfrm>
            <a:prstGeom prst="rect">
              <a:avLst/>
            </a:prstGeom>
          </p:spPr>
          <p:txBody>
            <a:bodyPr wrap="none" fromWordArt="1">
              <a:prstTxWarp prst="textPlain">
                <a:avLst>
                  <a:gd name="adj" fmla="val 50000"/>
                </a:avLst>
              </a:prstTxWarp>
            </a:bodyPr>
            <a:lstStyle/>
            <a:p>
              <a:pPr algn="ctr"/>
              <a:r>
                <a:rPr lang="en-US" sz="3600" i="1" kern="10">
                  <a:ln w="9525">
                    <a:solidFill>
                      <a:srgbClr val="0066FF"/>
                    </a:solidFill>
                    <a:round/>
                    <a:headEnd/>
                    <a:tailEnd/>
                  </a:ln>
                  <a:solidFill>
                    <a:srgbClr val="000066"/>
                  </a:solidFill>
                  <a:effectLst>
                    <a:outerShdw dist="35921" dir="2700000" algn="ctr" rotWithShape="0">
                      <a:srgbClr val="808080">
                        <a:alpha val="79999"/>
                      </a:srgbClr>
                    </a:outerShdw>
                  </a:effectLst>
                  <a:latin typeface="Colonna MT"/>
                </a:rPr>
                <a:t>SK</a:t>
              </a:r>
            </a:p>
          </p:txBody>
        </p:sp>
      </p:grpSp>
      <p:sp>
        <p:nvSpPr>
          <p:cNvPr id="16393" name="WordArt 11"/>
          <p:cNvSpPr>
            <a:spLocks noChangeArrowheads="1" noChangeShapeType="1" noTextEdit="1"/>
          </p:cNvSpPr>
          <p:nvPr/>
        </p:nvSpPr>
        <p:spPr bwMode="auto">
          <a:xfrm>
            <a:off x="1905000" y="990600"/>
            <a:ext cx="3581400" cy="457200"/>
          </a:xfrm>
          <a:prstGeom prst="rect">
            <a:avLst/>
          </a:prstGeom>
        </p:spPr>
        <p:txBody>
          <a:bodyPr wrap="none" fromWordArt="1">
            <a:prstTxWarp prst="textPlain">
              <a:avLst>
                <a:gd name="adj" fmla="val 50000"/>
              </a:avLst>
            </a:prstTxWarp>
          </a:bodyPr>
          <a:lstStyle/>
          <a:p>
            <a:pPr algn="ctr"/>
            <a:r>
              <a:rPr lang="en-US" kern="10">
                <a:ln w="9525">
                  <a:solidFill>
                    <a:srgbClr val="FF0000"/>
                  </a:solidFill>
                  <a:round/>
                  <a:headEnd/>
                  <a:tailEnd/>
                </a:ln>
                <a:gradFill rotWithShape="1">
                  <a:gsLst>
                    <a:gs pos="0">
                      <a:srgbClr val="FF3300"/>
                    </a:gs>
                    <a:gs pos="50000">
                      <a:srgbClr val="FFFFCC"/>
                    </a:gs>
                    <a:gs pos="100000">
                      <a:srgbClr val="FF3300"/>
                    </a:gs>
                  </a:gsLst>
                  <a:lin ang="5400000" scaled="1"/>
                </a:gradFill>
                <a:effectLst>
                  <a:outerShdw dist="35921" dir="2700000" algn="ctr" rotWithShape="0">
                    <a:srgbClr val="808080">
                      <a:alpha val="79999"/>
                    </a:srgbClr>
                  </a:outerShdw>
                </a:effectLst>
                <a:latin typeface="Arial Black"/>
              </a:rPr>
              <a:t>Asas - asas :</a:t>
            </a:r>
          </a:p>
        </p:txBody>
      </p:sp>
      <p:sp>
        <p:nvSpPr>
          <p:cNvPr id="45075" name="AutoShape 19"/>
          <p:cNvSpPr>
            <a:spLocks noChangeArrowheads="1"/>
          </p:cNvSpPr>
          <p:nvPr/>
        </p:nvSpPr>
        <p:spPr bwMode="auto">
          <a:xfrm>
            <a:off x="1219200" y="1981200"/>
            <a:ext cx="381000" cy="293688"/>
          </a:xfrm>
          <a:prstGeom prst="star5">
            <a:avLst/>
          </a:prstGeom>
          <a:gradFill rotWithShape="0">
            <a:gsLst>
              <a:gs pos="0">
                <a:srgbClr val="CC0000">
                  <a:gamma/>
                  <a:tint val="0"/>
                  <a:invGamma/>
                </a:srgbClr>
              </a:gs>
              <a:gs pos="100000">
                <a:srgbClr val="CC0000"/>
              </a:gs>
            </a:gsLst>
            <a:path path="shape">
              <a:fillToRect l="50000" t="50000" r="50000" b="50000"/>
            </a:path>
          </a:gradFill>
          <a:ln w="9525">
            <a:noFill/>
            <a:miter lim="800000"/>
            <a:headEnd/>
            <a:tailEnd/>
          </a:ln>
          <a:effectLst>
            <a:outerShdw dist="35921" dir="2700000" algn="ctr" rotWithShape="0">
              <a:srgbClr val="080808">
                <a:alpha val="50000"/>
              </a:srgbClr>
            </a:outerShdw>
          </a:effectLst>
        </p:spPr>
        <p:txBody>
          <a:bodyPr wrap="none" anchor="ctr"/>
          <a:lstStyle/>
          <a:p>
            <a:pPr fontAlgn="auto">
              <a:spcBef>
                <a:spcPts val="0"/>
              </a:spcBef>
              <a:spcAft>
                <a:spcPts val="0"/>
              </a:spcAft>
              <a:defRPr/>
            </a:pPr>
            <a:endParaRPr lang="en-US">
              <a:latin typeface="+mn-lt"/>
            </a:endParaRPr>
          </a:p>
        </p:txBody>
      </p:sp>
      <p:sp>
        <p:nvSpPr>
          <p:cNvPr id="45076" name="AutoShape 20"/>
          <p:cNvSpPr>
            <a:spLocks noChangeArrowheads="1"/>
          </p:cNvSpPr>
          <p:nvPr/>
        </p:nvSpPr>
        <p:spPr bwMode="auto">
          <a:xfrm>
            <a:off x="1219200" y="2971800"/>
            <a:ext cx="381000" cy="293688"/>
          </a:xfrm>
          <a:prstGeom prst="star5">
            <a:avLst/>
          </a:prstGeom>
          <a:gradFill rotWithShape="0">
            <a:gsLst>
              <a:gs pos="0">
                <a:srgbClr val="CC0000">
                  <a:gamma/>
                  <a:tint val="0"/>
                  <a:invGamma/>
                </a:srgbClr>
              </a:gs>
              <a:gs pos="100000">
                <a:srgbClr val="CC0000"/>
              </a:gs>
            </a:gsLst>
            <a:path path="shape">
              <a:fillToRect l="50000" t="50000" r="50000" b="50000"/>
            </a:path>
          </a:gradFill>
          <a:ln w="9525">
            <a:noFill/>
            <a:miter lim="800000"/>
            <a:headEnd/>
            <a:tailEnd/>
          </a:ln>
          <a:effectLst>
            <a:outerShdw dist="35921" dir="2700000" algn="ctr" rotWithShape="0">
              <a:srgbClr val="080808">
                <a:alpha val="50000"/>
              </a:srgbClr>
            </a:outerShdw>
          </a:effectLst>
        </p:spPr>
        <p:txBody>
          <a:bodyPr wrap="none" anchor="ctr"/>
          <a:lstStyle/>
          <a:p>
            <a:pPr fontAlgn="auto">
              <a:spcBef>
                <a:spcPts val="0"/>
              </a:spcBef>
              <a:spcAft>
                <a:spcPts val="0"/>
              </a:spcAft>
              <a:defRPr/>
            </a:pPr>
            <a:endParaRPr lang="en-US">
              <a:latin typeface="+mn-lt"/>
            </a:endParaRPr>
          </a:p>
        </p:txBody>
      </p:sp>
      <p:sp>
        <p:nvSpPr>
          <p:cNvPr id="45077" name="AutoShape 21"/>
          <p:cNvSpPr>
            <a:spLocks noChangeArrowheads="1"/>
          </p:cNvSpPr>
          <p:nvPr/>
        </p:nvSpPr>
        <p:spPr bwMode="auto">
          <a:xfrm>
            <a:off x="1219200" y="3733800"/>
            <a:ext cx="381000" cy="293688"/>
          </a:xfrm>
          <a:prstGeom prst="star5">
            <a:avLst/>
          </a:prstGeom>
          <a:gradFill rotWithShape="0">
            <a:gsLst>
              <a:gs pos="0">
                <a:srgbClr val="CC0000">
                  <a:gamma/>
                  <a:tint val="0"/>
                  <a:invGamma/>
                </a:srgbClr>
              </a:gs>
              <a:gs pos="100000">
                <a:srgbClr val="CC0000"/>
              </a:gs>
            </a:gsLst>
            <a:path path="shape">
              <a:fillToRect l="50000" t="50000" r="50000" b="50000"/>
            </a:path>
          </a:gradFill>
          <a:ln w="9525">
            <a:noFill/>
            <a:miter lim="800000"/>
            <a:headEnd/>
            <a:tailEnd/>
          </a:ln>
          <a:effectLst>
            <a:outerShdw dist="35921" dir="2700000" algn="ctr" rotWithShape="0">
              <a:srgbClr val="080808">
                <a:alpha val="50000"/>
              </a:srgbClr>
            </a:outerShdw>
          </a:effectLst>
        </p:spPr>
        <p:txBody>
          <a:bodyPr wrap="none" anchor="ctr"/>
          <a:lstStyle/>
          <a:p>
            <a:pPr fontAlgn="auto">
              <a:spcBef>
                <a:spcPts val="0"/>
              </a:spcBef>
              <a:spcAft>
                <a:spcPts val="0"/>
              </a:spcAft>
              <a:defRPr/>
            </a:pPr>
            <a:endParaRPr lang="en-US">
              <a:latin typeface="+mn-lt"/>
            </a:endParaRPr>
          </a:p>
        </p:txBody>
      </p:sp>
      <p:sp>
        <p:nvSpPr>
          <p:cNvPr id="45078" name="AutoShape 22"/>
          <p:cNvSpPr>
            <a:spLocks noChangeArrowheads="1"/>
          </p:cNvSpPr>
          <p:nvPr/>
        </p:nvSpPr>
        <p:spPr bwMode="auto">
          <a:xfrm>
            <a:off x="1219200" y="4495800"/>
            <a:ext cx="381000" cy="293688"/>
          </a:xfrm>
          <a:prstGeom prst="star5">
            <a:avLst/>
          </a:prstGeom>
          <a:gradFill rotWithShape="0">
            <a:gsLst>
              <a:gs pos="0">
                <a:srgbClr val="CC0000">
                  <a:gamma/>
                  <a:tint val="0"/>
                  <a:invGamma/>
                </a:srgbClr>
              </a:gs>
              <a:gs pos="100000">
                <a:srgbClr val="CC0000"/>
              </a:gs>
            </a:gsLst>
            <a:path path="shape">
              <a:fillToRect l="50000" t="50000" r="50000" b="50000"/>
            </a:path>
          </a:gradFill>
          <a:ln w="9525">
            <a:noFill/>
            <a:miter lim="800000"/>
            <a:headEnd/>
            <a:tailEnd/>
          </a:ln>
          <a:effectLst>
            <a:outerShdw dist="35921" dir="2700000" algn="ctr" rotWithShape="0">
              <a:srgbClr val="080808">
                <a:alpha val="50000"/>
              </a:srgbClr>
            </a:outerShdw>
          </a:effectLst>
        </p:spPr>
        <p:txBody>
          <a:bodyPr wrap="none" anchor="ctr"/>
          <a:lstStyle/>
          <a:p>
            <a:pPr fontAlgn="auto">
              <a:spcBef>
                <a:spcPts val="0"/>
              </a:spcBef>
              <a:spcAft>
                <a:spcPts val="0"/>
              </a:spcAft>
              <a:defRPr/>
            </a:pPr>
            <a:endParaRPr lang="en-US">
              <a:latin typeface="+mn-lt"/>
            </a:endParaRPr>
          </a:p>
        </p:txBody>
      </p:sp>
      <p:sp>
        <p:nvSpPr>
          <p:cNvPr id="45082" name="AutoShape 26"/>
          <p:cNvSpPr>
            <a:spLocks noChangeArrowheads="1"/>
          </p:cNvSpPr>
          <p:nvPr/>
        </p:nvSpPr>
        <p:spPr bwMode="auto">
          <a:xfrm>
            <a:off x="1219200" y="5181600"/>
            <a:ext cx="381000" cy="293688"/>
          </a:xfrm>
          <a:prstGeom prst="star5">
            <a:avLst/>
          </a:prstGeom>
          <a:gradFill rotWithShape="0">
            <a:gsLst>
              <a:gs pos="0">
                <a:srgbClr val="CC0000">
                  <a:gamma/>
                  <a:tint val="0"/>
                  <a:invGamma/>
                </a:srgbClr>
              </a:gs>
              <a:gs pos="100000">
                <a:srgbClr val="CC0000"/>
              </a:gs>
            </a:gsLst>
            <a:path path="shape">
              <a:fillToRect l="50000" t="50000" r="50000" b="50000"/>
            </a:path>
          </a:gradFill>
          <a:ln w="9525">
            <a:noFill/>
            <a:miter lim="800000"/>
            <a:headEnd/>
            <a:tailEnd/>
          </a:ln>
          <a:effectLst>
            <a:outerShdw dist="35921" dir="2700000" algn="ctr" rotWithShape="0">
              <a:srgbClr val="080808">
                <a:alpha val="50000"/>
              </a:srgbClr>
            </a:outerShdw>
          </a:effectLst>
        </p:spPr>
        <p:txBody>
          <a:bodyPr wrap="none" anchor="ctr"/>
          <a:lstStyle/>
          <a:p>
            <a:pPr fontAlgn="auto">
              <a:spcBef>
                <a:spcPts val="0"/>
              </a:spcBef>
              <a:spcAft>
                <a:spcPts val="0"/>
              </a:spcAft>
              <a:defRPr/>
            </a:pPr>
            <a:endParaRPr lang="en-US">
              <a:latin typeface="+mn-lt"/>
            </a:endParaRPr>
          </a:p>
        </p:txBody>
      </p:sp>
      <p:sp>
        <p:nvSpPr>
          <p:cNvPr id="25" name="Rectangle 24"/>
          <p:cNvSpPr/>
          <p:nvPr/>
        </p:nvSpPr>
        <p:spPr>
          <a:xfrm>
            <a:off x="1905000" y="1905000"/>
            <a:ext cx="4114800" cy="76200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1905000" y="1840211"/>
            <a:ext cx="4038600" cy="830997"/>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lvl="0"/>
            <a:r>
              <a:rPr lang="en-US" sz="2400" dirty="0" err="1" smtClean="0">
                <a:solidFill>
                  <a:prstClr val="black"/>
                </a:solidFill>
              </a:rPr>
              <a:t>penghargaan</a:t>
            </a:r>
            <a:r>
              <a:rPr lang="en-US" sz="2400" dirty="0" smtClean="0">
                <a:solidFill>
                  <a:prstClr val="black"/>
                </a:solidFill>
              </a:rPr>
              <a:t> </a:t>
            </a:r>
            <a:r>
              <a:rPr lang="en-US" sz="2400" dirty="0" err="1" smtClean="0">
                <a:solidFill>
                  <a:prstClr val="black"/>
                </a:solidFill>
              </a:rPr>
              <a:t>atas</a:t>
            </a:r>
            <a:r>
              <a:rPr lang="en-US" sz="2400" dirty="0" smtClean="0">
                <a:solidFill>
                  <a:prstClr val="black"/>
                </a:solidFill>
              </a:rPr>
              <a:t> </a:t>
            </a:r>
            <a:r>
              <a:rPr lang="en-US" sz="2400" dirty="0" err="1" smtClean="0">
                <a:solidFill>
                  <a:prstClr val="black"/>
                </a:solidFill>
              </a:rPr>
              <a:t>harkat</a:t>
            </a:r>
            <a:r>
              <a:rPr lang="en-US" sz="2400" dirty="0" smtClean="0">
                <a:solidFill>
                  <a:prstClr val="black"/>
                </a:solidFill>
              </a:rPr>
              <a:t> </a:t>
            </a:r>
            <a:r>
              <a:rPr lang="en-US" sz="2400" dirty="0" err="1" smtClean="0">
                <a:solidFill>
                  <a:prstClr val="black"/>
                </a:solidFill>
              </a:rPr>
              <a:t>dan</a:t>
            </a:r>
            <a:r>
              <a:rPr lang="en-US" sz="2400" dirty="0" smtClean="0">
                <a:solidFill>
                  <a:prstClr val="black"/>
                </a:solidFill>
              </a:rPr>
              <a:t> </a:t>
            </a:r>
            <a:r>
              <a:rPr lang="en-US" sz="2400" dirty="0" err="1" smtClean="0">
                <a:solidFill>
                  <a:prstClr val="black"/>
                </a:solidFill>
              </a:rPr>
              <a:t>martabat</a:t>
            </a:r>
            <a:r>
              <a:rPr lang="en-US" sz="2400" dirty="0" smtClean="0">
                <a:solidFill>
                  <a:prstClr val="black"/>
                </a:solidFill>
              </a:rPr>
              <a:t> </a:t>
            </a:r>
            <a:r>
              <a:rPr lang="en-US" sz="2400" dirty="0" err="1" smtClean="0">
                <a:solidFill>
                  <a:prstClr val="black"/>
                </a:solidFill>
              </a:rPr>
              <a:t>manusia</a:t>
            </a:r>
            <a:endParaRPr lang="en-US" sz="2400" dirty="0">
              <a:solidFill>
                <a:prstClr val="black"/>
              </a:solidFill>
            </a:endParaRPr>
          </a:p>
        </p:txBody>
      </p:sp>
      <p:sp>
        <p:nvSpPr>
          <p:cNvPr id="33" name="Rectangle 32"/>
          <p:cNvSpPr/>
          <p:nvPr/>
        </p:nvSpPr>
        <p:spPr>
          <a:xfrm>
            <a:off x="1905000" y="2971800"/>
            <a:ext cx="3358055" cy="461665"/>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en-US" sz="2400" dirty="0" smtClean="0"/>
              <a:t>rasa </a:t>
            </a:r>
            <a:r>
              <a:rPr lang="en-US" sz="2400" dirty="0" err="1" smtClean="0"/>
              <a:t>aman</a:t>
            </a:r>
            <a:r>
              <a:rPr lang="en-US" sz="2400" dirty="0" smtClean="0"/>
              <a:t>;</a:t>
            </a:r>
            <a:endParaRPr lang="en-US" sz="2400" dirty="0"/>
          </a:p>
        </p:txBody>
      </p:sp>
      <p:sp>
        <p:nvSpPr>
          <p:cNvPr id="34" name="Rectangle 33"/>
          <p:cNvSpPr/>
          <p:nvPr/>
        </p:nvSpPr>
        <p:spPr>
          <a:xfrm>
            <a:off x="1905000" y="3733800"/>
            <a:ext cx="1505540" cy="461665"/>
          </a:xfrm>
          <a:prstGeom prst="rect">
            <a:avLst/>
          </a:prstGeom>
        </p:spPr>
        <p:style>
          <a:lnRef idx="2">
            <a:schemeClr val="accent1"/>
          </a:lnRef>
          <a:fillRef idx="1">
            <a:schemeClr val="lt1"/>
          </a:fillRef>
          <a:effectRef idx="0">
            <a:schemeClr val="accent1"/>
          </a:effectRef>
          <a:fontRef idx="minor">
            <a:schemeClr val="dk1"/>
          </a:fontRef>
        </p:style>
        <p:txBody>
          <a:bodyPr wrap="none">
            <a:spAutoFit/>
          </a:bodyPr>
          <a:lstStyle/>
          <a:p>
            <a:r>
              <a:rPr lang="en-US" sz="2400" dirty="0" err="1" smtClean="0"/>
              <a:t>keadilan</a:t>
            </a:r>
            <a:r>
              <a:rPr lang="en-US" sz="2400" dirty="0" smtClean="0"/>
              <a:t>;</a:t>
            </a:r>
            <a:endParaRPr lang="en-US" sz="2400" dirty="0"/>
          </a:p>
        </p:txBody>
      </p:sp>
      <p:sp>
        <p:nvSpPr>
          <p:cNvPr id="35" name="Rectangle 34"/>
          <p:cNvSpPr/>
          <p:nvPr/>
        </p:nvSpPr>
        <p:spPr>
          <a:xfrm>
            <a:off x="1905000" y="4572000"/>
            <a:ext cx="2895344" cy="461665"/>
          </a:xfrm>
          <a:prstGeom prst="rect">
            <a:avLst/>
          </a:prstGeom>
        </p:spPr>
        <p:style>
          <a:lnRef idx="2">
            <a:schemeClr val="accent1"/>
          </a:lnRef>
          <a:fillRef idx="1">
            <a:schemeClr val="lt1"/>
          </a:fillRef>
          <a:effectRef idx="0">
            <a:schemeClr val="accent1"/>
          </a:effectRef>
          <a:fontRef idx="minor">
            <a:schemeClr val="dk1"/>
          </a:fontRef>
        </p:style>
        <p:txBody>
          <a:bodyPr wrap="none">
            <a:spAutoFit/>
          </a:bodyPr>
          <a:lstStyle/>
          <a:p>
            <a:r>
              <a:rPr lang="en-US" sz="2400" dirty="0" err="1" smtClean="0"/>
              <a:t>tidak</a:t>
            </a:r>
            <a:r>
              <a:rPr lang="en-US" sz="2400" dirty="0" smtClean="0"/>
              <a:t> </a:t>
            </a:r>
            <a:r>
              <a:rPr lang="en-US" sz="2400" dirty="0" err="1" smtClean="0"/>
              <a:t>diskriminatif</a:t>
            </a:r>
            <a:endParaRPr lang="en-US" sz="2400" dirty="0"/>
          </a:p>
        </p:txBody>
      </p:sp>
      <p:sp>
        <p:nvSpPr>
          <p:cNvPr id="36" name="Rectangle 35"/>
          <p:cNvSpPr/>
          <p:nvPr/>
        </p:nvSpPr>
        <p:spPr>
          <a:xfrm>
            <a:off x="1905000" y="5181600"/>
            <a:ext cx="2691763" cy="461665"/>
          </a:xfrm>
          <a:prstGeom prst="rect">
            <a:avLst/>
          </a:prstGeom>
        </p:spPr>
        <p:style>
          <a:lnRef idx="2">
            <a:schemeClr val="accent1"/>
          </a:lnRef>
          <a:fillRef idx="1">
            <a:schemeClr val="lt1"/>
          </a:fillRef>
          <a:effectRef idx="0">
            <a:schemeClr val="accent1"/>
          </a:effectRef>
          <a:fontRef idx="minor">
            <a:schemeClr val="dk1"/>
          </a:fontRef>
        </p:style>
        <p:txBody>
          <a:bodyPr wrap="none">
            <a:spAutoFit/>
          </a:bodyPr>
          <a:lstStyle/>
          <a:p>
            <a:r>
              <a:rPr lang="en-US" sz="2400" dirty="0" err="1" smtClean="0"/>
              <a:t>kepastian</a:t>
            </a:r>
            <a:r>
              <a:rPr lang="en-US" sz="2400" dirty="0" smtClean="0"/>
              <a:t> </a:t>
            </a:r>
            <a:r>
              <a:rPr lang="en-US" sz="2400" dirty="0" err="1" smtClean="0"/>
              <a:t>hukum</a:t>
            </a:r>
            <a:endParaRPr lang="en-US" sz="2400" dirty="0"/>
          </a:p>
        </p:txBody>
      </p:sp>
    </p:spTree>
  </p:cSld>
  <p:clrMapOvr>
    <a:masterClrMapping/>
  </p:clrMapOvr>
  <p:transition advClick="0">
    <p:wheel spokes="3"/>
    <p:sndAc>
      <p:stSnd>
        <p:snd r:embed="rId2" name="camera.wav" builtIn="1"/>
      </p:stSnd>
    </p:sndAc>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16" descr="witness"/>
          <p:cNvPicPr>
            <a:picLocks noChangeAspect="1" noChangeArrowheads="1"/>
          </p:cNvPicPr>
          <p:nvPr/>
        </p:nvPicPr>
        <p:blipFill>
          <a:blip r:embed="rId3">
            <a:clrChange>
              <a:clrFrom>
                <a:srgbClr val="FFFFFF"/>
              </a:clrFrom>
              <a:clrTo>
                <a:srgbClr val="FFFFFF">
                  <a:alpha val="0"/>
                </a:srgbClr>
              </a:clrTo>
            </a:clrChange>
            <a:lum bright="82000" contrast="-70000"/>
          </a:blip>
          <a:srcRect l="8746"/>
          <a:stretch>
            <a:fillRect/>
          </a:stretch>
        </p:blipFill>
        <p:spPr bwMode="auto">
          <a:xfrm>
            <a:off x="304800" y="2538413"/>
            <a:ext cx="5105400" cy="4319587"/>
          </a:xfrm>
          <a:prstGeom prst="rect">
            <a:avLst/>
          </a:prstGeom>
          <a:noFill/>
          <a:ln w="9525">
            <a:noFill/>
            <a:miter lim="800000"/>
            <a:headEnd/>
            <a:tailEnd/>
          </a:ln>
        </p:spPr>
      </p:pic>
      <p:grpSp>
        <p:nvGrpSpPr>
          <p:cNvPr id="2" name="Group 5"/>
          <p:cNvGrpSpPr>
            <a:grpSpLocks/>
          </p:cNvGrpSpPr>
          <p:nvPr/>
        </p:nvGrpSpPr>
        <p:grpSpPr bwMode="auto">
          <a:xfrm>
            <a:off x="6353175" y="457200"/>
            <a:ext cx="2790825" cy="571500"/>
            <a:chOff x="3243" y="300"/>
            <a:chExt cx="2131" cy="356"/>
          </a:xfrm>
        </p:grpSpPr>
        <p:sp>
          <p:nvSpPr>
            <p:cNvPr id="17421" name="WordArt 6"/>
            <p:cNvSpPr>
              <a:spLocks noChangeArrowheads="1" noChangeShapeType="1" noTextEdit="1"/>
            </p:cNvSpPr>
            <p:nvPr/>
          </p:nvSpPr>
          <p:spPr bwMode="auto">
            <a:xfrm>
              <a:off x="3765" y="300"/>
              <a:ext cx="498" cy="204"/>
            </a:xfrm>
            <a:prstGeom prst="rect">
              <a:avLst/>
            </a:prstGeom>
          </p:spPr>
          <p:txBody>
            <a:bodyPr wrap="none" fromWordArt="1">
              <a:prstTxWarp prst="textPlain">
                <a:avLst>
                  <a:gd name="adj" fmla="val 50000"/>
                </a:avLst>
              </a:prstTxWarp>
            </a:bodyPr>
            <a:lstStyle/>
            <a:p>
              <a:pPr algn="ctr"/>
              <a:r>
                <a:rPr lang="en-US" sz="3600" i="1" kern="10">
                  <a:ln w="9525">
                    <a:solidFill>
                      <a:srgbClr val="FF3300"/>
                    </a:solidFill>
                    <a:round/>
                    <a:headEnd/>
                    <a:tailEnd/>
                  </a:ln>
                  <a:solidFill>
                    <a:srgbClr val="990033"/>
                  </a:solidFill>
                  <a:effectLst>
                    <a:outerShdw dist="35921" dir="2700000" algn="ctr" rotWithShape="0">
                      <a:srgbClr val="808080">
                        <a:alpha val="79999"/>
                      </a:srgbClr>
                    </a:outerShdw>
                  </a:effectLst>
                  <a:latin typeface="Colonna MT"/>
                </a:rPr>
                <a:t>LP</a:t>
              </a:r>
            </a:p>
          </p:txBody>
        </p:sp>
        <p:sp>
          <p:nvSpPr>
            <p:cNvPr id="17422" name="Text Box 7"/>
            <p:cNvSpPr txBox="1">
              <a:spLocks noChangeArrowheads="1"/>
            </p:cNvSpPr>
            <p:nvPr/>
          </p:nvSpPr>
          <p:spPr bwMode="auto">
            <a:xfrm>
              <a:off x="3243" y="504"/>
              <a:ext cx="2131" cy="152"/>
            </a:xfrm>
            <a:prstGeom prst="rect">
              <a:avLst/>
            </a:prstGeom>
            <a:noFill/>
            <a:ln w="9525">
              <a:noFill/>
              <a:miter lim="800000"/>
              <a:headEnd/>
              <a:tailEnd/>
            </a:ln>
          </p:spPr>
          <p:txBody>
            <a:bodyPr>
              <a:spAutoFit/>
            </a:bodyPr>
            <a:lstStyle/>
            <a:p>
              <a:pPr algn="ctr">
                <a:spcBef>
                  <a:spcPct val="50000"/>
                </a:spcBef>
              </a:pPr>
              <a:r>
                <a:rPr lang="en-US" sz="1000">
                  <a:latin typeface="Arial Narrow Bold"/>
                </a:rPr>
                <a:t>Lembaga Perlindungan Saksi &amp; Korban</a:t>
              </a:r>
            </a:p>
          </p:txBody>
        </p:sp>
        <p:sp>
          <p:nvSpPr>
            <p:cNvPr id="17423" name="WordArt 8"/>
            <p:cNvSpPr>
              <a:spLocks noChangeArrowheads="1" noChangeShapeType="1" noTextEdit="1"/>
            </p:cNvSpPr>
            <p:nvPr/>
          </p:nvSpPr>
          <p:spPr bwMode="auto">
            <a:xfrm>
              <a:off x="4235" y="300"/>
              <a:ext cx="498" cy="204"/>
            </a:xfrm>
            <a:prstGeom prst="rect">
              <a:avLst/>
            </a:prstGeom>
          </p:spPr>
          <p:txBody>
            <a:bodyPr wrap="none" fromWordArt="1">
              <a:prstTxWarp prst="textPlain">
                <a:avLst>
                  <a:gd name="adj" fmla="val 50000"/>
                </a:avLst>
              </a:prstTxWarp>
            </a:bodyPr>
            <a:lstStyle/>
            <a:p>
              <a:pPr algn="ctr"/>
              <a:r>
                <a:rPr lang="en-US" sz="3600" i="1" kern="10">
                  <a:ln w="9525">
                    <a:solidFill>
                      <a:srgbClr val="0066FF"/>
                    </a:solidFill>
                    <a:round/>
                    <a:headEnd/>
                    <a:tailEnd/>
                  </a:ln>
                  <a:solidFill>
                    <a:srgbClr val="000066"/>
                  </a:solidFill>
                  <a:effectLst>
                    <a:outerShdw dist="35921" dir="2700000" algn="ctr" rotWithShape="0">
                      <a:srgbClr val="808080">
                        <a:alpha val="79999"/>
                      </a:srgbClr>
                    </a:outerShdw>
                  </a:effectLst>
                  <a:latin typeface="Colonna MT"/>
                </a:rPr>
                <a:t>SK</a:t>
              </a:r>
            </a:p>
          </p:txBody>
        </p:sp>
      </p:grpSp>
      <p:pic>
        <p:nvPicPr>
          <p:cNvPr id="17412" name="Picture 18" descr="witness19"/>
          <p:cNvPicPr>
            <a:picLocks noChangeAspect="1" noChangeArrowheads="1"/>
          </p:cNvPicPr>
          <p:nvPr/>
        </p:nvPicPr>
        <p:blipFill>
          <a:blip r:embed="rId4"/>
          <a:srcRect/>
          <a:stretch>
            <a:fillRect/>
          </a:stretch>
        </p:blipFill>
        <p:spPr bwMode="auto">
          <a:xfrm>
            <a:off x="5622925" y="1295400"/>
            <a:ext cx="3521075" cy="4729163"/>
          </a:xfrm>
          <a:prstGeom prst="rect">
            <a:avLst/>
          </a:prstGeom>
          <a:noFill/>
          <a:ln w="9525">
            <a:noFill/>
            <a:miter lim="800000"/>
            <a:headEnd/>
            <a:tailEnd/>
          </a:ln>
        </p:spPr>
      </p:pic>
      <p:pic>
        <p:nvPicPr>
          <p:cNvPr id="17413" name="Picture 17" descr="witness19"/>
          <p:cNvPicPr>
            <a:picLocks noChangeAspect="1" noChangeArrowheads="1"/>
          </p:cNvPicPr>
          <p:nvPr/>
        </p:nvPicPr>
        <p:blipFill>
          <a:blip r:embed="rId4">
            <a:lum bright="58000" contrast="-70000"/>
          </a:blip>
          <a:srcRect/>
          <a:stretch>
            <a:fillRect/>
          </a:stretch>
        </p:blipFill>
        <p:spPr bwMode="auto">
          <a:xfrm>
            <a:off x="5622925" y="1295400"/>
            <a:ext cx="3521075" cy="4729163"/>
          </a:xfrm>
          <a:prstGeom prst="rect">
            <a:avLst/>
          </a:prstGeom>
          <a:noFill/>
          <a:ln w="9525">
            <a:noFill/>
            <a:miter lim="800000"/>
            <a:headEnd/>
            <a:tailEnd/>
          </a:ln>
        </p:spPr>
      </p:pic>
      <p:grpSp>
        <p:nvGrpSpPr>
          <p:cNvPr id="3" name="Group 2"/>
          <p:cNvGrpSpPr>
            <a:grpSpLocks/>
          </p:cNvGrpSpPr>
          <p:nvPr/>
        </p:nvGrpSpPr>
        <p:grpSpPr bwMode="auto">
          <a:xfrm>
            <a:off x="215900" y="296863"/>
            <a:ext cx="8699500" cy="6248400"/>
            <a:chOff x="136" y="187"/>
            <a:chExt cx="5480" cy="3936"/>
          </a:xfrm>
        </p:grpSpPr>
        <p:sp>
          <p:nvSpPr>
            <p:cNvPr id="17419" name="Rectangle 3"/>
            <p:cNvSpPr>
              <a:spLocks noChangeArrowheads="1"/>
            </p:cNvSpPr>
            <p:nvPr/>
          </p:nvSpPr>
          <p:spPr bwMode="auto">
            <a:xfrm>
              <a:off x="136" y="187"/>
              <a:ext cx="5480" cy="3936"/>
            </a:xfrm>
            <a:prstGeom prst="rect">
              <a:avLst/>
            </a:prstGeom>
            <a:noFill/>
            <a:ln w="57150">
              <a:solidFill>
                <a:srgbClr val="CC3300"/>
              </a:solidFill>
              <a:miter lim="800000"/>
              <a:headEnd/>
              <a:tailEnd/>
            </a:ln>
          </p:spPr>
          <p:txBody>
            <a:bodyPr wrap="none" anchor="ctr"/>
            <a:lstStyle/>
            <a:p>
              <a:pPr eaLnBrk="0" hangingPunct="0"/>
              <a:endParaRPr lang="en-US"/>
            </a:p>
          </p:txBody>
        </p:sp>
        <p:pic>
          <p:nvPicPr>
            <p:cNvPr id="17420" name="Picture 4" descr="Garuda"/>
            <p:cNvPicPr>
              <a:picLocks noChangeAspect="1" noChangeArrowheads="1"/>
            </p:cNvPicPr>
            <p:nvPr/>
          </p:nvPicPr>
          <p:blipFill>
            <a:blip r:embed="rId5">
              <a:clrChange>
                <a:clrFrom>
                  <a:srgbClr val="FFFFFF"/>
                </a:clrFrom>
                <a:clrTo>
                  <a:srgbClr val="FFFFFF">
                    <a:alpha val="0"/>
                  </a:srgbClr>
                </a:clrTo>
              </a:clrChange>
            </a:blip>
            <a:srcRect/>
            <a:stretch>
              <a:fillRect/>
            </a:stretch>
          </p:blipFill>
          <p:spPr bwMode="auto">
            <a:xfrm>
              <a:off x="181" y="255"/>
              <a:ext cx="635" cy="635"/>
            </a:xfrm>
            <a:prstGeom prst="rect">
              <a:avLst/>
            </a:prstGeom>
            <a:noFill/>
            <a:ln w="9525">
              <a:noFill/>
              <a:miter lim="800000"/>
              <a:headEnd/>
              <a:tailEnd/>
            </a:ln>
          </p:spPr>
        </p:pic>
      </p:grpSp>
      <p:sp>
        <p:nvSpPr>
          <p:cNvPr id="17415" name="WordArt 11"/>
          <p:cNvSpPr>
            <a:spLocks noChangeArrowheads="1" noChangeShapeType="1" noTextEdit="1"/>
          </p:cNvSpPr>
          <p:nvPr/>
        </p:nvSpPr>
        <p:spPr bwMode="auto">
          <a:xfrm>
            <a:off x="1219200" y="1524000"/>
            <a:ext cx="2438400" cy="533400"/>
          </a:xfrm>
          <a:prstGeom prst="rect">
            <a:avLst/>
          </a:prstGeom>
        </p:spPr>
        <p:txBody>
          <a:bodyPr wrap="none" fromWordArt="1">
            <a:prstTxWarp prst="textPlain">
              <a:avLst>
                <a:gd name="adj" fmla="val 50000"/>
              </a:avLst>
            </a:prstTxWarp>
          </a:bodyPr>
          <a:lstStyle/>
          <a:p>
            <a:pPr algn="ctr"/>
            <a:r>
              <a:rPr lang="en-US" kern="10">
                <a:ln w="9525">
                  <a:solidFill>
                    <a:srgbClr val="FF0000"/>
                  </a:solidFill>
                  <a:round/>
                  <a:headEnd/>
                  <a:tailEnd/>
                </a:ln>
                <a:gradFill rotWithShape="1">
                  <a:gsLst>
                    <a:gs pos="0">
                      <a:srgbClr val="FF3300"/>
                    </a:gs>
                    <a:gs pos="50000">
                      <a:srgbClr val="FFFFCC"/>
                    </a:gs>
                    <a:gs pos="100000">
                      <a:srgbClr val="FF3300"/>
                    </a:gs>
                  </a:gsLst>
                  <a:lin ang="5400000" scaled="1"/>
                </a:gradFill>
                <a:effectLst>
                  <a:outerShdw dist="35921" dir="2700000" algn="ctr" rotWithShape="0">
                    <a:srgbClr val="808080">
                      <a:alpha val="79999"/>
                    </a:srgbClr>
                  </a:outerShdw>
                </a:effectLst>
                <a:latin typeface="Arial Black"/>
              </a:rPr>
              <a:t>Tujuan</a:t>
            </a:r>
          </a:p>
        </p:txBody>
      </p:sp>
      <p:sp>
        <p:nvSpPr>
          <p:cNvPr id="46092" name="WordArt 12"/>
          <p:cNvSpPr>
            <a:spLocks noChangeArrowheads="1" noChangeShapeType="1" noTextEdit="1"/>
          </p:cNvSpPr>
          <p:nvPr/>
        </p:nvSpPr>
        <p:spPr bwMode="auto">
          <a:xfrm>
            <a:off x="1219200" y="2438400"/>
            <a:ext cx="7442200" cy="2819400"/>
          </a:xfrm>
          <a:prstGeom prst="rect">
            <a:avLst/>
          </a:prstGeom>
          <a:noFill/>
          <a:ln>
            <a:solidFill>
              <a:schemeClr val="tx1"/>
            </a:solidFill>
          </a:ln>
        </p:spPr>
        <p:style>
          <a:lnRef idx="2">
            <a:schemeClr val="dk1"/>
          </a:lnRef>
          <a:fillRef idx="1">
            <a:schemeClr val="lt1"/>
          </a:fillRef>
          <a:effectRef idx="0">
            <a:schemeClr val="dk1"/>
          </a:effectRef>
          <a:fontRef idx="minor">
            <a:schemeClr val="dk1"/>
          </a:fontRef>
        </p:style>
        <p:txBody>
          <a:bodyPr wrap="none" fromWordArt="1">
            <a:prstTxWarp prst="textPlain">
              <a:avLst>
                <a:gd name="adj" fmla="val 50000"/>
              </a:avLst>
            </a:prstTxWarp>
          </a:bodyPr>
          <a:lstStyle/>
          <a:p>
            <a:pPr fontAlgn="auto">
              <a:spcBef>
                <a:spcPts val="0"/>
              </a:spcBef>
              <a:spcAft>
                <a:spcPts val="0"/>
              </a:spcAft>
              <a:defRPr/>
            </a:pPr>
            <a:r>
              <a:rPr lang="sv-SE" sz="1600" kern="10" dirty="0">
                <a:ln w="9525">
                  <a:solidFill>
                    <a:schemeClr val="bg1"/>
                  </a:solidFill>
                  <a:round/>
                  <a:headEnd/>
                  <a:tailEnd/>
                </a:ln>
                <a:solidFill>
                  <a:schemeClr val="tx2">
                    <a:lumMod val="10000"/>
                  </a:schemeClr>
                </a:solidFill>
                <a:effectLst>
                  <a:outerShdw dist="35921" dir="2700000" algn="ctr" rotWithShape="0">
                    <a:srgbClr val="808080">
                      <a:alpha val="79999"/>
                    </a:srgbClr>
                  </a:outerShdw>
                </a:effectLst>
                <a:latin typeface="Arial Black"/>
              </a:rPr>
              <a:t>Memberikan rasa aman</a:t>
            </a:r>
          </a:p>
          <a:p>
            <a:pPr fontAlgn="auto">
              <a:spcBef>
                <a:spcPts val="0"/>
              </a:spcBef>
              <a:spcAft>
                <a:spcPts val="0"/>
              </a:spcAft>
              <a:defRPr/>
            </a:pPr>
            <a:r>
              <a:rPr lang="sv-SE" sz="1600" kern="10" dirty="0">
                <a:ln w="9525">
                  <a:solidFill>
                    <a:schemeClr val="bg1"/>
                  </a:solidFill>
                  <a:round/>
                  <a:headEnd/>
                  <a:tailEnd/>
                </a:ln>
                <a:solidFill>
                  <a:schemeClr val="tx2">
                    <a:lumMod val="10000"/>
                  </a:schemeClr>
                </a:solidFill>
                <a:effectLst>
                  <a:outerShdw dist="35921" dir="2700000" algn="ctr" rotWithShape="0">
                    <a:srgbClr val="808080">
                      <a:alpha val="79999"/>
                    </a:srgbClr>
                  </a:outerShdw>
                </a:effectLst>
                <a:latin typeface="Arial Black"/>
              </a:rPr>
              <a:t>kepada saksi dan/atau korban</a:t>
            </a:r>
          </a:p>
          <a:p>
            <a:pPr fontAlgn="auto">
              <a:spcBef>
                <a:spcPts val="0"/>
              </a:spcBef>
              <a:spcAft>
                <a:spcPts val="0"/>
              </a:spcAft>
              <a:defRPr/>
            </a:pPr>
            <a:r>
              <a:rPr lang="sv-SE" sz="1600" kern="10" dirty="0">
                <a:ln w="9525">
                  <a:solidFill>
                    <a:schemeClr val="bg1"/>
                  </a:solidFill>
                  <a:round/>
                  <a:headEnd/>
                  <a:tailEnd/>
                </a:ln>
                <a:solidFill>
                  <a:schemeClr val="tx2">
                    <a:lumMod val="10000"/>
                  </a:schemeClr>
                </a:solidFill>
                <a:effectLst>
                  <a:outerShdw dist="35921" dir="2700000" algn="ctr" rotWithShape="0">
                    <a:srgbClr val="808080">
                      <a:alpha val="79999"/>
                    </a:srgbClr>
                  </a:outerShdw>
                </a:effectLst>
                <a:latin typeface="Arial Black"/>
              </a:rPr>
              <a:t>dalam memberikan keterangan</a:t>
            </a:r>
          </a:p>
          <a:p>
            <a:pPr fontAlgn="auto">
              <a:spcBef>
                <a:spcPts val="0"/>
              </a:spcBef>
              <a:spcAft>
                <a:spcPts val="0"/>
              </a:spcAft>
              <a:defRPr/>
            </a:pPr>
            <a:r>
              <a:rPr lang="sv-SE" sz="1600" kern="10" dirty="0">
                <a:ln w="9525">
                  <a:solidFill>
                    <a:schemeClr val="bg1"/>
                  </a:solidFill>
                  <a:round/>
                  <a:headEnd/>
                  <a:tailEnd/>
                </a:ln>
                <a:solidFill>
                  <a:schemeClr val="tx2">
                    <a:lumMod val="10000"/>
                  </a:schemeClr>
                </a:solidFill>
                <a:effectLst>
                  <a:outerShdw dist="35921" dir="2700000" algn="ctr" rotWithShape="0">
                    <a:srgbClr val="808080">
                      <a:alpha val="79999"/>
                    </a:srgbClr>
                  </a:outerShdw>
                </a:effectLst>
                <a:latin typeface="Arial Black"/>
              </a:rPr>
              <a:t>pada setiap proses peradilan pidana </a:t>
            </a:r>
            <a:endParaRPr lang="en-US" sz="1600" kern="10" dirty="0">
              <a:ln w="9525">
                <a:solidFill>
                  <a:schemeClr val="bg1"/>
                </a:solidFill>
                <a:round/>
                <a:headEnd/>
                <a:tailEnd/>
              </a:ln>
              <a:solidFill>
                <a:schemeClr val="tx2">
                  <a:lumMod val="10000"/>
                </a:schemeClr>
              </a:solidFill>
              <a:effectLst>
                <a:outerShdw dist="35921" dir="2700000" algn="ctr" rotWithShape="0">
                  <a:srgbClr val="808080">
                    <a:alpha val="79999"/>
                  </a:srgbClr>
                </a:outerShdw>
              </a:effectLst>
              <a:latin typeface="Arial Black"/>
            </a:endParaRPr>
          </a:p>
        </p:txBody>
      </p:sp>
    </p:spTree>
  </p:cSld>
  <p:clrMapOvr>
    <a:masterClrMapping/>
  </p:clrMapOvr>
  <p:transition advClick="0">
    <p:wheel spokes="3"/>
    <p:sndAc>
      <p:stSnd>
        <p:snd r:embed="rId2" name="camera.wav" builtIn="1"/>
      </p:stSnd>
    </p:sndAc>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215900" y="296863"/>
            <a:ext cx="8699500" cy="6248400"/>
            <a:chOff x="136" y="187"/>
            <a:chExt cx="5480" cy="3936"/>
          </a:xfrm>
        </p:grpSpPr>
        <p:sp>
          <p:nvSpPr>
            <p:cNvPr id="18441" name="Rectangle 3"/>
            <p:cNvSpPr>
              <a:spLocks noChangeArrowheads="1"/>
            </p:cNvSpPr>
            <p:nvPr/>
          </p:nvSpPr>
          <p:spPr bwMode="auto">
            <a:xfrm>
              <a:off x="136" y="187"/>
              <a:ext cx="5480" cy="3936"/>
            </a:xfrm>
            <a:prstGeom prst="rect">
              <a:avLst/>
            </a:prstGeom>
            <a:noFill/>
            <a:ln w="57150">
              <a:solidFill>
                <a:srgbClr val="CC3300"/>
              </a:solidFill>
              <a:miter lim="800000"/>
              <a:headEnd/>
              <a:tailEnd/>
            </a:ln>
          </p:spPr>
          <p:txBody>
            <a:bodyPr wrap="none" anchor="ctr"/>
            <a:lstStyle/>
            <a:p>
              <a:pPr eaLnBrk="0" hangingPunct="0"/>
              <a:endParaRPr lang="en-US"/>
            </a:p>
          </p:txBody>
        </p:sp>
        <p:pic>
          <p:nvPicPr>
            <p:cNvPr id="18442" name="Picture 4" descr="Garuda"/>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181" y="255"/>
              <a:ext cx="635" cy="635"/>
            </a:xfrm>
            <a:prstGeom prst="rect">
              <a:avLst/>
            </a:prstGeom>
            <a:noFill/>
            <a:ln w="9525">
              <a:noFill/>
              <a:miter lim="800000"/>
              <a:headEnd/>
              <a:tailEnd/>
            </a:ln>
          </p:spPr>
        </p:pic>
      </p:grpSp>
      <p:grpSp>
        <p:nvGrpSpPr>
          <p:cNvPr id="3" name="Group 5"/>
          <p:cNvGrpSpPr>
            <a:grpSpLocks/>
          </p:cNvGrpSpPr>
          <p:nvPr/>
        </p:nvGrpSpPr>
        <p:grpSpPr bwMode="auto">
          <a:xfrm>
            <a:off x="6353175" y="457200"/>
            <a:ext cx="2790825" cy="571500"/>
            <a:chOff x="3243" y="300"/>
            <a:chExt cx="2131" cy="356"/>
          </a:xfrm>
        </p:grpSpPr>
        <p:sp>
          <p:nvSpPr>
            <p:cNvPr id="18438" name="WordArt 6"/>
            <p:cNvSpPr>
              <a:spLocks noChangeArrowheads="1" noChangeShapeType="1" noTextEdit="1"/>
            </p:cNvSpPr>
            <p:nvPr/>
          </p:nvSpPr>
          <p:spPr bwMode="auto">
            <a:xfrm>
              <a:off x="3765" y="300"/>
              <a:ext cx="498" cy="204"/>
            </a:xfrm>
            <a:prstGeom prst="rect">
              <a:avLst/>
            </a:prstGeom>
          </p:spPr>
          <p:txBody>
            <a:bodyPr wrap="none" fromWordArt="1">
              <a:prstTxWarp prst="textPlain">
                <a:avLst>
                  <a:gd name="adj" fmla="val 50000"/>
                </a:avLst>
              </a:prstTxWarp>
            </a:bodyPr>
            <a:lstStyle/>
            <a:p>
              <a:pPr algn="ctr"/>
              <a:r>
                <a:rPr lang="en-US" sz="3600" i="1" kern="10">
                  <a:ln w="9525">
                    <a:solidFill>
                      <a:srgbClr val="FF3300"/>
                    </a:solidFill>
                    <a:round/>
                    <a:headEnd/>
                    <a:tailEnd/>
                  </a:ln>
                  <a:solidFill>
                    <a:srgbClr val="990033"/>
                  </a:solidFill>
                  <a:effectLst>
                    <a:outerShdw dist="35921" dir="2700000" algn="ctr" rotWithShape="0">
                      <a:srgbClr val="808080">
                        <a:alpha val="79999"/>
                      </a:srgbClr>
                    </a:outerShdw>
                  </a:effectLst>
                  <a:latin typeface="Colonna MT"/>
                </a:rPr>
                <a:t>LP</a:t>
              </a:r>
            </a:p>
          </p:txBody>
        </p:sp>
        <p:sp>
          <p:nvSpPr>
            <p:cNvPr id="18439" name="Text Box 7"/>
            <p:cNvSpPr txBox="1">
              <a:spLocks noChangeArrowheads="1"/>
            </p:cNvSpPr>
            <p:nvPr/>
          </p:nvSpPr>
          <p:spPr bwMode="auto">
            <a:xfrm>
              <a:off x="3243" y="504"/>
              <a:ext cx="2131" cy="152"/>
            </a:xfrm>
            <a:prstGeom prst="rect">
              <a:avLst/>
            </a:prstGeom>
            <a:noFill/>
            <a:ln w="9525">
              <a:noFill/>
              <a:miter lim="800000"/>
              <a:headEnd/>
              <a:tailEnd/>
            </a:ln>
          </p:spPr>
          <p:txBody>
            <a:bodyPr>
              <a:spAutoFit/>
            </a:bodyPr>
            <a:lstStyle/>
            <a:p>
              <a:pPr algn="ctr">
                <a:spcBef>
                  <a:spcPct val="50000"/>
                </a:spcBef>
              </a:pPr>
              <a:r>
                <a:rPr lang="en-US" sz="1000">
                  <a:latin typeface="Arial Narrow Bold"/>
                </a:rPr>
                <a:t>Lembaga Perlindungan Saksi &amp; Korban</a:t>
              </a:r>
            </a:p>
          </p:txBody>
        </p:sp>
        <p:sp>
          <p:nvSpPr>
            <p:cNvPr id="18440" name="WordArt 8"/>
            <p:cNvSpPr>
              <a:spLocks noChangeArrowheads="1" noChangeShapeType="1" noTextEdit="1"/>
            </p:cNvSpPr>
            <p:nvPr/>
          </p:nvSpPr>
          <p:spPr bwMode="auto">
            <a:xfrm>
              <a:off x="4235" y="300"/>
              <a:ext cx="498" cy="204"/>
            </a:xfrm>
            <a:prstGeom prst="rect">
              <a:avLst/>
            </a:prstGeom>
          </p:spPr>
          <p:txBody>
            <a:bodyPr wrap="none" fromWordArt="1">
              <a:prstTxWarp prst="textPlain">
                <a:avLst>
                  <a:gd name="adj" fmla="val 50000"/>
                </a:avLst>
              </a:prstTxWarp>
            </a:bodyPr>
            <a:lstStyle/>
            <a:p>
              <a:pPr algn="ctr"/>
              <a:r>
                <a:rPr lang="en-US" sz="3600" i="1" kern="10">
                  <a:ln w="9525">
                    <a:solidFill>
                      <a:srgbClr val="0066FF"/>
                    </a:solidFill>
                    <a:round/>
                    <a:headEnd/>
                    <a:tailEnd/>
                  </a:ln>
                  <a:solidFill>
                    <a:srgbClr val="000066"/>
                  </a:solidFill>
                  <a:effectLst>
                    <a:outerShdw dist="35921" dir="2700000" algn="ctr" rotWithShape="0">
                      <a:srgbClr val="808080">
                        <a:alpha val="79999"/>
                      </a:srgbClr>
                    </a:outerShdw>
                  </a:effectLst>
                  <a:latin typeface="Colonna MT"/>
                </a:rPr>
                <a:t>SK</a:t>
              </a:r>
            </a:p>
          </p:txBody>
        </p:sp>
      </p:grpSp>
      <p:sp>
        <p:nvSpPr>
          <p:cNvPr id="18436" name="Rectangle 10"/>
          <p:cNvSpPr>
            <a:spLocks noChangeArrowheads="1"/>
          </p:cNvSpPr>
          <p:nvPr/>
        </p:nvSpPr>
        <p:spPr bwMode="auto">
          <a:xfrm>
            <a:off x="609600" y="1447800"/>
            <a:ext cx="8077200" cy="5176802"/>
          </a:xfrm>
          <a:prstGeom prst="rect">
            <a:avLst/>
          </a:prstGeom>
          <a:noFill/>
          <a:ln w="9525">
            <a:noFill/>
            <a:miter lim="800000"/>
            <a:headEnd/>
            <a:tailEnd/>
          </a:ln>
        </p:spPr>
        <p:txBody>
          <a:bodyPr>
            <a:spAutoFit/>
          </a:bodyPr>
          <a:lstStyle/>
          <a:p>
            <a:pPr marL="371475" indent="-371475" eaLnBrk="0" hangingPunct="0">
              <a:buFontTx/>
              <a:buAutoNum type="alphaLcPeriod"/>
              <a:tabLst>
                <a:tab pos="280988" algn="l"/>
              </a:tabLst>
            </a:pPr>
            <a:r>
              <a:rPr lang="en-US" sz="1400" b="1" dirty="0" err="1">
                <a:solidFill>
                  <a:schemeClr val="tx2">
                    <a:lumMod val="10000"/>
                  </a:schemeClr>
                </a:solidFill>
              </a:rPr>
              <a:t>Memperoleh</a:t>
            </a:r>
            <a:r>
              <a:rPr lang="en-US" sz="1400" b="1" dirty="0">
                <a:solidFill>
                  <a:schemeClr val="tx2">
                    <a:lumMod val="10000"/>
                  </a:schemeClr>
                </a:solidFill>
              </a:rPr>
              <a:t> </a:t>
            </a:r>
            <a:r>
              <a:rPr lang="en-US" sz="1400" b="1" dirty="0" err="1">
                <a:solidFill>
                  <a:schemeClr val="tx2">
                    <a:lumMod val="10000"/>
                  </a:schemeClr>
                </a:solidFill>
              </a:rPr>
              <a:t>perlindungan</a:t>
            </a:r>
            <a:r>
              <a:rPr lang="en-US" sz="1400" b="1" dirty="0">
                <a:solidFill>
                  <a:schemeClr val="tx2">
                    <a:lumMod val="10000"/>
                  </a:schemeClr>
                </a:solidFill>
              </a:rPr>
              <a:t> </a:t>
            </a:r>
            <a:r>
              <a:rPr lang="en-US" sz="1400" b="1" dirty="0" err="1">
                <a:solidFill>
                  <a:schemeClr val="tx2">
                    <a:lumMod val="10000"/>
                  </a:schemeClr>
                </a:solidFill>
              </a:rPr>
              <a:t>atas</a:t>
            </a:r>
            <a:r>
              <a:rPr lang="en-US" sz="1400" b="1" dirty="0">
                <a:solidFill>
                  <a:schemeClr val="tx2">
                    <a:lumMod val="10000"/>
                  </a:schemeClr>
                </a:solidFill>
              </a:rPr>
              <a:t> </a:t>
            </a:r>
            <a:r>
              <a:rPr lang="en-US" sz="1400" b="1" dirty="0" err="1">
                <a:solidFill>
                  <a:srgbClr val="FF0000"/>
                </a:solidFill>
              </a:rPr>
              <a:t>keamanan</a:t>
            </a:r>
            <a:r>
              <a:rPr lang="en-US" sz="1400" b="1" dirty="0">
                <a:solidFill>
                  <a:schemeClr val="accent2"/>
                </a:solidFill>
              </a:rPr>
              <a:t> </a:t>
            </a:r>
            <a:r>
              <a:rPr lang="en-US" sz="1400" b="1" dirty="0" err="1">
                <a:solidFill>
                  <a:schemeClr val="tx2">
                    <a:lumMod val="10000"/>
                  </a:schemeClr>
                </a:solidFill>
              </a:rPr>
              <a:t>pribadi</a:t>
            </a:r>
            <a:r>
              <a:rPr lang="en-US" sz="1400" b="1" dirty="0">
                <a:solidFill>
                  <a:schemeClr val="tx2">
                    <a:lumMod val="10000"/>
                  </a:schemeClr>
                </a:solidFill>
              </a:rPr>
              <a:t>, </a:t>
            </a:r>
            <a:r>
              <a:rPr lang="en-US" sz="1400" b="1" dirty="0" err="1">
                <a:solidFill>
                  <a:schemeClr val="tx2">
                    <a:lumMod val="10000"/>
                  </a:schemeClr>
                </a:solidFill>
              </a:rPr>
              <a:t>keluarga</a:t>
            </a:r>
            <a:r>
              <a:rPr lang="en-US" sz="1400" b="1" dirty="0">
                <a:solidFill>
                  <a:schemeClr val="tx2">
                    <a:lumMod val="10000"/>
                  </a:schemeClr>
                </a:solidFill>
              </a:rPr>
              <a:t>, </a:t>
            </a:r>
            <a:r>
              <a:rPr lang="en-US" sz="1400" b="1" dirty="0" err="1">
                <a:solidFill>
                  <a:schemeClr val="tx2">
                    <a:lumMod val="10000"/>
                  </a:schemeClr>
                </a:solidFill>
              </a:rPr>
              <a:t>dan</a:t>
            </a:r>
            <a:r>
              <a:rPr lang="en-US" sz="1400" b="1" dirty="0">
                <a:solidFill>
                  <a:schemeClr val="tx2">
                    <a:lumMod val="10000"/>
                  </a:schemeClr>
                </a:solidFill>
              </a:rPr>
              <a:t> </a:t>
            </a:r>
            <a:r>
              <a:rPr lang="en-US" sz="1400" b="1" dirty="0" err="1">
                <a:solidFill>
                  <a:schemeClr val="tx2">
                    <a:lumMod val="10000"/>
                  </a:schemeClr>
                </a:solidFill>
              </a:rPr>
              <a:t>harta</a:t>
            </a:r>
            <a:r>
              <a:rPr lang="en-US" sz="1400" b="1" dirty="0">
                <a:solidFill>
                  <a:schemeClr val="tx2">
                    <a:lumMod val="10000"/>
                  </a:schemeClr>
                </a:solidFill>
              </a:rPr>
              <a:t> </a:t>
            </a:r>
            <a:r>
              <a:rPr lang="en-US" sz="1400" b="1" dirty="0" err="1">
                <a:solidFill>
                  <a:schemeClr val="tx2">
                    <a:lumMod val="10000"/>
                  </a:schemeClr>
                </a:solidFill>
              </a:rPr>
              <a:t>bendanya</a:t>
            </a:r>
            <a:r>
              <a:rPr lang="en-US" sz="1400" b="1" dirty="0">
                <a:solidFill>
                  <a:schemeClr val="tx2">
                    <a:lumMod val="10000"/>
                  </a:schemeClr>
                </a:solidFill>
              </a:rPr>
              <a:t>, </a:t>
            </a:r>
            <a:r>
              <a:rPr lang="en-US" sz="1400" b="1" dirty="0" err="1">
                <a:solidFill>
                  <a:schemeClr val="tx2">
                    <a:lumMod val="10000"/>
                  </a:schemeClr>
                </a:solidFill>
              </a:rPr>
              <a:t>serta</a:t>
            </a:r>
            <a:r>
              <a:rPr lang="en-US" sz="1400" b="1" dirty="0">
                <a:solidFill>
                  <a:schemeClr val="tx2">
                    <a:lumMod val="10000"/>
                  </a:schemeClr>
                </a:solidFill>
              </a:rPr>
              <a:t> </a:t>
            </a:r>
            <a:r>
              <a:rPr lang="en-US" sz="1400" b="1" dirty="0" err="1">
                <a:solidFill>
                  <a:schemeClr val="tx2">
                    <a:lumMod val="10000"/>
                  </a:schemeClr>
                </a:solidFill>
              </a:rPr>
              <a:t>bebas</a:t>
            </a:r>
            <a:r>
              <a:rPr lang="en-US" sz="1400" b="1" dirty="0">
                <a:solidFill>
                  <a:schemeClr val="tx2">
                    <a:lumMod val="10000"/>
                  </a:schemeClr>
                </a:solidFill>
              </a:rPr>
              <a:t> </a:t>
            </a:r>
            <a:r>
              <a:rPr lang="en-US" sz="1400" b="1" dirty="0" err="1">
                <a:solidFill>
                  <a:schemeClr val="tx2">
                    <a:lumMod val="10000"/>
                  </a:schemeClr>
                </a:solidFill>
              </a:rPr>
              <a:t>dari</a:t>
            </a:r>
            <a:r>
              <a:rPr lang="en-US" sz="1400" b="1" dirty="0">
                <a:solidFill>
                  <a:schemeClr val="tx2">
                    <a:lumMod val="10000"/>
                  </a:schemeClr>
                </a:solidFill>
              </a:rPr>
              <a:t> </a:t>
            </a:r>
            <a:r>
              <a:rPr lang="en-US" sz="1400" b="1" dirty="0" err="1">
                <a:solidFill>
                  <a:schemeClr val="tx2">
                    <a:lumMod val="10000"/>
                  </a:schemeClr>
                </a:solidFill>
              </a:rPr>
              <a:t>Ancaman</a:t>
            </a:r>
            <a:r>
              <a:rPr lang="en-US" sz="1400" b="1" dirty="0">
                <a:solidFill>
                  <a:schemeClr val="tx2">
                    <a:lumMod val="10000"/>
                  </a:schemeClr>
                </a:solidFill>
              </a:rPr>
              <a:t> yang </a:t>
            </a:r>
            <a:r>
              <a:rPr lang="en-US" sz="1400" b="1" dirty="0" err="1">
                <a:solidFill>
                  <a:schemeClr val="tx2">
                    <a:lumMod val="10000"/>
                  </a:schemeClr>
                </a:solidFill>
              </a:rPr>
              <a:t>berkenaan</a:t>
            </a:r>
            <a:r>
              <a:rPr lang="en-US" sz="1400" b="1" dirty="0">
                <a:solidFill>
                  <a:schemeClr val="tx2">
                    <a:lumMod val="10000"/>
                  </a:schemeClr>
                </a:solidFill>
              </a:rPr>
              <a:t> </a:t>
            </a:r>
            <a:r>
              <a:rPr lang="en-US" sz="1400" b="1" dirty="0" err="1">
                <a:solidFill>
                  <a:schemeClr val="tx2">
                    <a:lumMod val="10000"/>
                  </a:schemeClr>
                </a:solidFill>
              </a:rPr>
              <a:t>dengan</a:t>
            </a:r>
            <a:r>
              <a:rPr lang="en-US" sz="1400" b="1" dirty="0">
                <a:solidFill>
                  <a:schemeClr val="tx2">
                    <a:lumMod val="10000"/>
                  </a:schemeClr>
                </a:solidFill>
              </a:rPr>
              <a:t> </a:t>
            </a:r>
            <a:r>
              <a:rPr lang="en-US" sz="1400" b="1" dirty="0" err="1">
                <a:solidFill>
                  <a:schemeClr val="tx2">
                    <a:lumMod val="10000"/>
                  </a:schemeClr>
                </a:solidFill>
              </a:rPr>
              <a:t>kesaksian</a:t>
            </a:r>
            <a:r>
              <a:rPr lang="en-US" sz="1400" b="1" dirty="0">
                <a:solidFill>
                  <a:schemeClr val="tx2">
                    <a:lumMod val="10000"/>
                  </a:schemeClr>
                </a:solidFill>
              </a:rPr>
              <a:t> yang </a:t>
            </a:r>
            <a:r>
              <a:rPr lang="en-US" sz="1400" b="1" dirty="0" err="1">
                <a:solidFill>
                  <a:schemeClr val="tx2">
                    <a:lumMod val="10000"/>
                  </a:schemeClr>
                </a:solidFill>
              </a:rPr>
              <a:t>akan</a:t>
            </a:r>
            <a:r>
              <a:rPr lang="en-US" sz="1400" b="1" dirty="0">
                <a:solidFill>
                  <a:schemeClr val="tx2">
                    <a:lumMod val="10000"/>
                  </a:schemeClr>
                </a:solidFill>
              </a:rPr>
              <a:t>, </a:t>
            </a:r>
            <a:r>
              <a:rPr lang="en-US" sz="1400" b="1" dirty="0" err="1">
                <a:solidFill>
                  <a:schemeClr val="tx2">
                    <a:lumMod val="10000"/>
                  </a:schemeClr>
                </a:solidFill>
              </a:rPr>
              <a:t>sedang</a:t>
            </a:r>
            <a:r>
              <a:rPr lang="en-US" sz="1400" b="1" dirty="0">
                <a:solidFill>
                  <a:schemeClr val="tx2">
                    <a:lumMod val="10000"/>
                  </a:schemeClr>
                </a:solidFill>
              </a:rPr>
              <a:t>, </a:t>
            </a:r>
            <a:r>
              <a:rPr lang="en-US" sz="1400" b="1" dirty="0" err="1">
                <a:solidFill>
                  <a:schemeClr val="tx2">
                    <a:lumMod val="10000"/>
                  </a:schemeClr>
                </a:solidFill>
              </a:rPr>
              <a:t>atau</a:t>
            </a:r>
            <a:r>
              <a:rPr lang="en-US" sz="1400" b="1" dirty="0">
                <a:solidFill>
                  <a:schemeClr val="tx2">
                    <a:lumMod val="10000"/>
                  </a:schemeClr>
                </a:solidFill>
              </a:rPr>
              <a:t> </a:t>
            </a:r>
            <a:r>
              <a:rPr lang="en-US" sz="1400" b="1" dirty="0" err="1">
                <a:solidFill>
                  <a:schemeClr val="tx2">
                    <a:lumMod val="10000"/>
                  </a:schemeClr>
                </a:solidFill>
              </a:rPr>
              <a:t>telah</a:t>
            </a:r>
            <a:r>
              <a:rPr lang="en-US" sz="1400" b="1" dirty="0">
                <a:solidFill>
                  <a:schemeClr val="tx2">
                    <a:lumMod val="10000"/>
                  </a:schemeClr>
                </a:solidFill>
              </a:rPr>
              <a:t> </a:t>
            </a:r>
            <a:r>
              <a:rPr lang="en-US" sz="1400" b="1" dirty="0" err="1">
                <a:solidFill>
                  <a:schemeClr val="tx2">
                    <a:lumMod val="10000"/>
                  </a:schemeClr>
                </a:solidFill>
              </a:rPr>
              <a:t>diberikannya</a:t>
            </a:r>
            <a:r>
              <a:rPr lang="en-US" sz="1400" b="1" dirty="0">
                <a:solidFill>
                  <a:schemeClr val="tx2">
                    <a:lumMod val="10000"/>
                  </a:schemeClr>
                </a:solidFill>
              </a:rPr>
              <a:t>;</a:t>
            </a:r>
          </a:p>
          <a:p>
            <a:pPr marL="371475" indent="-371475" eaLnBrk="0" hangingPunct="0">
              <a:lnSpc>
                <a:spcPct val="30000"/>
              </a:lnSpc>
              <a:tabLst>
                <a:tab pos="280988" algn="l"/>
              </a:tabLst>
            </a:pPr>
            <a:endParaRPr lang="en-US" sz="1400" b="1" dirty="0">
              <a:solidFill>
                <a:schemeClr val="tx2">
                  <a:lumMod val="10000"/>
                </a:schemeClr>
              </a:solidFill>
            </a:endParaRPr>
          </a:p>
          <a:p>
            <a:pPr marL="371475" indent="-371475" eaLnBrk="0" hangingPunct="0">
              <a:buFontTx/>
              <a:buAutoNum type="alphaLcPeriod" startAt="2"/>
              <a:tabLst>
                <a:tab pos="280988" algn="l"/>
              </a:tabLst>
            </a:pPr>
            <a:r>
              <a:rPr lang="en-US" sz="1400" b="1" dirty="0" err="1">
                <a:solidFill>
                  <a:schemeClr val="tx2">
                    <a:lumMod val="10000"/>
                  </a:schemeClr>
                </a:solidFill>
              </a:rPr>
              <a:t>Ikut</a:t>
            </a:r>
            <a:r>
              <a:rPr lang="en-US" sz="1400" b="1" dirty="0">
                <a:solidFill>
                  <a:schemeClr val="tx2">
                    <a:lumMod val="10000"/>
                  </a:schemeClr>
                </a:solidFill>
              </a:rPr>
              <a:t> </a:t>
            </a:r>
            <a:r>
              <a:rPr lang="en-US" sz="1400" b="1" dirty="0" err="1">
                <a:solidFill>
                  <a:schemeClr val="tx2">
                    <a:lumMod val="10000"/>
                  </a:schemeClr>
                </a:solidFill>
              </a:rPr>
              <a:t>serta</a:t>
            </a:r>
            <a:r>
              <a:rPr lang="en-US" sz="1400" b="1" dirty="0">
                <a:solidFill>
                  <a:schemeClr val="tx2">
                    <a:lumMod val="10000"/>
                  </a:schemeClr>
                </a:solidFill>
              </a:rPr>
              <a:t> </a:t>
            </a:r>
            <a:r>
              <a:rPr lang="en-US" sz="1400" b="1" dirty="0" err="1">
                <a:solidFill>
                  <a:schemeClr val="tx2">
                    <a:lumMod val="10000"/>
                  </a:schemeClr>
                </a:solidFill>
              </a:rPr>
              <a:t>dalam</a:t>
            </a:r>
            <a:r>
              <a:rPr lang="en-US" sz="1400" b="1" dirty="0">
                <a:solidFill>
                  <a:schemeClr val="tx2">
                    <a:lumMod val="10000"/>
                  </a:schemeClr>
                </a:solidFill>
              </a:rPr>
              <a:t> </a:t>
            </a:r>
            <a:r>
              <a:rPr lang="en-US" sz="1400" b="1" dirty="0" err="1">
                <a:solidFill>
                  <a:schemeClr val="tx2">
                    <a:lumMod val="10000"/>
                  </a:schemeClr>
                </a:solidFill>
              </a:rPr>
              <a:t>proses</a:t>
            </a:r>
            <a:r>
              <a:rPr lang="en-US" sz="1400" b="1" dirty="0">
                <a:solidFill>
                  <a:schemeClr val="tx2">
                    <a:lumMod val="10000"/>
                  </a:schemeClr>
                </a:solidFill>
              </a:rPr>
              <a:t> </a:t>
            </a:r>
            <a:r>
              <a:rPr lang="en-US" sz="1400" b="1" dirty="0" err="1">
                <a:solidFill>
                  <a:srgbClr val="FF0000"/>
                </a:solidFill>
              </a:rPr>
              <a:t>memilih</a:t>
            </a:r>
            <a:r>
              <a:rPr lang="en-US" sz="1400" b="1" dirty="0">
                <a:solidFill>
                  <a:schemeClr val="accent2"/>
                </a:solidFill>
              </a:rPr>
              <a:t> </a:t>
            </a:r>
            <a:r>
              <a:rPr lang="en-US" sz="1400" b="1" dirty="0" err="1">
                <a:solidFill>
                  <a:schemeClr val="tx2">
                    <a:lumMod val="10000"/>
                  </a:schemeClr>
                </a:solidFill>
              </a:rPr>
              <a:t>dan</a:t>
            </a:r>
            <a:r>
              <a:rPr lang="en-US" sz="1400" b="1" dirty="0">
                <a:solidFill>
                  <a:schemeClr val="tx2">
                    <a:lumMod val="10000"/>
                  </a:schemeClr>
                </a:solidFill>
              </a:rPr>
              <a:t> </a:t>
            </a:r>
            <a:r>
              <a:rPr lang="en-US" sz="1400" b="1" dirty="0" err="1">
                <a:solidFill>
                  <a:schemeClr val="tx2">
                    <a:lumMod val="10000"/>
                  </a:schemeClr>
                </a:solidFill>
              </a:rPr>
              <a:t>menentukan</a:t>
            </a:r>
            <a:r>
              <a:rPr lang="en-US" sz="1400" b="1" dirty="0">
                <a:solidFill>
                  <a:schemeClr val="tx2">
                    <a:lumMod val="10000"/>
                  </a:schemeClr>
                </a:solidFill>
              </a:rPr>
              <a:t> </a:t>
            </a:r>
            <a:r>
              <a:rPr lang="en-US" sz="1400" b="1" dirty="0" err="1">
                <a:solidFill>
                  <a:schemeClr val="tx2">
                    <a:lumMod val="10000"/>
                  </a:schemeClr>
                </a:solidFill>
              </a:rPr>
              <a:t>bentuk</a:t>
            </a:r>
            <a:r>
              <a:rPr lang="en-US" sz="1400" b="1" dirty="0">
                <a:solidFill>
                  <a:schemeClr val="tx2">
                    <a:lumMod val="10000"/>
                  </a:schemeClr>
                </a:solidFill>
              </a:rPr>
              <a:t> </a:t>
            </a:r>
            <a:r>
              <a:rPr lang="en-US" sz="1400" b="1" dirty="0" err="1">
                <a:solidFill>
                  <a:schemeClr val="tx2">
                    <a:lumMod val="10000"/>
                  </a:schemeClr>
                </a:solidFill>
              </a:rPr>
              <a:t>perlindungan</a:t>
            </a:r>
            <a:r>
              <a:rPr lang="en-US" sz="1400" b="1" dirty="0">
                <a:solidFill>
                  <a:schemeClr val="tx2">
                    <a:lumMod val="10000"/>
                  </a:schemeClr>
                </a:solidFill>
              </a:rPr>
              <a:t> </a:t>
            </a:r>
            <a:r>
              <a:rPr lang="en-US" sz="1400" b="1" dirty="0" err="1">
                <a:solidFill>
                  <a:schemeClr val="tx2">
                    <a:lumMod val="10000"/>
                  </a:schemeClr>
                </a:solidFill>
              </a:rPr>
              <a:t>dan</a:t>
            </a:r>
            <a:r>
              <a:rPr lang="en-US" sz="1400" b="1" dirty="0">
                <a:solidFill>
                  <a:schemeClr val="tx2">
                    <a:lumMod val="10000"/>
                  </a:schemeClr>
                </a:solidFill>
              </a:rPr>
              <a:t> </a:t>
            </a:r>
            <a:r>
              <a:rPr lang="en-US" sz="1400" b="1" dirty="0" err="1">
                <a:solidFill>
                  <a:schemeClr val="tx2">
                    <a:lumMod val="10000"/>
                  </a:schemeClr>
                </a:solidFill>
              </a:rPr>
              <a:t>dukungan</a:t>
            </a:r>
            <a:r>
              <a:rPr lang="en-US" sz="1400" b="1" dirty="0">
                <a:solidFill>
                  <a:schemeClr val="tx2">
                    <a:lumMod val="10000"/>
                  </a:schemeClr>
                </a:solidFill>
              </a:rPr>
              <a:t> </a:t>
            </a:r>
            <a:r>
              <a:rPr lang="en-US" sz="1400" b="1" dirty="0" err="1">
                <a:solidFill>
                  <a:schemeClr val="tx2">
                    <a:lumMod val="10000"/>
                  </a:schemeClr>
                </a:solidFill>
              </a:rPr>
              <a:t>keamanan</a:t>
            </a:r>
            <a:r>
              <a:rPr lang="en-US" sz="1400" b="1" dirty="0">
                <a:solidFill>
                  <a:schemeClr val="tx2">
                    <a:lumMod val="10000"/>
                  </a:schemeClr>
                </a:solidFill>
              </a:rPr>
              <a:t>;</a:t>
            </a:r>
          </a:p>
          <a:p>
            <a:pPr marL="371475" indent="-371475" eaLnBrk="0" hangingPunct="0">
              <a:lnSpc>
                <a:spcPct val="30000"/>
              </a:lnSpc>
              <a:tabLst>
                <a:tab pos="280988" algn="l"/>
              </a:tabLst>
            </a:pPr>
            <a:endParaRPr lang="en-US" sz="1400" b="1" dirty="0">
              <a:solidFill>
                <a:schemeClr val="tx2">
                  <a:lumMod val="10000"/>
                </a:schemeClr>
              </a:solidFill>
            </a:endParaRPr>
          </a:p>
          <a:p>
            <a:pPr marL="371475" indent="-371475" eaLnBrk="0" hangingPunct="0">
              <a:tabLst>
                <a:tab pos="280988" algn="l"/>
              </a:tabLst>
            </a:pPr>
            <a:r>
              <a:rPr lang="en-US" sz="1400" b="1" dirty="0">
                <a:solidFill>
                  <a:schemeClr val="tx2">
                    <a:lumMod val="10000"/>
                  </a:schemeClr>
                </a:solidFill>
              </a:rPr>
              <a:t>c. 		</a:t>
            </a:r>
            <a:r>
              <a:rPr lang="en-US" sz="1400" b="1" dirty="0" err="1">
                <a:solidFill>
                  <a:schemeClr val="tx2">
                    <a:lumMod val="10000"/>
                  </a:schemeClr>
                </a:solidFill>
              </a:rPr>
              <a:t>Memberikan</a:t>
            </a:r>
            <a:r>
              <a:rPr lang="en-US" sz="1400" b="1" dirty="0">
                <a:solidFill>
                  <a:schemeClr val="tx2">
                    <a:lumMod val="10000"/>
                  </a:schemeClr>
                </a:solidFill>
              </a:rPr>
              <a:t> </a:t>
            </a:r>
            <a:r>
              <a:rPr lang="en-US" sz="1400" b="1" dirty="0" err="1">
                <a:solidFill>
                  <a:schemeClr val="tx2">
                    <a:lumMod val="10000"/>
                  </a:schemeClr>
                </a:solidFill>
              </a:rPr>
              <a:t>keterangan</a:t>
            </a:r>
            <a:r>
              <a:rPr lang="en-US" sz="1400" b="1" dirty="0">
                <a:solidFill>
                  <a:schemeClr val="tx2">
                    <a:lumMod val="10000"/>
                  </a:schemeClr>
                </a:solidFill>
              </a:rPr>
              <a:t> </a:t>
            </a:r>
            <a:r>
              <a:rPr lang="en-US" sz="1400" b="1" dirty="0" err="1">
                <a:solidFill>
                  <a:schemeClr val="tx2">
                    <a:lumMod val="10000"/>
                  </a:schemeClr>
                </a:solidFill>
              </a:rPr>
              <a:t>tanpa</a:t>
            </a:r>
            <a:r>
              <a:rPr lang="en-US" sz="1400" b="1" dirty="0">
                <a:solidFill>
                  <a:schemeClr val="tx2">
                    <a:lumMod val="10000"/>
                  </a:schemeClr>
                </a:solidFill>
              </a:rPr>
              <a:t> </a:t>
            </a:r>
            <a:r>
              <a:rPr lang="en-US" sz="1400" b="1" dirty="0" err="1">
                <a:solidFill>
                  <a:schemeClr val="tx2">
                    <a:lumMod val="10000"/>
                  </a:schemeClr>
                </a:solidFill>
              </a:rPr>
              <a:t>tekanan</a:t>
            </a:r>
            <a:r>
              <a:rPr lang="en-US" sz="1400" b="1" dirty="0">
                <a:solidFill>
                  <a:schemeClr val="tx2">
                    <a:lumMod val="10000"/>
                  </a:schemeClr>
                </a:solidFill>
              </a:rPr>
              <a:t>;</a:t>
            </a:r>
          </a:p>
          <a:p>
            <a:pPr marL="371475" indent="-371475" eaLnBrk="0" hangingPunct="0">
              <a:lnSpc>
                <a:spcPct val="30000"/>
              </a:lnSpc>
              <a:tabLst>
                <a:tab pos="280988" algn="l"/>
              </a:tabLst>
            </a:pPr>
            <a:endParaRPr lang="en-US" sz="1400" b="1" dirty="0">
              <a:solidFill>
                <a:schemeClr val="tx2">
                  <a:lumMod val="10000"/>
                </a:schemeClr>
              </a:solidFill>
            </a:endParaRPr>
          </a:p>
          <a:p>
            <a:pPr marL="371475" indent="-371475" eaLnBrk="0" hangingPunct="0">
              <a:tabLst>
                <a:tab pos="280988" algn="l"/>
              </a:tabLst>
            </a:pPr>
            <a:r>
              <a:rPr lang="en-US" sz="1400" b="1" dirty="0">
                <a:solidFill>
                  <a:schemeClr val="tx2">
                    <a:lumMod val="10000"/>
                  </a:schemeClr>
                </a:solidFill>
              </a:rPr>
              <a:t>d.		</a:t>
            </a:r>
            <a:r>
              <a:rPr lang="en-US" sz="1400" b="1" dirty="0" err="1">
                <a:solidFill>
                  <a:schemeClr val="tx2">
                    <a:lumMod val="10000"/>
                  </a:schemeClr>
                </a:solidFill>
              </a:rPr>
              <a:t>Mendapat</a:t>
            </a:r>
            <a:r>
              <a:rPr lang="en-US" sz="1400" b="1" dirty="0">
                <a:solidFill>
                  <a:schemeClr val="accent2"/>
                </a:solidFill>
              </a:rPr>
              <a:t> </a:t>
            </a:r>
            <a:r>
              <a:rPr lang="en-US" sz="1400" b="1" dirty="0" err="1">
                <a:solidFill>
                  <a:srgbClr val="FF0000"/>
                </a:solidFill>
              </a:rPr>
              <a:t>penerjemah</a:t>
            </a:r>
            <a:r>
              <a:rPr lang="en-US" sz="1400" b="1" dirty="0">
                <a:solidFill>
                  <a:schemeClr val="tx2">
                    <a:lumMod val="10000"/>
                  </a:schemeClr>
                </a:solidFill>
              </a:rPr>
              <a:t>;</a:t>
            </a:r>
          </a:p>
          <a:p>
            <a:pPr marL="371475" indent="-371475" eaLnBrk="0" hangingPunct="0">
              <a:lnSpc>
                <a:spcPct val="30000"/>
              </a:lnSpc>
              <a:tabLst>
                <a:tab pos="280988" algn="l"/>
              </a:tabLst>
            </a:pPr>
            <a:endParaRPr lang="en-US" sz="1400" b="1" dirty="0">
              <a:solidFill>
                <a:schemeClr val="tx2">
                  <a:lumMod val="10000"/>
                </a:schemeClr>
              </a:solidFill>
            </a:endParaRPr>
          </a:p>
          <a:p>
            <a:pPr marL="371475" indent="-371475" eaLnBrk="0" hangingPunct="0">
              <a:tabLst>
                <a:tab pos="280988" algn="l"/>
              </a:tabLst>
            </a:pPr>
            <a:r>
              <a:rPr lang="en-US" sz="1400" b="1" dirty="0">
                <a:solidFill>
                  <a:schemeClr val="tx2">
                    <a:lumMod val="10000"/>
                  </a:schemeClr>
                </a:solidFill>
              </a:rPr>
              <a:t>e. 		</a:t>
            </a:r>
            <a:r>
              <a:rPr lang="en-US" sz="1400" b="1" dirty="0" err="1">
                <a:solidFill>
                  <a:schemeClr val="tx2">
                    <a:lumMod val="10000"/>
                  </a:schemeClr>
                </a:solidFill>
              </a:rPr>
              <a:t>Bebas</a:t>
            </a:r>
            <a:r>
              <a:rPr lang="en-US" sz="1400" b="1" dirty="0">
                <a:solidFill>
                  <a:schemeClr val="tx2">
                    <a:lumMod val="10000"/>
                  </a:schemeClr>
                </a:solidFill>
              </a:rPr>
              <a:t> </a:t>
            </a:r>
            <a:r>
              <a:rPr lang="en-US" sz="1400" b="1" dirty="0" err="1">
                <a:solidFill>
                  <a:schemeClr val="tx2">
                    <a:lumMod val="10000"/>
                  </a:schemeClr>
                </a:solidFill>
              </a:rPr>
              <a:t>dari</a:t>
            </a:r>
            <a:r>
              <a:rPr lang="en-US" sz="1400" b="1" dirty="0">
                <a:solidFill>
                  <a:schemeClr val="tx2">
                    <a:lumMod val="10000"/>
                  </a:schemeClr>
                </a:solidFill>
              </a:rPr>
              <a:t> </a:t>
            </a:r>
            <a:r>
              <a:rPr lang="en-US" sz="1400" b="1" dirty="0" err="1">
                <a:solidFill>
                  <a:schemeClr val="tx2">
                    <a:lumMod val="10000"/>
                  </a:schemeClr>
                </a:solidFill>
              </a:rPr>
              <a:t>pertanyaan</a:t>
            </a:r>
            <a:r>
              <a:rPr lang="en-US" sz="1400" b="1" dirty="0">
                <a:solidFill>
                  <a:schemeClr val="tx2">
                    <a:lumMod val="10000"/>
                  </a:schemeClr>
                </a:solidFill>
              </a:rPr>
              <a:t> yang</a:t>
            </a:r>
            <a:r>
              <a:rPr lang="en-US" sz="1400" b="1" dirty="0">
                <a:solidFill>
                  <a:schemeClr val="accent2"/>
                </a:solidFill>
              </a:rPr>
              <a:t> </a:t>
            </a:r>
            <a:r>
              <a:rPr lang="en-US" sz="1400" b="1" dirty="0" err="1">
                <a:solidFill>
                  <a:srgbClr val="FF0000"/>
                </a:solidFill>
              </a:rPr>
              <a:t>menjerat</a:t>
            </a:r>
            <a:r>
              <a:rPr lang="en-US" sz="1400" b="1" dirty="0">
                <a:solidFill>
                  <a:schemeClr val="tx2">
                    <a:lumMod val="10000"/>
                  </a:schemeClr>
                </a:solidFill>
              </a:rPr>
              <a:t>;</a:t>
            </a:r>
          </a:p>
          <a:p>
            <a:pPr marL="371475" indent="-371475" eaLnBrk="0" hangingPunct="0">
              <a:lnSpc>
                <a:spcPct val="30000"/>
              </a:lnSpc>
              <a:tabLst>
                <a:tab pos="280988" algn="l"/>
              </a:tabLst>
            </a:pPr>
            <a:endParaRPr lang="en-US" sz="1400" b="1" dirty="0">
              <a:solidFill>
                <a:schemeClr val="tx2">
                  <a:lumMod val="10000"/>
                </a:schemeClr>
              </a:solidFill>
            </a:endParaRPr>
          </a:p>
          <a:p>
            <a:pPr marL="371475" indent="-371475" eaLnBrk="0" hangingPunct="0">
              <a:buFontTx/>
              <a:buAutoNum type="alphaLcPeriod" startAt="6"/>
              <a:tabLst>
                <a:tab pos="280988" algn="l"/>
              </a:tabLst>
            </a:pPr>
            <a:r>
              <a:rPr lang="en-US" sz="1400" b="1" dirty="0" err="1">
                <a:solidFill>
                  <a:schemeClr val="tx2">
                    <a:lumMod val="10000"/>
                  </a:schemeClr>
                </a:solidFill>
              </a:rPr>
              <a:t>Mendapatkan</a:t>
            </a:r>
            <a:r>
              <a:rPr lang="en-US" sz="1400" b="1" dirty="0">
                <a:solidFill>
                  <a:schemeClr val="accent2"/>
                </a:solidFill>
              </a:rPr>
              <a:t> </a:t>
            </a:r>
            <a:r>
              <a:rPr lang="en-US" sz="1400" b="1" dirty="0" err="1">
                <a:solidFill>
                  <a:srgbClr val="FF0000"/>
                </a:solidFill>
              </a:rPr>
              <a:t>informasi</a:t>
            </a:r>
            <a:r>
              <a:rPr lang="en-US" sz="1400" b="1" dirty="0">
                <a:solidFill>
                  <a:schemeClr val="accent2"/>
                </a:solidFill>
              </a:rPr>
              <a:t> </a:t>
            </a:r>
            <a:r>
              <a:rPr lang="en-US" sz="1400" b="1" dirty="0" err="1">
                <a:solidFill>
                  <a:schemeClr val="tx2">
                    <a:lumMod val="10000"/>
                  </a:schemeClr>
                </a:solidFill>
              </a:rPr>
              <a:t>mengenai</a:t>
            </a:r>
            <a:r>
              <a:rPr lang="en-US" sz="1400" b="1" dirty="0">
                <a:solidFill>
                  <a:schemeClr val="tx2">
                    <a:lumMod val="10000"/>
                  </a:schemeClr>
                </a:solidFill>
              </a:rPr>
              <a:t> </a:t>
            </a:r>
            <a:r>
              <a:rPr lang="en-US" sz="1400" b="1" dirty="0" err="1">
                <a:solidFill>
                  <a:schemeClr val="tx2">
                    <a:lumMod val="10000"/>
                  </a:schemeClr>
                </a:solidFill>
              </a:rPr>
              <a:t>perkembangan</a:t>
            </a:r>
            <a:r>
              <a:rPr lang="en-US" sz="1400" b="1" dirty="0">
                <a:solidFill>
                  <a:schemeClr val="tx2">
                    <a:lumMod val="10000"/>
                  </a:schemeClr>
                </a:solidFill>
              </a:rPr>
              <a:t> </a:t>
            </a:r>
            <a:r>
              <a:rPr lang="en-US" sz="1400" b="1" dirty="0" err="1">
                <a:solidFill>
                  <a:schemeClr val="tx2">
                    <a:lumMod val="10000"/>
                  </a:schemeClr>
                </a:solidFill>
              </a:rPr>
              <a:t>kasus</a:t>
            </a:r>
            <a:r>
              <a:rPr lang="en-US" sz="1400" b="1" dirty="0">
                <a:solidFill>
                  <a:schemeClr val="tx2">
                    <a:lumMod val="10000"/>
                  </a:schemeClr>
                </a:solidFill>
              </a:rPr>
              <a:t>;</a:t>
            </a:r>
          </a:p>
          <a:p>
            <a:pPr marL="371475" indent="-371475" eaLnBrk="0" hangingPunct="0">
              <a:lnSpc>
                <a:spcPct val="30000"/>
              </a:lnSpc>
              <a:tabLst>
                <a:tab pos="280988" algn="l"/>
              </a:tabLst>
            </a:pPr>
            <a:endParaRPr lang="en-US" sz="1400" b="1" dirty="0">
              <a:solidFill>
                <a:schemeClr val="tx2">
                  <a:lumMod val="10000"/>
                </a:schemeClr>
              </a:solidFill>
            </a:endParaRPr>
          </a:p>
          <a:p>
            <a:pPr marL="371475" indent="-371475" eaLnBrk="0" hangingPunct="0">
              <a:tabLst>
                <a:tab pos="280988" algn="l"/>
              </a:tabLst>
            </a:pPr>
            <a:r>
              <a:rPr lang="en-US" sz="1400" b="1" dirty="0">
                <a:solidFill>
                  <a:schemeClr val="tx2">
                    <a:lumMod val="10000"/>
                  </a:schemeClr>
                </a:solidFill>
              </a:rPr>
              <a:t>g. 		</a:t>
            </a:r>
            <a:r>
              <a:rPr lang="en-US" sz="1400" b="1" dirty="0" err="1">
                <a:solidFill>
                  <a:schemeClr val="tx2">
                    <a:lumMod val="10000"/>
                  </a:schemeClr>
                </a:solidFill>
              </a:rPr>
              <a:t>Mendapatkan</a:t>
            </a:r>
            <a:r>
              <a:rPr lang="en-US" sz="1400" b="1" dirty="0">
                <a:solidFill>
                  <a:schemeClr val="tx2">
                    <a:lumMod val="10000"/>
                  </a:schemeClr>
                </a:solidFill>
              </a:rPr>
              <a:t> </a:t>
            </a:r>
            <a:r>
              <a:rPr lang="en-US" sz="1400" b="1" dirty="0" err="1">
                <a:solidFill>
                  <a:schemeClr val="tx2">
                    <a:lumMod val="10000"/>
                  </a:schemeClr>
                </a:solidFill>
              </a:rPr>
              <a:t>informasi</a:t>
            </a:r>
            <a:r>
              <a:rPr lang="en-US" sz="1400" b="1" dirty="0">
                <a:solidFill>
                  <a:schemeClr val="tx2">
                    <a:lumMod val="10000"/>
                  </a:schemeClr>
                </a:solidFill>
              </a:rPr>
              <a:t> </a:t>
            </a:r>
            <a:r>
              <a:rPr lang="en-US" sz="1400" b="1" dirty="0" err="1">
                <a:solidFill>
                  <a:schemeClr val="tx2">
                    <a:lumMod val="10000"/>
                  </a:schemeClr>
                </a:solidFill>
              </a:rPr>
              <a:t>mengenai</a:t>
            </a:r>
            <a:r>
              <a:rPr lang="en-US" sz="1400" b="1" dirty="0">
                <a:solidFill>
                  <a:schemeClr val="tx2">
                    <a:lumMod val="10000"/>
                  </a:schemeClr>
                </a:solidFill>
              </a:rPr>
              <a:t> </a:t>
            </a:r>
            <a:r>
              <a:rPr lang="en-US" sz="1400" b="1" dirty="0" err="1">
                <a:solidFill>
                  <a:schemeClr val="tx2">
                    <a:lumMod val="10000"/>
                  </a:schemeClr>
                </a:solidFill>
              </a:rPr>
              <a:t>putusan</a:t>
            </a:r>
            <a:r>
              <a:rPr lang="en-US" sz="1400" b="1" dirty="0">
                <a:solidFill>
                  <a:schemeClr val="tx2">
                    <a:lumMod val="10000"/>
                  </a:schemeClr>
                </a:solidFill>
              </a:rPr>
              <a:t> </a:t>
            </a:r>
            <a:r>
              <a:rPr lang="en-US" sz="1400" b="1" dirty="0" err="1">
                <a:solidFill>
                  <a:schemeClr val="tx2">
                    <a:lumMod val="10000"/>
                  </a:schemeClr>
                </a:solidFill>
              </a:rPr>
              <a:t>pengadilan</a:t>
            </a:r>
            <a:r>
              <a:rPr lang="en-US" sz="1400" b="1" dirty="0">
                <a:solidFill>
                  <a:schemeClr val="tx2">
                    <a:lumMod val="10000"/>
                  </a:schemeClr>
                </a:solidFill>
              </a:rPr>
              <a:t>;</a:t>
            </a:r>
          </a:p>
          <a:p>
            <a:pPr marL="371475" indent="-371475" eaLnBrk="0" hangingPunct="0">
              <a:lnSpc>
                <a:spcPct val="30000"/>
              </a:lnSpc>
              <a:tabLst>
                <a:tab pos="280988" algn="l"/>
              </a:tabLst>
            </a:pPr>
            <a:endParaRPr lang="en-US" sz="1400" b="1" dirty="0">
              <a:solidFill>
                <a:schemeClr val="tx2">
                  <a:lumMod val="10000"/>
                </a:schemeClr>
              </a:solidFill>
            </a:endParaRPr>
          </a:p>
          <a:p>
            <a:pPr marL="371475" indent="-371475" eaLnBrk="0" hangingPunct="0">
              <a:tabLst>
                <a:tab pos="280988" algn="l"/>
              </a:tabLst>
            </a:pPr>
            <a:r>
              <a:rPr lang="en-US" sz="1400" b="1" dirty="0">
                <a:solidFill>
                  <a:schemeClr val="tx2">
                    <a:lumMod val="10000"/>
                  </a:schemeClr>
                </a:solidFill>
              </a:rPr>
              <a:t>h. 		</a:t>
            </a:r>
            <a:r>
              <a:rPr lang="en-US" sz="1400" b="1" dirty="0" err="1">
                <a:solidFill>
                  <a:srgbClr val="FF0000"/>
                </a:solidFill>
              </a:rPr>
              <a:t>Mengetahui</a:t>
            </a:r>
            <a:r>
              <a:rPr lang="en-US" sz="1400" b="1" dirty="0">
                <a:solidFill>
                  <a:schemeClr val="accent2"/>
                </a:solidFill>
              </a:rPr>
              <a:t> </a:t>
            </a:r>
            <a:r>
              <a:rPr lang="en-US" sz="1400" b="1" dirty="0" err="1">
                <a:solidFill>
                  <a:schemeClr val="tx2">
                    <a:lumMod val="10000"/>
                  </a:schemeClr>
                </a:solidFill>
              </a:rPr>
              <a:t>dalam</a:t>
            </a:r>
            <a:r>
              <a:rPr lang="en-US" sz="1400" b="1" dirty="0">
                <a:solidFill>
                  <a:schemeClr val="tx2">
                    <a:lumMod val="10000"/>
                  </a:schemeClr>
                </a:solidFill>
              </a:rPr>
              <a:t> </a:t>
            </a:r>
            <a:r>
              <a:rPr lang="en-US" sz="1400" b="1" dirty="0" err="1">
                <a:solidFill>
                  <a:schemeClr val="tx2">
                    <a:lumMod val="10000"/>
                  </a:schemeClr>
                </a:solidFill>
              </a:rPr>
              <a:t>hal</a:t>
            </a:r>
            <a:r>
              <a:rPr lang="en-US" sz="1400" b="1" dirty="0">
                <a:solidFill>
                  <a:schemeClr val="tx2">
                    <a:lumMod val="10000"/>
                  </a:schemeClr>
                </a:solidFill>
              </a:rPr>
              <a:t> </a:t>
            </a:r>
            <a:r>
              <a:rPr lang="en-US" sz="1400" b="1" dirty="0" err="1">
                <a:solidFill>
                  <a:schemeClr val="tx2">
                    <a:lumMod val="10000"/>
                  </a:schemeClr>
                </a:solidFill>
              </a:rPr>
              <a:t>terpidana</a:t>
            </a:r>
            <a:r>
              <a:rPr lang="en-US" sz="1400" b="1" dirty="0">
                <a:solidFill>
                  <a:schemeClr val="tx2">
                    <a:lumMod val="10000"/>
                  </a:schemeClr>
                </a:solidFill>
              </a:rPr>
              <a:t> </a:t>
            </a:r>
            <a:r>
              <a:rPr lang="en-US" sz="1400" b="1" dirty="0" err="1">
                <a:solidFill>
                  <a:schemeClr val="tx2">
                    <a:lumMod val="10000"/>
                  </a:schemeClr>
                </a:solidFill>
              </a:rPr>
              <a:t>dibebaskan</a:t>
            </a:r>
            <a:r>
              <a:rPr lang="en-US" sz="1400" b="1" dirty="0">
                <a:solidFill>
                  <a:schemeClr val="tx2">
                    <a:lumMod val="10000"/>
                  </a:schemeClr>
                </a:solidFill>
              </a:rPr>
              <a:t>;</a:t>
            </a:r>
          </a:p>
          <a:p>
            <a:pPr marL="371475" indent="-371475" eaLnBrk="0" hangingPunct="0">
              <a:lnSpc>
                <a:spcPct val="30000"/>
              </a:lnSpc>
              <a:tabLst>
                <a:tab pos="280988" algn="l"/>
              </a:tabLst>
            </a:pPr>
            <a:endParaRPr lang="en-US" sz="1400" b="1" dirty="0">
              <a:solidFill>
                <a:schemeClr val="tx2">
                  <a:lumMod val="10000"/>
                </a:schemeClr>
              </a:solidFill>
            </a:endParaRPr>
          </a:p>
          <a:p>
            <a:pPr marL="371475" indent="-371475" eaLnBrk="0" hangingPunct="0">
              <a:buFontTx/>
              <a:buAutoNum type="romanLcPeriod"/>
              <a:tabLst>
                <a:tab pos="280988" algn="l"/>
              </a:tabLst>
            </a:pPr>
            <a:r>
              <a:rPr lang="en-US" sz="1400" b="1" dirty="0" err="1">
                <a:solidFill>
                  <a:schemeClr val="tx2">
                    <a:lumMod val="10000"/>
                  </a:schemeClr>
                </a:solidFill>
              </a:rPr>
              <a:t>Mendapat</a:t>
            </a:r>
            <a:r>
              <a:rPr lang="en-US" sz="1400" b="1" dirty="0">
                <a:solidFill>
                  <a:schemeClr val="tx2">
                    <a:lumMod val="10000"/>
                  </a:schemeClr>
                </a:solidFill>
              </a:rPr>
              <a:t> </a:t>
            </a:r>
            <a:r>
              <a:rPr lang="en-US" sz="1400" b="1" dirty="0" err="1">
                <a:solidFill>
                  <a:schemeClr val="tx2">
                    <a:lumMod val="10000"/>
                  </a:schemeClr>
                </a:solidFill>
              </a:rPr>
              <a:t>identitas</a:t>
            </a:r>
            <a:r>
              <a:rPr lang="en-US" sz="1400" b="1" dirty="0">
                <a:solidFill>
                  <a:schemeClr val="tx2">
                    <a:lumMod val="10000"/>
                  </a:schemeClr>
                </a:solidFill>
              </a:rPr>
              <a:t> </a:t>
            </a:r>
            <a:r>
              <a:rPr lang="en-US" sz="1400" b="1" dirty="0" err="1">
                <a:solidFill>
                  <a:schemeClr val="tx2">
                    <a:lumMod val="10000"/>
                  </a:schemeClr>
                </a:solidFill>
              </a:rPr>
              <a:t>baru</a:t>
            </a:r>
            <a:r>
              <a:rPr lang="en-US" sz="1400" b="1" dirty="0">
                <a:solidFill>
                  <a:schemeClr val="tx2">
                    <a:lumMod val="10000"/>
                  </a:schemeClr>
                </a:solidFill>
              </a:rPr>
              <a:t>;</a:t>
            </a:r>
          </a:p>
          <a:p>
            <a:pPr marL="371475" indent="-371475" eaLnBrk="0" hangingPunct="0">
              <a:lnSpc>
                <a:spcPct val="30000"/>
              </a:lnSpc>
              <a:tabLst>
                <a:tab pos="280988" algn="l"/>
              </a:tabLst>
            </a:pPr>
            <a:endParaRPr lang="en-US" sz="1400" b="1" dirty="0">
              <a:solidFill>
                <a:schemeClr val="tx2">
                  <a:lumMod val="10000"/>
                </a:schemeClr>
              </a:solidFill>
            </a:endParaRPr>
          </a:p>
          <a:p>
            <a:pPr marL="371475" indent="-371475" eaLnBrk="0" hangingPunct="0">
              <a:buFontTx/>
              <a:buAutoNum type="alphaLcPeriod" startAt="10"/>
              <a:tabLst>
                <a:tab pos="280988" algn="l"/>
              </a:tabLst>
            </a:pPr>
            <a:r>
              <a:rPr lang="en-US" sz="1400" b="1" dirty="0" err="1">
                <a:solidFill>
                  <a:schemeClr val="tx2">
                    <a:lumMod val="10000"/>
                  </a:schemeClr>
                </a:solidFill>
              </a:rPr>
              <a:t>Mendapatkan</a:t>
            </a:r>
            <a:r>
              <a:rPr lang="en-US" sz="1400" b="1" dirty="0">
                <a:solidFill>
                  <a:schemeClr val="tx2">
                    <a:lumMod val="10000"/>
                  </a:schemeClr>
                </a:solidFill>
              </a:rPr>
              <a:t> </a:t>
            </a:r>
            <a:r>
              <a:rPr lang="en-US" sz="1400" b="1" dirty="0" err="1">
                <a:solidFill>
                  <a:schemeClr val="tx2">
                    <a:lumMod val="10000"/>
                  </a:schemeClr>
                </a:solidFill>
              </a:rPr>
              <a:t>tempat</a:t>
            </a:r>
            <a:r>
              <a:rPr lang="en-US" sz="1400" b="1" dirty="0">
                <a:solidFill>
                  <a:schemeClr val="tx2">
                    <a:lumMod val="10000"/>
                  </a:schemeClr>
                </a:solidFill>
              </a:rPr>
              <a:t> </a:t>
            </a:r>
            <a:r>
              <a:rPr lang="en-US" sz="1400" b="1" dirty="0" err="1">
                <a:solidFill>
                  <a:schemeClr val="tx2">
                    <a:lumMod val="10000"/>
                  </a:schemeClr>
                </a:solidFill>
              </a:rPr>
              <a:t>kediaman</a:t>
            </a:r>
            <a:r>
              <a:rPr lang="en-US" sz="1400" b="1" dirty="0">
                <a:solidFill>
                  <a:schemeClr val="tx2">
                    <a:lumMod val="10000"/>
                  </a:schemeClr>
                </a:solidFill>
              </a:rPr>
              <a:t> </a:t>
            </a:r>
            <a:r>
              <a:rPr lang="en-US" sz="1400" b="1" dirty="0" err="1">
                <a:solidFill>
                  <a:schemeClr val="tx2">
                    <a:lumMod val="10000"/>
                  </a:schemeClr>
                </a:solidFill>
              </a:rPr>
              <a:t>baru</a:t>
            </a:r>
            <a:r>
              <a:rPr lang="en-US" sz="1400" b="1" dirty="0">
                <a:solidFill>
                  <a:schemeClr val="tx2">
                    <a:lumMod val="10000"/>
                  </a:schemeClr>
                </a:solidFill>
              </a:rPr>
              <a:t>;</a:t>
            </a:r>
          </a:p>
          <a:p>
            <a:pPr marL="371475" indent="-371475" eaLnBrk="0" hangingPunct="0">
              <a:lnSpc>
                <a:spcPct val="30000"/>
              </a:lnSpc>
              <a:tabLst>
                <a:tab pos="280988" algn="l"/>
              </a:tabLst>
            </a:pPr>
            <a:endParaRPr lang="en-US" sz="1400" b="1" dirty="0">
              <a:solidFill>
                <a:schemeClr val="tx2">
                  <a:lumMod val="10000"/>
                </a:schemeClr>
              </a:solidFill>
            </a:endParaRPr>
          </a:p>
          <a:p>
            <a:pPr marL="371475" indent="-371475" eaLnBrk="0" hangingPunct="0">
              <a:buFontTx/>
              <a:buAutoNum type="alphaLcPeriod" startAt="11"/>
              <a:tabLst>
                <a:tab pos="280988" algn="l"/>
              </a:tabLst>
            </a:pPr>
            <a:r>
              <a:rPr lang="en-US" sz="1400" b="1" dirty="0" err="1">
                <a:solidFill>
                  <a:schemeClr val="tx2">
                    <a:lumMod val="10000"/>
                  </a:schemeClr>
                </a:solidFill>
              </a:rPr>
              <a:t>Memperoleh</a:t>
            </a:r>
            <a:r>
              <a:rPr lang="en-US" sz="1400" b="1" dirty="0">
                <a:solidFill>
                  <a:schemeClr val="tx2">
                    <a:lumMod val="10000"/>
                  </a:schemeClr>
                </a:solidFill>
              </a:rPr>
              <a:t> </a:t>
            </a:r>
            <a:r>
              <a:rPr lang="en-US" sz="1400" b="1" dirty="0" err="1">
                <a:solidFill>
                  <a:schemeClr val="tx2">
                    <a:lumMod val="10000"/>
                  </a:schemeClr>
                </a:solidFill>
              </a:rPr>
              <a:t>penggantian</a:t>
            </a:r>
            <a:r>
              <a:rPr lang="en-US" sz="1400" b="1" dirty="0">
                <a:solidFill>
                  <a:schemeClr val="tx2">
                    <a:lumMod val="10000"/>
                  </a:schemeClr>
                </a:solidFill>
              </a:rPr>
              <a:t> </a:t>
            </a:r>
            <a:r>
              <a:rPr lang="en-US" sz="1400" b="1" dirty="0" err="1">
                <a:solidFill>
                  <a:schemeClr val="tx2">
                    <a:lumMod val="10000"/>
                  </a:schemeClr>
                </a:solidFill>
              </a:rPr>
              <a:t>biaya</a:t>
            </a:r>
            <a:r>
              <a:rPr lang="en-US" sz="1400" b="1" dirty="0">
                <a:solidFill>
                  <a:schemeClr val="tx2">
                    <a:lumMod val="10000"/>
                  </a:schemeClr>
                </a:solidFill>
              </a:rPr>
              <a:t> </a:t>
            </a:r>
            <a:r>
              <a:rPr lang="en-US" sz="1400" b="1" dirty="0" err="1">
                <a:solidFill>
                  <a:schemeClr val="tx2">
                    <a:lumMod val="10000"/>
                  </a:schemeClr>
                </a:solidFill>
              </a:rPr>
              <a:t>transportasi</a:t>
            </a:r>
            <a:r>
              <a:rPr lang="en-US" sz="1400" b="1" dirty="0">
                <a:solidFill>
                  <a:schemeClr val="tx2">
                    <a:lumMod val="10000"/>
                  </a:schemeClr>
                </a:solidFill>
              </a:rPr>
              <a:t> </a:t>
            </a:r>
            <a:r>
              <a:rPr lang="en-US" sz="1400" b="1" dirty="0" err="1">
                <a:solidFill>
                  <a:schemeClr val="tx2">
                    <a:lumMod val="10000"/>
                  </a:schemeClr>
                </a:solidFill>
              </a:rPr>
              <a:t>sesuai</a:t>
            </a:r>
            <a:r>
              <a:rPr lang="en-US" sz="1400" b="1" dirty="0">
                <a:solidFill>
                  <a:schemeClr val="tx2">
                    <a:lumMod val="10000"/>
                  </a:schemeClr>
                </a:solidFill>
              </a:rPr>
              <a:t> </a:t>
            </a:r>
            <a:r>
              <a:rPr lang="en-US" sz="1400" b="1" dirty="0" err="1">
                <a:solidFill>
                  <a:schemeClr val="tx2">
                    <a:lumMod val="10000"/>
                  </a:schemeClr>
                </a:solidFill>
              </a:rPr>
              <a:t>dengan</a:t>
            </a:r>
            <a:r>
              <a:rPr lang="en-US" sz="1400" b="1" dirty="0">
                <a:solidFill>
                  <a:schemeClr val="tx2">
                    <a:lumMod val="10000"/>
                  </a:schemeClr>
                </a:solidFill>
              </a:rPr>
              <a:t> </a:t>
            </a:r>
            <a:r>
              <a:rPr lang="en-US" sz="1400" b="1" dirty="0" err="1">
                <a:solidFill>
                  <a:schemeClr val="tx2">
                    <a:lumMod val="10000"/>
                  </a:schemeClr>
                </a:solidFill>
              </a:rPr>
              <a:t>kebutuhan</a:t>
            </a:r>
            <a:r>
              <a:rPr lang="en-US" sz="1400" b="1" dirty="0">
                <a:solidFill>
                  <a:schemeClr val="tx2">
                    <a:lumMod val="10000"/>
                  </a:schemeClr>
                </a:solidFill>
              </a:rPr>
              <a:t>;</a:t>
            </a:r>
          </a:p>
          <a:p>
            <a:pPr marL="371475" indent="-371475" eaLnBrk="0" hangingPunct="0">
              <a:lnSpc>
                <a:spcPct val="30000"/>
              </a:lnSpc>
              <a:tabLst>
                <a:tab pos="280988" algn="l"/>
              </a:tabLst>
            </a:pPr>
            <a:endParaRPr lang="en-US" sz="1400" b="1" dirty="0">
              <a:solidFill>
                <a:schemeClr val="tx2">
                  <a:lumMod val="10000"/>
                </a:schemeClr>
              </a:solidFill>
            </a:endParaRPr>
          </a:p>
          <a:p>
            <a:pPr marL="371475" indent="-371475" eaLnBrk="0" hangingPunct="0">
              <a:buFontTx/>
              <a:buAutoNum type="alphaLcPeriod" startAt="12"/>
              <a:tabLst>
                <a:tab pos="280988" algn="l"/>
              </a:tabLst>
            </a:pPr>
            <a:r>
              <a:rPr lang="en-US" sz="1400" b="1" dirty="0" err="1">
                <a:solidFill>
                  <a:schemeClr val="tx2">
                    <a:lumMod val="10000"/>
                  </a:schemeClr>
                </a:solidFill>
              </a:rPr>
              <a:t>Mendapat</a:t>
            </a:r>
            <a:r>
              <a:rPr lang="en-US" sz="1400" b="1" dirty="0">
                <a:solidFill>
                  <a:schemeClr val="accent2"/>
                </a:solidFill>
              </a:rPr>
              <a:t> </a:t>
            </a:r>
            <a:r>
              <a:rPr lang="en-US" sz="1400" b="1" dirty="0" err="1">
                <a:solidFill>
                  <a:srgbClr val="FF0000"/>
                </a:solidFill>
              </a:rPr>
              <a:t>nasihat</a:t>
            </a:r>
            <a:r>
              <a:rPr lang="en-US" sz="1400" b="1" dirty="0">
                <a:solidFill>
                  <a:srgbClr val="FF0000"/>
                </a:solidFill>
              </a:rPr>
              <a:t> </a:t>
            </a:r>
            <a:r>
              <a:rPr lang="en-US" sz="1400" b="1" dirty="0" err="1">
                <a:solidFill>
                  <a:srgbClr val="FF0000"/>
                </a:solidFill>
              </a:rPr>
              <a:t>hukum</a:t>
            </a:r>
            <a:r>
              <a:rPr lang="en-US" sz="1400" b="1" dirty="0">
                <a:solidFill>
                  <a:schemeClr val="tx2">
                    <a:lumMod val="10000"/>
                  </a:schemeClr>
                </a:solidFill>
              </a:rPr>
              <a:t>; </a:t>
            </a:r>
            <a:r>
              <a:rPr lang="en-US" sz="1400" b="1" dirty="0" err="1">
                <a:solidFill>
                  <a:schemeClr val="tx2">
                    <a:lumMod val="10000"/>
                  </a:schemeClr>
                </a:solidFill>
              </a:rPr>
              <a:t>dan</a:t>
            </a:r>
            <a:r>
              <a:rPr lang="en-US" sz="1400" b="1" dirty="0">
                <a:solidFill>
                  <a:schemeClr val="tx2">
                    <a:lumMod val="10000"/>
                  </a:schemeClr>
                </a:solidFill>
              </a:rPr>
              <a:t>/</a:t>
            </a:r>
            <a:r>
              <a:rPr lang="en-US" sz="1400" b="1" dirty="0" err="1">
                <a:solidFill>
                  <a:schemeClr val="tx2">
                    <a:lumMod val="10000"/>
                  </a:schemeClr>
                </a:solidFill>
              </a:rPr>
              <a:t>atau</a:t>
            </a:r>
            <a:endParaRPr lang="en-US" sz="1400" b="1" dirty="0">
              <a:solidFill>
                <a:schemeClr val="tx2">
                  <a:lumMod val="10000"/>
                </a:schemeClr>
              </a:solidFill>
            </a:endParaRPr>
          </a:p>
          <a:p>
            <a:pPr marL="371475" indent="-371475" eaLnBrk="0" hangingPunct="0">
              <a:lnSpc>
                <a:spcPct val="30000"/>
              </a:lnSpc>
              <a:tabLst>
                <a:tab pos="280988" algn="l"/>
              </a:tabLst>
            </a:pPr>
            <a:endParaRPr lang="en-US" sz="1400" b="1" dirty="0">
              <a:solidFill>
                <a:schemeClr val="tx2">
                  <a:lumMod val="10000"/>
                </a:schemeClr>
              </a:solidFill>
            </a:endParaRPr>
          </a:p>
          <a:p>
            <a:pPr marL="371475" indent="-371475" eaLnBrk="0" hangingPunct="0">
              <a:tabLst>
                <a:tab pos="280988" algn="l"/>
              </a:tabLst>
            </a:pPr>
            <a:r>
              <a:rPr lang="en-US" sz="1400" b="1" dirty="0">
                <a:solidFill>
                  <a:schemeClr val="tx2">
                    <a:lumMod val="10000"/>
                  </a:schemeClr>
                </a:solidFill>
              </a:rPr>
              <a:t>m.		</a:t>
            </a:r>
            <a:r>
              <a:rPr lang="en-US" sz="1400" b="1" dirty="0" err="1">
                <a:solidFill>
                  <a:schemeClr val="tx2">
                    <a:lumMod val="10000"/>
                  </a:schemeClr>
                </a:solidFill>
              </a:rPr>
              <a:t>Memperoleh</a:t>
            </a:r>
            <a:r>
              <a:rPr lang="en-US" sz="1400" b="1" dirty="0">
                <a:solidFill>
                  <a:schemeClr val="tx2">
                    <a:lumMod val="10000"/>
                  </a:schemeClr>
                </a:solidFill>
              </a:rPr>
              <a:t> </a:t>
            </a:r>
            <a:r>
              <a:rPr lang="en-US" sz="1400" b="1" dirty="0" err="1">
                <a:solidFill>
                  <a:schemeClr val="tx2">
                    <a:lumMod val="10000"/>
                  </a:schemeClr>
                </a:solidFill>
              </a:rPr>
              <a:t>bantuan</a:t>
            </a:r>
            <a:r>
              <a:rPr lang="en-US" sz="1400" b="1" dirty="0">
                <a:solidFill>
                  <a:schemeClr val="tx2">
                    <a:lumMod val="10000"/>
                  </a:schemeClr>
                </a:solidFill>
              </a:rPr>
              <a:t> </a:t>
            </a:r>
            <a:r>
              <a:rPr lang="en-US" sz="1400" b="1" dirty="0" err="1">
                <a:solidFill>
                  <a:schemeClr val="tx2">
                    <a:lumMod val="10000"/>
                  </a:schemeClr>
                </a:solidFill>
              </a:rPr>
              <a:t>biaya</a:t>
            </a:r>
            <a:r>
              <a:rPr lang="en-US" sz="1400" b="1" dirty="0">
                <a:solidFill>
                  <a:schemeClr val="tx2">
                    <a:lumMod val="10000"/>
                  </a:schemeClr>
                </a:solidFill>
              </a:rPr>
              <a:t> </a:t>
            </a:r>
            <a:r>
              <a:rPr lang="en-US" sz="1400" b="1" dirty="0" err="1">
                <a:solidFill>
                  <a:schemeClr val="tx2">
                    <a:lumMod val="10000"/>
                  </a:schemeClr>
                </a:solidFill>
              </a:rPr>
              <a:t>hidup</a:t>
            </a:r>
            <a:r>
              <a:rPr lang="en-US" sz="1400" b="1" dirty="0">
                <a:solidFill>
                  <a:schemeClr val="tx2">
                    <a:lumMod val="10000"/>
                  </a:schemeClr>
                </a:solidFill>
              </a:rPr>
              <a:t> </a:t>
            </a:r>
            <a:r>
              <a:rPr lang="en-US" sz="1400" b="1" dirty="0" err="1">
                <a:solidFill>
                  <a:schemeClr val="tx2">
                    <a:lumMod val="10000"/>
                  </a:schemeClr>
                </a:solidFill>
              </a:rPr>
              <a:t>sementara</a:t>
            </a:r>
            <a:r>
              <a:rPr lang="en-US" sz="1400" b="1" dirty="0">
                <a:solidFill>
                  <a:schemeClr val="tx2">
                    <a:lumMod val="10000"/>
                  </a:schemeClr>
                </a:solidFill>
              </a:rPr>
              <a:t> </a:t>
            </a:r>
            <a:r>
              <a:rPr lang="en-US" sz="1400" b="1" dirty="0" err="1">
                <a:solidFill>
                  <a:schemeClr val="tx2">
                    <a:lumMod val="10000"/>
                  </a:schemeClr>
                </a:solidFill>
              </a:rPr>
              <a:t>sampai</a:t>
            </a:r>
            <a:r>
              <a:rPr lang="en-US" sz="1400" b="1" dirty="0">
                <a:solidFill>
                  <a:schemeClr val="tx2">
                    <a:lumMod val="10000"/>
                  </a:schemeClr>
                </a:solidFill>
              </a:rPr>
              <a:t> </a:t>
            </a:r>
            <a:r>
              <a:rPr lang="en-US" sz="1400" b="1" dirty="0" err="1">
                <a:solidFill>
                  <a:schemeClr val="tx2">
                    <a:lumMod val="10000"/>
                  </a:schemeClr>
                </a:solidFill>
              </a:rPr>
              <a:t>batas</a:t>
            </a:r>
            <a:r>
              <a:rPr lang="en-US" sz="1400" b="1" dirty="0">
                <a:solidFill>
                  <a:schemeClr val="tx2">
                    <a:lumMod val="10000"/>
                  </a:schemeClr>
                </a:solidFill>
              </a:rPr>
              <a:t> </a:t>
            </a:r>
            <a:r>
              <a:rPr lang="en-US" sz="1400" b="1" dirty="0" err="1">
                <a:solidFill>
                  <a:schemeClr val="tx2">
                    <a:lumMod val="10000"/>
                  </a:schemeClr>
                </a:solidFill>
              </a:rPr>
              <a:t>waktu</a:t>
            </a:r>
            <a:r>
              <a:rPr lang="en-US" sz="1400" b="1" dirty="0">
                <a:solidFill>
                  <a:schemeClr val="tx2">
                    <a:lumMod val="10000"/>
                  </a:schemeClr>
                </a:solidFill>
              </a:rPr>
              <a:t> </a:t>
            </a:r>
            <a:r>
              <a:rPr lang="en-US" sz="1400" b="1" dirty="0" err="1">
                <a:solidFill>
                  <a:schemeClr val="tx2">
                    <a:lumMod val="10000"/>
                  </a:schemeClr>
                </a:solidFill>
              </a:rPr>
              <a:t>perlindungan</a:t>
            </a:r>
            <a:r>
              <a:rPr lang="en-US" sz="1400" b="1" dirty="0">
                <a:solidFill>
                  <a:schemeClr val="tx2">
                    <a:lumMod val="10000"/>
                  </a:schemeClr>
                </a:solidFill>
              </a:rPr>
              <a:t> </a:t>
            </a:r>
            <a:r>
              <a:rPr lang="en-US" sz="1400" b="1" dirty="0" err="1">
                <a:solidFill>
                  <a:schemeClr val="tx2">
                    <a:lumMod val="10000"/>
                  </a:schemeClr>
                </a:solidFill>
              </a:rPr>
              <a:t>berakhir</a:t>
            </a:r>
            <a:r>
              <a:rPr lang="en-US" sz="1400" b="1" dirty="0">
                <a:solidFill>
                  <a:schemeClr val="tx2">
                    <a:lumMod val="10000"/>
                  </a:schemeClr>
                </a:solidFill>
              </a:rPr>
              <a:t>.</a:t>
            </a:r>
          </a:p>
          <a:p>
            <a:pPr marL="371475" indent="-371475" eaLnBrk="0" hangingPunct="0">
              <a:tabLst>
                <a:tab pos="280988" algn="l"/>
              </a:tabLst>
            </a:pPr>
            <a:endParaRPr lang="en-US" sz="1400" b="1" dirty="0">
              <a:solidFill>
                <a:schemeClr val="tx2">
                  <a:lumMod val="10000"/>
                </a:schemeClr>
              </a:solidFill>
            </a:endParaRPr>
          </a:p>
          <a:p>
            <a:pPr eaLnBrk="0" hangingPunct="0"/>
            <a:r>
              <a:rPr lang="en-US" sz="1400" b="1" i="1" dirty="0" err="1">
                <a:solidFill>
                  <a:schemeClr val="tx2">
                    <a:lumMod val="10000"/>
                  </a:schemeClr>
                </a:solidFill>
              </a:rPr>
              <a:t>Hak</a:t>
            </a:r>
            <a:r>
              <a:rPr lang="en-US" sz="1400" b="1" i="1" dirty="0">
                <a:solidFill>
                  <a:schemeClr val="tx2">
                    <a:lumMod val="10000"/>
                  </a:schemeClr>
                </a:solidFill>
              </a:rPr>
              <a:t> </a:t>
            </a:r>
            <a:r>
              <a:rPr lang="en-US" sz="1400" b="1" i="1" dirty="0" err="1">
                <a:solidFill>
                  <a:schemeClr val="tx2">
                    <a:lumMod val="10000"/>
                  </a:schemeClr>
                </a:solidFill>
              </a:rPr>
              <a:t>sebagaimana</a:t>
            </a:r>
            <a:r>
              <a:rPr lang="en-US" sz="1400" b="1" i="1" dirty="0">
                <a:solidFill>
                  <a:schemeClr val="tx2">
                    <a:lumMod val="10000"/>
                  </a:schemeClr>
                </a:solidFill>
              </a:rPr>
              <a:t> </a:t>
            </a:r>
            <a:r>
              <a:rPr lang="en-US" sz="1400" b="1" i="1" dirty="0" err="1">
                <a:solidFill>
                  <a:schemeClr val="tx2">
                    <a:lumMod val="10000"/>
                  </a:schemeClr>
                </a:solidFill>
              </a:rPr>
              <a:t>dimaksud</a:t>
            </a:r>
            <a:r>
              <a:rPr lang="en-US" sz="1400" b="1" i="1" dirty="0">
                <a:solidFill>
                  <a:schemeClr val="tx2">
                    <a:lumMod val="10000"/>
                  </a:schemeClr>
                </a:solidFill>
              </a:rPr>
              <a:t> </a:t>
            </a:r>
            <a:r>
              <a:rPr lang="en-US" sz="1400" b="1" i="1" dirty="0" err="1">
                <a:solidFill>
                  <a:schemeClr val="tx2">
                    <a:lumMod val="10000"/>
                  </a:schemeClr>
                </a:solidFill>
              </a:rPr>
              <a:t>diberikan</a:t>
            </a:r>
            <a:r>
              <a:rPr lang="en-US" sz="1400" b="1" i="1" dirty="0">
                <a:solidFill>
                  <a:schemeClr val="tx2">
                    <a:lumMod val="10000"/>
                  </a:schemeClr>
                </a:solidFill>
              </a:rPr>
              <a:t> </a:t>
            </a:r>
            <a:r>
              <a:rPr lang="en-US" sz="1400" b="1" i="1" dirty="0" err="1">
                <a:solidFill>
                  <a:schemeClr val="tx2">
                    <a:lumMod val="10000"/>
                  </a:schemeClr>
                </a:solidFill>
              </a:rPr>
              <a:t>kepada</a:t>
            </a:r>
            <a:r>
              <a:rPr lang="en-US" sz="1400" b="1" i="1" dirty="0">
                <a:solidFill>
                  <a:schemeClr val="tx2">
                    <a:lumMod val="10000"/>
                  </a:schemeClr>
                </a:solidFill>
              </a:rPr>
              <a:t> </a:t>
            </a:r>
            <a:r>
              <a:rPr lang="en-US" sz="1400" b="1" i="1" dirty="0" err="1">
                <a:solidFill>
                  <a:schemeClr val="tx2">
                    <a:lumMod val="10000"/>
                  </a:schemeClr>
                </a:solidFill>
              </a:rPr>
              <a:t>Saksi</a:t>
            </a:r>
            <a:r>
              <a:rPr lang="en-US" sz="1400" b="1" i="1" dirty="0">
                <a:solidFill>
                  <a:schemeClr val="tx2">
                    <a:lumMod val="10000"/>
                  </a:schemeClr>
                </a:solidFill>
              </a:rPr>
              <a:t> </a:t>
            </a:r>
            <a:r>
              <a:rPr lang="en-US" sz="1400" b="1" i="1" dirty="0" err="1">
                <a:solidFill>
                  <a:schemeClr val="tx2">
                    <a:lumMod val="10000"/>
                  </a:schemeClr>
                </a:solidFill>
              </a:rPr>
              <a:t>dan</a:t>
            </a:r>
            <a:r>
              <a:rPr lang="en-US" sz="1400" b="1" i="1" dirty="0">
                <a:solidFill>
                  <a:schemeClr val="tx2">
                    <a:lumMod val="10000"/>
                  </a:schemeClr>
                </a:solidFill>
              </a:rPr>
              <a:t>/</a:t>
            </a:r>
            <a:r>
              <a:rPr lang="en-US" sz="1400" b="1" i="1" dirty="0" err="1">
                <a:solidFill>
                  <a:schemeClr val="tx2">
                    <a:lumMod val="10000"/>
                  </a:schemeClr>
                </a:solidFill>
              </a:rPr>
              <a:t>atau</a:t>
            </a:r>
            <a:r>
              <a:rPr lang="en-US" sz="1400" b="1" i="1" dirty="0">
                <a:solidFill>
                  <a:schemeClr val="tx2">
                    <a:lumMod val="10000"/>
                  </a:schemeClr>
                </a:solidFill>
              </a:rPr>
              <a:t> </a:t>
            </a:r>
            <a:r>
              <a:rPr lang="en-US" sz="1400" b="1" i="1" dirty="0" err="1">
                <a:solidFill>
                  <a:schemeClr val="tx2">
                    <a:lumMod val="10000"/>
                  </a:schemeClr>
                </a:solidFill>
              </a:rPr>
              <a:t>Korban</a:t>
            </a:r>
            <a:r>
              <a:rPr lang="en-US" sz="1400" b="1" i="1" dirty="0">
                <a:solidFill>
                  <a:schemeClr val="tx2">
                    <a:lumMod val="10000"/>
                  </a:schemeClr>
                </a:solidFill>
              </a:rPr>
              <a:t> </a:t>
            </a:r>
            <a:r>
              <a:rPr lang="en-US" sz="1400" b="1" i="1" dirty="0" err="1" smtClean="0">
                <a:solidFill>
                  <a:schemeClr val="tx2">
                    <a:lumMod val="10000"/>
                  </a:schemeClr>
                </a:solidFill>
              </a:rPr>
              <a:t>tindak</a:t>
            </a:r>
            <a:r>
              <a:rPr lang="en-US" sz="1400" b="1" i="1" dirty="0">
                <a:solidFill>
                  <a:schemeClr val="tx2">
                    <a:lumMod val="10000"/>
                  </a:schemeClr>
                </a:solidFill>
              </a:rPr>
              <a:t> </a:t>
            </a:r>
            <a:r>
              <a:rPr lang="en-US" sz="1400" b="1" i="1" dirty="0" err="1" smtClean="0">
                <a:solidFill>
                  <a:schemeClr val="tx2">
                    <a:lumMod val="10000"/>
                  </a:schemeClr>
                </a:solidFill>
              </a:rPr>
              <a:t>pidana</a:t>
            </a:r>
            <a:r>
              <a:rPr lang="en-US" sz="1400" b="1" i="1" dirty="0" smtClean="0">
                <a:solidFill>
                  <a:schemeClr val="tx2">
                    <a:lumMod val="10000"/>
                  </a:schemeClr>
                </a:solidFill>
              </a:rPr>
              <a:t> </a:t>
            </a:r>
            <a:r>
              <a:rPr lang="en-US" sz="1400" b="1" i="1" dirty="0" err="1" smtClean="0">
                <a:solidFill>
                  <a:schemeClr val="tx2">
                    <a:lumMod val="10000"/>
                  </a:schemeClr>
                </a:solidFill>
              </a:rPr>
              <a:t>dalam</a:t>
            </a:r>
            <a:r>
              <a:rPr lang="en-US" sz="1400" b="1" i="1" dirty="0" smtClean="0">
                <a:solidFill>
                  <a:schemeClr val="tx2">
                    <a:lumMod val="10000"/>
                  </a:schemeClr>
                </a:solidFill>
              </a:rPr>
              <a:t> </a:t>
            </a:r>
            <a:r>
              <a:rPr lang="en-US" sz="1400" b="1" i="1" dirty="0" err="1" smtClean="0">
                <a:solidFill>
                  <a:schemeClr val="tx2">
                    <a:lumMod val="10000"/>
                  </a:schemeClr>
                </a:solidFill>
              </a:rPr>
              <a:t>kasus-kasus</a:t>
            </a:r>
            <a:r>
              <a:rPr lang="en-US" sz="1400" b="1" i="1" dirty="0" smtClean="0">
                <a:solidFill>
                  <a:schemeClr val="tx2">
                    <a:lumMod val="10000"/>
                  </a:schemeClr>
                </a:solidFill>
              </a:rPr>
              <a:t> </a:t>
            </a:r>
            <a:r>
              <a:rPr lang="en-US" sz="1400" b="1" i="1" dirty="0" err="1">
                <a:solidFill>
                  <a:schemeClr val="tx2">
                    <a:lumMod val="10000"/>
                  </a:schemeClr>
                </a:solidFill>
              </a:rPr>
              <a:t>tertentu</a:t>
            </a:r>
            <a:r>
              <a:rPr lang="en-US" sz="1400" b="1" i="1" dirty="0">
                <a:solidFill>
                  <a:schemeClr val="tx2">
                    <a:lumMod val="10000"/>
                  </a:schemeClr>
                </a:solidFill>
              </a:rPr>
              <a:t> </a:t>
            </a:r>
            <a:r>
              <a:rPr lang="en-US" sz="1400" b="1" i="1" dirty="0" err="1">
                <a:solidFill>
                  <a:schemeClr val="tx2">
                    <a:lumMod val="10000"/>
                  </a:schemeClr>
                </a:solidFill>
              </a:rPr>
              <a:t>sesuai</a:t>
            </a:r>
            <a:r>
              <a:rPr lang="en-US" sz="1400" b="1" i="1" dirty="0">
                <a:solidFill>
                  <a:schemeClr val="tx2">
                    <a:lumMod val="10000"/>
                  </a:schemeClr>
                </a:solidFill>
              </a:rPr>
              <a:t> </a:t>
            </a:r>
            <a:r>
              <a:rPr lang="en-US" sz="1400" b="1" i="1" dirty="0" err="1">
                <a:solidFill>
                  <a:schemeClr val="tx2">
                    <a:lumMod val="10000"/>
                  </a:schemeClr>
                </a:solidFill>
              </a:rPr>
              <a:t>dengan</a:t>
            </a:r>
            <a:r>
              <a:rPr lang="en-US" sz="1400" b="1" i="1" dirty="0">
                <a:solidFill>
                  <a:schemeClr val="tx2">
                    <a:lumMod val="10000"/>
                  </a:schemeClr>
                </a:solidFill>
              </a:rPr>
              <a:t> </a:t>
            </a:r>
            <a:r>
              <a:rPr lang="en-US" sz="1400" b="1" i="1" dirty="0" err="1">
                <a:solidFill>
                  <a:schemeClr val="tx2">
                    <a:lumMod val="10000"/>
                  </a:schemeClr>
                </a:solidFill>
              </a:rPr>
              <a:t>keputusan</a:t>
            </a:r>
            <a:r>
              <a:rPr lang="en-US" sz="1400" b="1" i="1" dirty="0">
                <a:solidFill>
                  <a:schemeClr val="tx2">
                    <a:lumMod val="10000"/>
                  </a:schemeClr>
                </a:solidFill>
              </a:rPr>
              <a:t> LPSK.</a:t>
            </a:r>
          </a:p>
          <a:p>
            <a:pPr marL="371475" indent="-371475" eaLnBrk="0" hangingPunct="0">
              <a:tabLst>
                <a:tab pos="280988" algn="l"/>
              </a:tabLst>
            </a:pPr>
            <a:endParaRPr lang="en-US" sz="1400" b="1" i="1" dirty="0">
              <a:solidFill>
                <a:schemeClr val="tx2">
                  <a:lumMod val="10000"/>
                </a:schemeClr>
              </a:solidFill>
            </a:endParaRPr>
          </a:p>
        </p:txBody>
      </p:sp>
      <p:sp>
        <p:nvSpPr>
          <p:cNvPr id="18437" name="WordArt 11"/>
          <p:cNvSpPr>
            <a:spLocks noChangeArrowheads="1" noChangeShapeType="1" noTextEdit="1"/>
          </p:cNvSpPr>
          <p:nvPr/>
        </p:nvSpPr>
        <p:spPr bwMode="auto">
          <a:xfrm>
            <a:off x="1600200" y="609600"/>
            <a:ext cx="4800600" cy="685800"/>
          </a:xfrm>
          <a:prstGeom prst="rect">
            <a:avLst/>
          </a:prstGeom>
        </p:spPr>
        <p:txBody>
          <a:bodyPr wrap="none" fromWordArt="1">
            <a:prstTxWarp prst="textPlain">
              <a:avLst>
                <a:gd name="adj" fmla="val 50000"/>
              </a:avLst>
            </a:prstTxWarp>
          </a:bodyPr>
          <a:lstStyle/>
          <a:p>
            <a:pPr algn="ctr"/>
            <a:r>
              <a:rPr lang="en-US" kern="10">
                <a:ln w="9525">
                  <a:solidFill>
                    <a:srgbClr val="FF0000"/>
                  </a:solidFill>
                  <a:round/>
                  <a:headEnd/>
                  <a:tailEnd/>
                </a:ln>
                <a:gradFill rotWithShape="1">
                  <a:gsLst>
                    <a:gs pos="0">
                      <a:srgbClr val="FF3300"/>
                    </a:gs>
                    <a:gs pos="50000">
                      <a:srgbClr val="FFFFCC"/>
                    </a:gs>
                    <a:gs pos="100000">
                      <a:srgbClr val="FF3300"/>
                    </a:gs>
                  </a:gsLst>
                  <a:lin ang="5400000" scaled="1"/>
                </a:gradFill>
                <a:effectLst>
                  <a:outerShdw dist="35921" dir="2700000" algn="ctr" rotWithShape="0">
                    <a:srgbClr val="808080">
                      <a:alpha val="79999"/>
                    </a:srgbClr>
                  </a:outerShdw>
                </a:effectLst>
                <a:latin typeface="Arial Black"/>
              </a:rPr>
              <a:t>Jenis hak yang dimiliki</a:t>
            </a:r>
          </a:p>
          <a:p>
            <a:pPr algn="ctr"/>
            <a:r>
              <a:rPr lang="en-US" kern="10">
                <a:ln w="9525">
                  <a:solidFill>
                    <a:srgbClr val="FF0000"/>
                  </a:solidFill>
                  <a:round/>
                  <a:headEnd/>
                  <a:tailEnd/>
                </a:ln>
                <a:gradFill rotWithShape="1">
                  <a:gsLst>
                    <a:gs pos="0">
                      <a:srgbClr val="FF3300"/>
                    </a:gs>
                    <a:gs pos="50000">
                      <a:srgbClr val="FFFFCC"/>
                    </a:gs>
                    <a:gs pos="100000">
                      <a:srgbClr val="FF3300"/>
                    </a:gs>
                  </a:gsLst>
                  <a:lin ang="5400000" scaled="1"/>
                </a:gradFill>
                <a:effectLst>
                  <a:outerShdw dist="35921" dir="2700000" algn="ctr" rotWithShape="0">
                    <a:srgbClr val="808080">
                      <a:alpha val="79999"/>
                    </a:srgbClr>
                  </a:outerShdw>
                </a:effectLst>
                <a:latin typeface="Arial Black"/>
              </a:rPr>
              <a:t>saksi dan/atau korban</a:t>
            </a:r>
          </a:p>
        </p:txBody>
      </p:sp>
    </p:spTree>
  </p:cSld>
  <p:clrMapOvr>
    <a:masterClrMapping/>
  </p:clrMapOvr>
  <p:transition advClick="0">
    <p:wheel spokes="8"/>
    <p:sndAc>
      <p:stSnd>
        <p:snd r:embed="rId2" name="camera.wav" builtIn="1"/>
      </p:stSnd>
    </p:sndAc>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13" descr="medic"/>
          <p:cNvPicPr>
            <a:picLocks noChangeAspect="1" noChangeArrowheads="1"/>
          </p:cNvPicPr>
          <p:nvPr/>
        </p:nvPicPr>
        <p:blipFill>
          <a:blip r:embed="rId3">
            <a:lum bright="58000" contrast="-70000"/>
          </a:blip>
          <a:srcRect/>
          <a:stretch>
            <a:fillRect/>
          </a:stretch>
        </p:blipFill>
        <p:spPr bwMode="auto">
          <a:xfrm>
            <a:off x="1295400" y="304800"/>
            <a:ext cx="7620000" cy="6194425"/>
          </a:xfrm>
          <a:prstGeom prst="rect">
            <a:avLst/>
          </a:prstGeom>
          <a:noFill/>
          <a:ln w="9525">
            <a:noFill/>
            <a:miter lim="800000"/>
            <a:headEnd/>
            <a:tailEnd/>
          </a:ln>
        </p:spPr>
      </p:pic>
      <p:pic>
        <p:nvPicPr>
          <p:cNvPr id="19459" name="Picture 12" descr="psychiatrist copy"/>
          <p:cNvPicPr>
            <a:picLocks noChangeAspect="1" noChangeArrowheads="1"/>
          </p:cNvPicPr>
          <p:nvPr/>
        </p:nvPicPr>
        <p:blipFill>
          <a:blip r:embed="rId4">
            <a:clrChange>
              <a:clrFrom>
                <a:srgbClr val="FFFFFF"/>
              </a:clrFrom>
              <a:clrTo>
                <a:srgbClr val="FFFFFF">
                  <a:alpha val="0"/>
                </a:srgbClr>
              </a:clrTo>
            </a:clrChange>
            <a:lum bright="70000" contrast="-70000"/>
          </a:blip>
          <a:srcRect/>
          <a:stretch>
            <a:fillRect/>
          </a:stretch>
        </p:blipFill>
        <p:spPr bwMode="auto">
          <a:xfrm>
            <a:off x="228600" y="2057400"/>
            <a:ext cx="3402013" cy="4443413"/>
          </a:xfrm>
          <a:prstGeom prst="rect">
            <a:avLst/>
          </a:prstGeom>
          <a:noFill/>
          <a:ln w="9525">
            <a:noFill/>
            <a:miter lim="800000"/>
            <a:headEnd/>
            <a:tailEnd/>
          </a:ln>
        </p:spPr>
      </p:pic>
      <p:grpSp>
        <p:nvGrpSpPr>
          <p:cNvPr id="2" name="Group 2"/>
          <p:cNvGrpSpPr>
            <a:grpSpLocks/>
          </p:cNvGrpSpPr>
          <p:nvPr/>
        </p:nvGrpSpPr>
        <p:grpSpPr bwMode="auto">
          <a:xfrm>
            <a:off x="215900" y="296863"/>
            <a:ext cx="8699500" cy="6248400"/>
            <a:chOff x="136" y="187"/>
            <a:chExt cx="5480" cy="3936"/>
          </a:xfrm>
        </p:grpSpPr>
        <p:sp>
          <p:nvSpPr>
            <p:cNvPr id="19471" name="Rectangle 3"/>
            <p:cNvSpPr>
              <a:spLocks noChangeArrowheads="1"/>
            </p:cNvSpPr>
            <p:nvPr/>
          </p:nvSpPr>
          <p:spPr bwMode="auto">
            <a:xfrm>
              <a:off x="136" y="187"/>
              <a:ext cx="5480" cy="3936"/>
            </a:xfrm>
            <a:prstGeom prst="rect">
              <a:avLst/>
            </a:prstGeom>
            <a:noFill/>
            <a:ln w="57150">
              <a:solidFill>
                <a:srgbClr val="CC3300"/>
              </a:solidFill>
              <a:miter lim="800000"/>
              <a:headEnd/>
              <a:tailEnd/>
            </a:ln>
          </p:spPr>
          <p:txBody>
            <a:bodyPr wrap="none" anchor="ctr"/>
            <a:lstStyle/>
            <a:p>
              <a:pPr eaLnBrk="0" hangingPunct="0"/>
              <a:endParaRPr lang="en-US"/>
            </a:p>
          </p:txBody>
        </p:sp>
        <p:pic>
          <p:nvPicPr>
            <p:cNvPr id="19472" name="Picture 4" descr="Garuda"/>
            <p:cNvPicPr>
              <a:picLocks noChangeAspect="1" noChangeArrowheads="1"/>
            </p:cNvPicPr>
            <p:nvPr/>
          </p:nvPicPr>
          <p:blipFill>
            <a:blip r:embed="rId5">
              <a:clrChange>
                <a:clrFrom>
                  <a:srgbClr val="FFFFFF"/>
                </a:clrFrom>
                <a:clrTo>
                  <a:srgbClr val="FFFFFF">
                    <a:alpha val="0"/>
                  </a:srgbClr>
                </a:clrTo>
              </a:clrChange>
            </a:blip>
            <a:srcRect/>
            <a:stretch>
              <a:fillRect/>
            </a:stretch>
          </p:blipFill>
          <p:spPr bwMode="auto">
            <a:xfrm>
              <a:off x="181" y="255"/>
              <a:ext cx="635" cy="635"/>
            </a:xfrm>
            <a:prstGeom prst="rect">
              <a:avLst/>
            </a:prstGeom>
            <a:noFill/>
            <a:ln w="9525">
              <a:noFill/>
              <a:miter lim="800000"/>
              <a:headEnd/>
              <a:tailEnd/>
            </a:ln>
          </p:spPr>
        </p:pic>
      </p:grpSp>
      <p:grpSp>
        <p:nvGrpSpPr>
          <p:cNvPr id="3" name="Group 5"/>
          <p:cNvGrpSpPr>
            <a:grpSpLocks/>
          </p:cNvGrpSpPr>
          <p:nvPr/>
        </p:nvGrpSpPr>
        <p:grpSpPr bwMode="auto">
          <a:xfrm>
            <a:off x="6353175" y="457200"/>
            <a:ext cx="2790825" cy="571500"/>
            <a:chOff x="3243" y="300"/>
            <a:chExt cx="2131" cy="356"/>
          </a:xfrm>
        </p:grpSpPr>
        <p:sp>
          <p:nvSpPr>
            <p:cNvPr id="19468" name="WordArt 6"/>
            <p:cNvSpPr>
              <a:spLocks noChangeArrowheads="1" noChangeShapeType="1" noTextEdit="1"/>
            </p:cNvSpPr>
            <p:nvPr/>
          </p:nvSpPr>
          <p:spPr bwMode="auto">
            <a:xfrm>
              <a:off x="3765" y="300"/>
              <a:ext cx="498" cy="204"/>
            </a:xfrm>
            <a:prstGeom prst="rect">
              <a:avLst/>
            </a:prstGeom>
          </p:spPr>
          <p:txBody>
            <a:bodyPr wrap="none" fromWordArt="1">
              <a:prstTxWarp prst="textPlain">
                <a:avLst>
                  <a:gd name="adj" fmla="val 50000"/>
                </a:avLst>
              </a:prstTxWarp>
            </a:bodyPr>
            <a:lstStyle/>
            <a:p>
              <a:pPr algn="ctr"/>
              <a:r>
                <a:rPr lang="en-US" sz="3600" i="1" kern="10">
                  <a:ln w="9525">
                    <a:solidFill>
                      <a:srgbClr val="FF3300"/>
                    </a:solidFill>
                    <a:round/>
                    <a:headEnd/>
                    <a:tailEnd/>
                  </a:ln>
                  <a:solidFill>
                    <a:srgbClr val="990033"/>
                  </a:solidFill>
                  <a:effectLst>
                    <a:outerShdw dist="35921" dir="2700000" algn="ctr" rotWithShape="0">
                      <a:srgbClr val="808080">
                        <a:alpha val="79999"/>
                      </a:srgbClr>
                    </a:outerShdw>
                  </a:effectLst>
                  <a:latin typeface="Colonna MT"/>
                </a:rPr>
                <a:t>LP</a:t>
              </a:r>
            </a:p>
          </p:txBody>
        </p:sp>
        <p:sp>
          <p:nvSpPr>
            <p:cNvPr id="19469" name="Text Box 7"/>
            <p:cNvSpPr txBox="1">
              <a:spLocks noChangeArrowheads="1"/>
            </p:cNvSpPr>
            <p:nvPr/>
          </p:nvSpPr>
          <p:spPr bwMode="auto">
            <a:xfrm>
              <a:off x="3243" y="504"/>
              <a:ext cx="2131" cy="152"/>
            </a:xfrm>
            <a:prstGeom prst="rect">
              <a:avLst/>
            </a:prstGeom>
            <a:noFill/>
            <a:ln w="9525">
              <a:noFill/>
              <a:miter lim="800000"/>
              <a:headEnd/>
              <a:tailEnd/>
            </a:ln>
          </p:spPr>
          <p:txBody>
            <a:bodyPr>
              <a:spAutoFit/>
            </a:bodyPr>
            <a:lstStyle/>
            <a:p>
              <a:pPr algn="ctr">
                <a:spcBef>
                  <a:spcPct val="50000"/>
                </a:spcBef>
              </a:pPr>
              <a:r>
                <a:rPr lang="en-US" sz="1000">
                  <a:latin typeface="Arial Narrow Bold"/>
                </a:rPr>
                <a:t>Lembaga Perlindungan Saksi &amp; Korban</a:t>
              </a:r>
            </a:p>
          </p:txBody>
        </p:sp>
        <p:sp>
          <p:nvSpPr>
            <p:cNvPr id="19470" name="WordArt 8"/>
            <p:cNvSpPr>
              <a:spLocks noChangeArrowheads="1" noChangeShapeType="1" noTextEdit="1"/>
            </p:cNvSpPr>
            <p:nvPr/>
          </p:nvSpPr>
          <p:spPr bwMode="auto">
            <a:xfrm>
              <a:off x="4235" y="300"/>
              <a:ext cx="498" cy="204"/>
            </a:xfrm>
            <a:prstGeom prst="rect">
              <a:avLst/>
            </a:prstGeom>
          </p:spPr>
          <p:txBody>
            <a:bodyPr wrap="none" fromWordArt="1">
              <a:prstTxWarp prst="textPlain">
                <a:avLst>
                  <a:gd name="adj" fmla="val 50000"/>
                </a:avLst>
              </a:prstTxWarp>
            </a:bodyPr>
            <a:lstStyle/>
            <a:p>
              <a:pPr algn="ctr"/>
              <a:r>
                <a:rPr lang="en-US" sz="3600" i="1" kern="10">
                  <a:ln w="9525">
                    <a:solidFill>
                      <a:srgbClr val="0066FF"/>
                    </a:solidFill>
                    <a:round/>
                    <a:headEnd/>
                    <a:tailEnd/>
                  </a:ln>
                  <a:solidFill>
                    <a:srgbClr val="000066"/>
                  </a:solidFill>
                  <a:effectLst>
                    <a:outerShdw dist="35921" dir="2700000" algn="ctr" rotWithShape="0">
                      <a:srgbClr val="808080">
                        <a:alpha val="79999"/>
                      </a:srgbClr>
                    </a:outerShdw>
                  </a:effectLst>
                  <a:latin typeface="Colonna MT"/>
                </a:rPr>
                <a:t>SK</a:t>
              </a:r>
            </a:p>
          </p:txBody>
        </p:sp>
      </p:grpSp>
      <p:sp>
        <p:nvSpPr>
          <p:cNvPr id="19462" name="WordArt 11"/>
          <p:cNvSpPr>
            <a:spLocks noChangeArrowheads="1" noChangeShapeType="1" noTextEdit="1"/>
          </p:cNvSpPr>
          <p:nvPr/>
        </p:nvSpPr>
        <p:spPr bwMode="auto">
          <a:xfrm>
            <a:off x="914400" y="1219200"/>
            <a:ext cx="7543800" cy="1295400"/>
          </a:xfrm>
          <a:prstGeom prst="rect">
            <a:avLst/>
          </a:prstGeom>
        </p:spPr>
        <p:txBody>
          <a:bodyPr wrap="none" fromWordArt="1">
            <a:prstTxWarp prst="textPlain">
              <a:avLst>
                <a:gd name="adj" fmla="val 50000"/>
              </a:avLst>
            </a:prstTxWarp>
          </a:bodyPr>
          <a:lstStyle/>
          <a:p>
            <a:pPr algn="ctr"/>
            <a:r>
              <a:rPr lang="en-US" kern="10">
                <a:ln w="9525">
                  <a:solidFill>
                    <a:srgbClr val="FF0000"/>
                  </a:solidFill>
                  <a:round/>
                  <a:headEnd/>
                  <a:tailEnd/>
                </a:ln>
                <a:gradFill rotWithShape="1">
                  <a:gsLst>
                    <a:gs pos="0">
                      <a:srgbClr val="FF3300"/>
                    </a:gs>
                    <a:gs pos="50000">
                      <a:srgbClr val="FFFFCC"/>
                    </a:gs>
                    <a:gs pos="100000">
                      <a:srgbClr val="FF3300"/>
                    </a:gs>
                  </a:gsLst>
                  <a:lin ang="5400000" scaled="1"/>
                </a:gradFill>
                <a:effectLst>
                  <a:outerShdw dist="35921" dir="2700000" algn="ctr" rotWithShape="0">
                    <a:srgbClr val="808080">
                      <a:alpha val="79999"/>
                    </a:srgbClr>
                  </a:outerShdw>
                </a:effectLst>
                <a:latin typeface="Arial Black"/>
              </a:rPr>
              <a:t>Hak lain yang dimiliki</a:t>
            </a:r>
          </a:p>
          <a:p>
            <a:pPr algn="ctr"/>
            <a:r>
              <a:rPr lang="en-US" kern="10">
                <a:ln w="9525">
                  <a:solidFill>
                    <a:srgbClr val="FF0000"/>
                  </a:solidFill>
                  <a:round/>
                  <a:headEnd/>
                  <a:tailEnd/>
                </a:ln>
                <a:gradFill rotWithShape="1">
                  <a:gsLst>
                    <a:gs pos="0">
                      <a:srgbClr val="FF3300"/>
                    </a:gs>
                    <a:gs pos="50000">
                      <a:srgbClr val="FFFFCC"/>
                    </a:gs>
                    <a:gs pos="100000">
                      <a:srgbClr val="FF3300"/>
                    </a:gs>
                  </a:gsLst>
                  <a:lin ang="5400000" scaled="1"/>
                </a:gradFill>
                <a:effectLst>
                  <a:outerShdw dist="35921" dir="2700000" algn="ctr" rotWithShape="0">
                    <a:srgbClr val="808080">
                      <a:alpha val="79999"/>
                    </a:srgbClr>
                  </a:outerShdw>
                </a:effectLst>
                <a:latin typeface="Arial Black"/>
              </a:rPr>
              <a:t>korban pelanggaran HAM berat</a:t>
            </a:r>
          </a:p>
        </p:txBody>
      </p:sp>
      <p:sp>
        <p:nvSpPr>
          <p:cNvPr id="19463" name="WordArt 14"/>
          <p:cNvSpPr>
            <a:spLocks noChangeArrowheads="1" noChangeShapeType="1" noTextEdit="1"/>
          </p:cNvSpPr>
          <p:nvPr/>
        </p:nvSpPr>
        <p:spPr bwMode="auto">
          <a:xfrm>
            <a:off x="2286000" y="3200400"/>
            <a:ext cx="3810000" cy="381000"/>
          </a:xfrm>
          <a:prstGeom prst="rect">
            <a:avLst/>
          </a:prstGeom>
        </p:spPr>
        <p:txBody>
          <a:bodyPr wrap="none" fromWordArt="1">
            <a:prstTxWarp prst="textPlain">
              <a:avLst>
                <a:gd name="adj" fmla="val 50000"/>
              </a:avLst>
            </a:prstTxWarp>
          </a:bodyPr>
          <a:lstStyle/>
          <a:p>
            <a:pPr algn="ctr"/>
            <a:r>
              <a:rPr lang="en-US" kern="10">
                <a:ln w="9525">
                  <a:solidFill>
                    <a:srgbClr val="800000"/>
                  </a:solidFill>
                  <a:round/>
                  <a:headEnd/>
                  <a:tailEnd/>
                </a:ln>
                <a:gradFill rotWithShape="1">
                  <a:gsLst>
                    <a:gs pos="0">
                      <a:srgbClr val="800000"/>
                    </a:gs>
                    <a:gs pos="50000">
                      <a:srgbClr val="FFFFCC"/>
                    </a:gs>
                    <a:gs pos="100000">
                      <a:srgbClr val="800000"/>
                    </a:gs>
                  </a:gsLst>
                  <a:lin ang="5400000" scaled="1"/>
                </a:gradFill>
                <a:effectLst>
                  <a:outerShdw dist="45791" dir="2021404" algn="ctr" rotWithShape="0">
                    <a:schemeClr val="bg2">
                      <a:alpha val="50000"/>
                    </a:schemeClr>
                  </a:outerShdw>
                </a:effectLst>
                <a:latin typeface="Arial Black"/>
              </a:rPr>
              <a:t>Bantuan medis</a:t>
            </a:r>
          </a:p>
        </p:txBody>
      </p:sp>
      <p:sp>
        <p:nvSpPr>
          <p:cNvPr id="19464" name="WordArt 15"/>
          <p:cNvSpPr>
            <a:spLocks noChangeArrowheads="1" noChangeShapeType="1" noTextEdit="1"/>
          </p:cNvSpPr>
          <p:nvPr/>
        </p:nvSpPr>
        <p:spPr bwMode="auto">
          <a:xfrm>
            <a:off x="2286000" y="3962400"/>
            <a:ext cx="5486400" cy="609600"/>
          </a:xfrm>
          <a:prstGeom prst="rect">
            <a:avLst/>
          </a:prstGeom>
        </p:spPr>
        <p:txBody>
          <a:bodyPr wrap="none" fromWordArt="1">
            <a:prstTxWarp prst="textPlain">
              <a:avLst>
                <a:gd name="adj" fmla="val 50000"/>
              </a:avLst>
            </a:prstTxWarp>
          </a:bodyPr>
          <a:lstStyle/>
          <a:p>
            <a:pPr algn="ctr"/>
            <a:r>
              <a:rPr lang="en-US" kern="10">
                <a:ln w="9525">
                  <a:solidFill>
                    <a:srgbClr val="800000"/>
                  </a:solidFill>
                  <a:round/>
                  <a:headEnd/>
                  <a:tailEnd/>
                </a:ln>
                <a:gradFill rotWithShape="1">
                  <a:gsLst>
                    <a:gs pos="0">
                      <a:srgbClr val="800000"/>
                    </a:gs>
                    <a:gs pos="50000">
                      <a:srgbClr val="FFFFCC"/>
                    </a:gs>
                    <a:gs pos="100000">
                      <a:srgbClr val="800000"/>
                    </a:gs>
                  </a:gsLst>
                  <a:lin ang="5400000" scaled="1"/>
                </a:gradFill>
                <a:effectLst>
                  <a:outerShdw dist="35921" dir="2700000" algn="ctr" rotWithShape="0">
                    <a:schemeClr val="bg2">
                      <a:alpha val="79999"/>
                    </a:schemeClr>
                  </a:outerShdw>
                </a:effectLst>
                <a:latin typeface="Arial Black"/>
              </a:rPr>
              <a:t>Bantuan rehabilitasi </a:t>
            </a:r>
          </a:p>
        </p:txBody>
      </p:sp>
      <p:sp>
        <p:nvSpPr>
          <p:cNvPr id="48144" name="AutoShape 16"/>
          <p:cNvSpPr>
            <a:spLocks noChangeArrowheads="1"/>
          </p:cNvSpPr>
          <p:nvPr/>
        </p:nvSpPr>
        <p:spPr bwMode="auto">
          <a:xfrm>
            <a:off x="1524000" y="3200400"/>
            <a:ext cx="381000" cy="293688"/>
          </a:xfrm>
          <a:prstGeom prst="star5">
            <a:avLst/>
          </a:prstGeom>
          <a:gradFill rotWithShape="0">
            <a:gsLst>
              <a:gs pos="0">
                <a:srgbClr val="CC0000">
                  <a:gamma/>
                  <a:tint val="0"/>
                  <a:invGamma/>
                </a:srgbClr>
              </a:gs>
              <a:gs pos="100000">
                <a:srgbClr val="CC0000"/>
              </a:gs>
            </a:gsLst>
            <a:path path="shape">
              <a:fillToRect l="50000" t="50000" r="50000" b="50000"/>
            </a:path>
          </a:gradFill>
          <a:ln w="9525">
            <a:noFill/>
            <a:miter lim="800000"/>
            <a:headEnd/>
            <a:tailEnd/>
          </a:ln>
          <a:effectLst>
            <a:outerShdw dist="35921" dir="2700000" algn="ctr" rotWithShape="0">
              <a:srgbClr val="080808">
                <a:alpha val="50000"/>
              </a:srgbClr>
            </a:outerShdw>
          </a:effectLst>
        </p:spPr>
        <p:txBody>
          <a:bodyPr wrap="none" anchor="ctr"/>
          <a:lstStyle/>
          <a:p>
            <a:pPr eaLnBrk="0" fontAlgn="auto" hangingPunct="0">
              <a:spcBef>
                <a:spcPts val="0"/>
              </a:spcBef>
              <a:spcAft>
                <a:spcPts val="0"/>
              </a:spcAft>
              <a:defRPr/>
            </a:pPr>
            <a:endParaRPr lang="en-US">
              <a:latin typeface="+mn-lt"/>
            </a:endParaRPr>
          </a:p>
        </p:txBody>
      </p:sp>
      <p:sp>
        <p:nvSpPr>
          <p:cNvPr id="48145" name="AutoShape 17"/>
          <p:cNvSpPr>
            <a:spLocks noChangeArrowheads="1"/>
          </p:cNvSpPr>
          <p:nvPr/>
        </p:nvSpPr>
        <p:spPr bwMode="auto">
          <a:xfrm>
            <a:off x="1524000" y="4191000"/>
            <a:ext cx="381000" cy="293688"/>
          </a:xfrm>
          <a:prstGeom prst="star5">
            <a:avLst/>
          </a:prstGeom>
          <a:gradFill rotWithShape="0">
            <a:gsLst>
              <a:gs pos="0">
                <a:srgbClr val="CC0000">
                  <a:gamma/>
                  <a:tint val="0"/>
                  <a:invGamma/>
                </a:srgbClr>
              </a:gs>
              <a:gs pos="100000">
                <a:srgbClr val="CC0000"/>
              </a:gs>
            </a:gsLst>
            <a:path path="shape">
              <a:fillToRect l="50000" t="50000" r="50000" b="50000"/>
            </a:path>
          </a:gradFill>
          <a:ln w="9525">
            <a:noFill/>
            <a:miter lim="800000"/>
            <a:headEnd/>
            <a:tailEnd/>
          </a:ln>
          <a:effectLst>
            <a:outerShdw dist="35921" dir="2700000" algn="ctr" rotWithShape="0">
              <a:srgbClr val="080808">
                <a:alpha val="50000"/>
              </a:srgbClr>
            </a:outerShdw>
          </a:effectLst>
        </p:spPr>
        <p:txBody>
          <a:bodyPr wrap="none" anchor="ctr"/>
          <a:lstStyle/>
          <a:p>
            <a:pPr eaLnBrk="0" fontAlgn="auto" hangingPunct="0">
              <a:spcBef>
                <a:spcPts val="0"/>
              </a:spcBef>
              <a:spcAft>
                <a:spcPts val="0"/>
              </a:spcAft>
              <a:defRPr/>
            </a:pPr>
            <a:endParaRPr lang="en-US">
              <a:latin typeface="+mn-lt"/>
            </a:endParaRPr>
          </a:p>
        </p:txBody>
      </p:sp>
      <p:sp>
        <p:nvSpPr>
          <p:cNvPr id="19467" name="WordArt 18"/>
          <p:cNvSpPr>
            <a:spLocks noChangeArrowheads="1" noChangeShapeType="1" noTextEdit="1"/>
          </p:cNvSpPr>
          <p:nvPr/>
        </p:nvSpPr>
        <p:spPr bwMode="auto">
          <a:xfrm>
            <a:off x="2286000" y="4800600"/>
            <a:ext cx="3429000" cy="533400"/>
          </a:xfrm>
          <a:prstGeom prst="rect">
            <a:avLst/>
          </a:prstGeom>
        </p:spPr>
        <p:txBody>
          <a:bodyPr wrap="none" fromWordArt="1">
            <a:prstTxWarp prst="textPlain">
              <a:avLst>
                <a:gd name="adj" fmla="val 50000"/>
              </a:avLst>
            </a:prstTxWarp>
          </a:bodyPr>
          <a:lstStyle/>
          <a:p>
            <a:pPr algn="ctr"/>
            <a:r>
              <a:rPr lang="en-US" kern="10">
                <a:ln w="9525">
                  <a:solidFill>
                    <a:srgbClr val="800000"/>
                  </a:solidFill>
                  <a:round/>
                  <a:headEnd/>
                  <a:tailEnd/>
                </a:ln>
                <a:gradFill rotWithShape="1">
                  <a:gsLst>
                    <a:gs pos="0">
                      <a:srgbClr val="800000"/>
                    </a:gs>
                    <a:gs pos="50000">
                      <a:srgbClr val="FFFFCC"/>
                    </a:gs>
                    <a:gs pos="100000">
                      <a:srgbClr val="800000"/>
                    </a:gs>
                  </a:gsLst>
                  <a:lin ang="5400000" scaled="1"/>
                </a:gradFill>
                <a:effectLst>
                  <a:outerShdw dist="35921" dir="2700000" algn="ctr" rotWithShape="0">
                    <a:schemeClr val="bg2">
                      <a:alpha val="79999"/>
                    </a:schemeClr>
                  </a:outerShdw>
                </a:effectLst>
                <a:latin typeface="Arial Black"/>
              </a:rPr>
              <a:t>psiko-sosial</a:t>
            </a:r>
          </a:p>
        </p:txBody>
      </p:sp>
    </p:spTree>
  </p:cSld>
  <p:clrMapOvr>
    <a:masterClrMapping/>
  </p:clrMapOvr>
  <p:transition advClick="0">
    <p:wheel spokes="8"/>
    <p:sndAc>
      <p:stSnd>
        <p:snd r:embed="rId2" name="camera.wav" builtIn="1"/>
      </p:stSnd>
    </p:sndAc>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16" descr="rupiah3 copy"/>
          <p:cNvPicPr>
            <a:picLocks noChangeAspect="1" noChangeArrowheads="1"/>
          </p:cNvPicPr>
          <p:nvPr/>
        </p:nvPicPr>
        <p:blipFill>
          <a:blip r:embed="rId3">
            <a:clrChange>
              <a:clrFrom>
                <a:srgbClr val="FFFFFF"/>
              </a:clrFrom>
              <a:clrTo>
                <a:srgbClr val="FFFFFF">
                  <a:alpha val="0"/>
                </a:srgbClr>
              </a:clrTo>
            </a:clrChange>
            <a:lum bright="18000"/>
          </a:blip>
          <a:srcRect/>
          <a:stretch>
            <a:fillRect/>
          </a:stretch>
        </p:blipFill>
        <p:spPr bwMode="auto">
          <a:xfrm>
            <a:off x="1828800" y="1536700"/>
            <a:ext cx="5867400" cy="5321300"/>
          </a:xfrm>
          <a:prstGeom prst="rect">
            <a:avLst/>
          </a:prstGeom>
          <a:noFill/>
          <a:ln w="9525">
            <a:noFill/>
            <a:miter lim="800000"/>
            <a:headEnd/>
            <a:tailEnd/>
          </a:ln>
        </p:spPr>
      </p:pic>
      <p:pic>
        <p:nvPicPr>
          <p:cNvPr id="20483" name="Picture 15" descr="rupiah3 copy"/>
          <p:cNvPicPr>
            <a:picLocks noChangeAspect="1" noChangeArrowheads="1"/>
          </p:cNvPicPr>
          <p:nvPr/>
        </p:nvPicPr>
        <p:blipFill>
          <a:blip r:embed="rId3">
            <a:clrChange>
              <a:clrFrom>
                <a:srgbClr val="FFFFFF"/>
              </a:clrFrom>
              <a:clrTo>
                <a:srgbClr val="FFFFFF">
                  <a:alpha val="0"/>
                </a:srgbClr>
              </a:clrTo>
            </a:clrChange>
            <a:lum bright="70000" contrast="-70000"/>
          </a:blip>
          <a:srcRect/>
          <a:stretch>
            <a:fillRect/>
          </a:stretch>
        </p:blipFill>
        <p:spPr bwMode="auto">
          <a:xfrm>
            <a:off x="1828800" y="1536700"/>
            <a:ext cx="5867400" cy="5321300"/>
          </a:xfrm>
          <a:prstGeom prst="rect">
            <a:avLst/>
          </a:prstGeom>
          <a:noFill/>
          <a:ln w="9525">
            <a:noFill/>
            <a:miter lim="800000"/>
            <a:headEnd/>
            <a:tailEnd/>
          </a:ln>
        </p:spPr>
      </p:pic>
      <p:grpSp>
        <p:nvGrpSpPr>
          <p:cNvPr id="2" name="Group 2"/>
          <p:cNvGrpSpPr>
            <a:grpSpLocks/>
          </p:cNvGrpSpPr>
          <p:nvPr/>
        </p:nvGrpSpPr>
        <p:grpSpPr bwMode="auto">
          <a:xfrm>
            <a:off x="215900" y="296863"/>
            <a:ext cx="8699500" cy="6248400"/>
            <a:chOff x="136" y="187"/>
            <a:chExt cx="5480" cy="3936"/>
          </a:xfrm>
        </p:grpSpPr>
        <p:sp>
          <p:nvSpPr>
            <p:cNvPr id="20491" name="Rectangle 3"/>
            <p:cNvSpPr>
              <a:spLocks noChangeArrowheads="1"/>
            </p:cNvSpPr>
            <p:nvPr/>
          </p:nvSpPr>
          <p:spPr bwMode="auto">
            <a:xfrm>
              <a:off x="136" y="187"/>
              <a:ext cx="5480" cy="3936"/>
            </a:xfrm>
            <a:prstGeom prst="rect">
              <a:avLst/>
            </a:prstGeom>
            <a:noFill/>
            <a:ln w="57150">
              <a:solidFill>
                <a:srgbClr val="CC3300"/>
              </a:solidFill>
              <a:miter lim="800000"/>
              <a:headEnd/>
              <a:tailEnd/>
            </a:ln>
          </p:spPr>
          <p:txBody>
            <a:bodyPr wrap="none" anchor="ctr"/>
            <a:lstStyle/>
            <a:p>
              <a:pPr eaLnBrk="0" hangingPunct="0"/>
              <a:endParaRPr lang="en-US"/>
            </a:p>
          </p:txBody>
        </p:sp>
        <p:pic>
          <p:nvPicPr>
            <p:cNvPr id="20492" name="Picture 4" descr="Garuda"/>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181" y="255"/>
              <a:ext cx="635" cy="635"/>
            </a:xfrm>
            <a:prstGeom prst="rect">
              <a:avLst/>
            </a:prstGeom>
            <a:noFill/>
            <a:ln w="9525">
              <a:noFill/>
              <a:miter lim="800000"/>
              <a:headEnd/>
              <a:tailEnd/>
            </a:ln>
          </p:spPr>
        </p:pic>
      </p:grpSp>
      <p:grpSp>
        <p:nvGrpSpPr>
          <p:cNvPr id="3" name="Group 5"/>
          <p:cNvGrpSpPr>
            <a:grpSpLocks/>
          </p:cNvGrpSpPr>
          <p:nvPr/>
        </p:nvGrpSpPr>
        <p:grpSpPr bwMode="auto">
          <a:xfrm>
            <a:off x="6353175" y="457200"/>
            <a:ext cx="2790825" cy="571500"/>
            <a:chOff x="3243" y="300"/>
            <a:chExt cx="2131" cy="356"/>
          </a:xfrm>
        </p:grpSpPr>
        <p:sp>
          <p:nvSpPr>
            <p:cNvPr id="20488" name="WordArt 6"/>
            <p:cNvSpPr>
              <a:spLocks noChangeArrowheads="1" noChangeShapeType="1" noTextEdit="1"/>
            </p:cNvSpPr>
            <p:nvPr/>
          </p:nvSpPr>
          <p:spPr bwMode="auto">
            <a:xfrm>
              <a:off x="3765" y="300"/>
              <a:ext cx="498" cy="204"/>
            </a:xfrm>
            <a:prstGeom prst="rect">
              <a:avLst/>
            </a:prstGeom>
          </p:spPr>
          <p:txBody>
            <a:bodyPr wrap="none" fromWordArt="1">
              <a:prstTxWarp prst="textPlain">
                <a:avLst>
                  <a:gd name="adj" fmla="val 50000"/>
                </a:avLst>
              </a:prstTxWarp>
            </a:bodyPr>
            <a:lstStyle/>
            <a:p>
              <a:pPr algn="ctr"/>
              <a:r>
                <a:rPr lang="en-US" sz="3600" i="1" kern="10">
                  <a:ln w="9525">
                    <a:solidFill>
                      <a:srgbClr val="FF3300"/>
                    </a:solidFill>
                    <a:round/>
                    <a:headEnd/>
                    <a:tailEnd/>
                  </a:ln>
                  <a:solidFill>
                    <a:srgbClr val="990033"/>
                  </a:solidFill>
                  <a:effectLst>
                    <a:outerShdw dist="35921" dir="2700000" algn="ctr" rotWithShape="0">
                      <a:srgbClr val="808080">
                        <a:alpha val="79999"/>
                      </a:srgbClr>
                    </a:outerShdw>
                  </a:effectLst>
                  <a:latin typeface="Colonna MT"/>
                </a:rPr>
                <a:t>LP</a:t>
              </a:r>
            </a:p>
          </p:txBody>
        </p:sp>
        <p:sp>
          <p:nvSpPr>
            <p:cNvPr id="20489" name="Text Box 7"/>
            <p:cNvSpPr txBox="1">
              <a:spLocks noChangeArrowheads="1"/>
            </p:cNvSpPr>
            <p:nvPr/>
          </p:nvSpPr>
          <p:spPr bwMode="auto">
            <a:xfrm>
              <a:off x="3243" y="504"/>
              <a:ext cx="2131" cy="152"/>
            </a:xfrm>
            <a:prstGeom prst="rect">
              <a:avLst/>
            </a:prstGeom>
            <a:noFill/>
            <a:ln w="9525">
              <a:noFill/>
              <a:miter lim="800000"/>
              <a:headEnd/>
              <a:tailEnd/>
            </a:ln>
          </p:spPr>
          <p:txBody>
            <a:bodyPr>
              <a:spAutoFit/>
            </a:bodyPr>
            <a:lstStyle/>
            <a:p>
              <a:pPr algn="ctr">
                <a:spcBef>
                  <a:spcPct val="50000"/>
                </a:spcBef>
              </a:pPr>
              <a:r>
                <a:rPr lang="en-US" sz="1000">
                  <a:latin typeface="Arial Narrow Bold"/>
                </a:rPr>
                <a:t>Lembaga Perlindungan Saksi &amp; Korban</a:t>
              </a:r>
            </a:p>
          </p:txBody>
        </p:sp>
        <p:sp>
          <p:nvSpPr>
            <p:cNvPr id="20490" name="WordArt 8"/>
            <p:cNvSpPr>
              <a:spLocks noChangeArrowheads="1" noChangeShapeType="1" noTextEdit="1"/>
            </p:cNvSpPr>
            <p:nvPr/>
          </p:nvSpPr>
          <p:spPr bwMode="auto">
            <a:xfrm>
              <a:off x="4235" y="300"/>
              <a:ext cx="498" cy="204"/>
            </a:xfrm>
            <a:prstGeom prst="rect">
              <a:avLst/>
            </a:prstGeom>
          </p:spPr>
          <p:txBody>
            <a:bodyPr wrap="none" fromWordArt="1">
              <a:prstTxWarp prst="textPlain">
                <a:avLst>
                  <a:gd name="adj" fmla="val 50000"/>
                </a:avLst>
              </a:prstTxWarp>
            </a:bodyPr>
            <a:lstStyle/>
            <a:p>
              <a:pPr algn="ctr"/>
              <a:r>
                <a:rPr lang="en-US" sz="3600" i="1" kern="10">
                  <a:ln w="9525">
                    <a:solidFill>
                      <a:srgbClr val="0066FF"/>
                    </a:solidFill>
                    <a:round/>
                    <a:headEnd/>
                    <a:tailEnd/>
                  </a:ln>
                  <a:solidFill>
                    <a:srgbClr val="000066"/>
                  </a:solidFill>
                  <a:effectLst>
                    <a:outerShdw dist="35921" dir="2700000" algn="ctr" rotWithShape="0">
                      <a:srgbClr val="808080">
                        <a:alpha val="79999"/>
                      </a:srgbClr>
                    </a:outerShdw>
                  </a:effectLst>
                  <a:latin typeface="Colonna MT"/>
                </a:rPr>
                <a:t>SK</a:t>
              </a:r>
            </a:p>
          </p:txBody>
        </p:sp>
      </p:grpSp>
      <p:sp>
        <p:nvSpPr>
          <p:cNvPr id="20486" name="Rectangle 12"/>
          <p:cNvSpPr>
            <a:spLocks noGrp="1" noChangeArrowheads="1"/>
          </p:cNvSpPr>
          <p:nvPr>
            <p:ph idx="1"/>
          </p:nvPr>
        </p:nvSpPr>
        <p:spPr bwMode="auto">
          <a:xfrm>
            <a:off x="457200" y="2133600"/>
            <a:ext cx="8229600" cy="4378325"/>
          </a:xfrm>
          <a:noFill/>
          <a:ln>
            <a:miter lim="800000"/>
            <a:headEnd/>
            <a:tailEnd/>
          </a:ln>
        </p:spPr>
        <p:txBody>
          <a:bodyPr vert="horz" wrap="square" lIns="91440" tIns="45720" rIns="91440" bIns="45720" numCol="1" anchor="t" anchorCtr="0" compatLnSpc="1">
            <a:prstTxWarp prst="textNoShape">
              <a:avLst/>
            </a:prstTxWarp>
          </a:bodyPr>
          <a:lstStyle/>
          <a:p>
            <a:pPr eaLnBrk="1" hangingPunct="1">
              <a:buFontTx/>
              <a:buNone/>
            </a:pPr>
            <a:r>
              <a:rPr lang="en-US" sz="2400" dirty="0" smtClean="0">
                <a:solidFill>
                  <a:schemeClr val="accent2"/>
                </a:solidFill>
              </a:rPr>
              <a:t>	</a:t>
            </a:r>
            <a:r>
              <a:rPr lang="en-US" sz="2400" dirty="0" err="1" smtClean="0">
                <a:solidFill>
                  <a:schemeClr val="tx2">
                    <a:lumMod val="10000"/>
                  </a:schemeClr>
                </a:solidFill>
              </a:rPr>
              <a:t>Korban</a:t>
            </a:r>
            <a:r>
              <a:rPr lang="en-US" sz="2400" dirty="0" smtClean="0">
                <a:solidFill>
                  <a:schemeClr val="tx2">
                    <a:lumMod val="10000"/>
                  </a:schemeClr>
                </a:solidFill>
              </a:rPr>
              <a:t> </a:t>
            </a:r>
            <a:r>
              <a:rPr lang="en-US" sz="2400" dirty="0" err="1" smtClean="0">
                <a:solidFill>
                  <a:schemeClr val="tx2">
                    <a:lumMod val="10000"/>
                  </a:schemeClr>
                </a:solidFill>
              </a:rPr>
              <a:t>melalui</a:t>
            </a:r>
            <a:r>
              <a:rPr lang="en-US" sz="2400" dirty="0" smtClean="0">
                <a:solidFill>
                  <a:schemeClr val="tx2">
                    <a:lumMod val="10000"/>
                  </a:schemeClr>
                </a:solidFill>
              </a:rPr>
              <a:t> LPSK </a:t>
            </a:r>
            <a:r>
              <a:rPr lang="en-US" sz="2400" dirty="0" err="1" smtClean="0">
                <a:solidFill>
                  <a:schemeClr val="tx2">
                    <a:lumMod val="10000"/>
                  </a:schemeClr>
                </a:solidFill>
              </a:rPr>
              <a:t>berhak</a:t>
            </a:r>
            <a:r>
              <a:rPr lang="en-US" sz="2400" dirty="0" smtClean="0">
                <a:solidFill>
                  <a:schemeClr val="tx2">
                    <a:lumMod val="10000"/>
                  </a:schemeClr>
                </a:solidFill>
              </a:rPr>
              <a:t> </a:t>
            </a:r>
            <a:r>
              <a:rPr lang="en-US" sz="2400" dirty="0" err="1" smtClean="0">
                <a:solidFill>
                  <a:schemeClr val="tx2">
                    <a:lumMod val="10000"/>
                  </a:schemeClr>
                </a:solidFill>
              </a:rPr>
              <a:t>mengajukan</a:t>
            </a:r>
            <a:r>
              <a:rPr lang="en-US" sz="2400" dirty="0" smtClean="0">
                <a:solidFill>
                  <a:schemeClr val="tx2">
                    <a:lumMod val="10000"/>
                  </a:schemeClr>
                </a:solidFill>
              </a:rPr>
              <a:t> </a:t>
            </a:r>
            <a:r>
              <a:rPr lang="en-US" sz="2400" dirty="0" err="1" smtClean="0">
                <a:solidFill>
                  <a:schemeClr val="tx2">
                    <a:lumMod val="10000"/>
                  </a:schemeClr>
                </a:solidFill>
              </a:rPr>
              <a:t>ke</a:t>
            </a:r>
            <a:r>
              <a:rPr lang="en-US" sz="2400" dirty="0" smtClean="0">
                <a:solidFill>
                  <a:schemeClr val="tx2">
                    <a:lumMod val="10000"/>
                  </a:schemeClr>
                </a:solidFill>
              </a:rPr>
              <a:t> </a:t>
            </a:r>
            <a:r>
              <a:rPr lang="en-US" sz="2400" dirty="0" err="1" smtClean="0">
                <a:solidFill>
                  <a:schemeClr val="tx2">
                    <a:lumMod val="10000"/>
                  </a:schemeClr>
                </a:solidFill>
              </a:rPr>
              <a:t>pengadilan</a:t>
            </a:r>
            <a:r>
              <a:rPr lang="en-US" sz="2400" dirty="0" smtClean="0">
                <a:solidFill>
                  <a:schemeClr val="tx2">
                    <a:lumMod val="10000"/>
                  </a:schemeClr>
                </a:solidFill>
              </a:rPr>
              <a:t> </a:t>
            </a:r>
            <a:r>
              <a:rPr lang="en-US" sz="2400" dirty="0" err="1" smtClean="0">
                <a:solidFill>
                  <a:schemeClr val="tx2">
                    <a:lumMod val="10000"/>
                  </a:schemeClr>
                </a:solidFill>
              </a:rPr>
              <a:t>berupa</a:t>
            </a:r>
            <a:r>
              <a:rPr lang="en-US" sz="2400" dirty="0" smtClean="0">
                <a:solidFill>
                  <a:schemeClr val="tx2">
                    <a:lumMod val="10000"/>
                  </a:schemeClr>
                </a:solidFill>
              </a:rPr>
              <a:t>:</a:t>
            </a:r>
          </a:p>
          <a:p>
            <a:pPr eaLnBrk="1" hangingPunct="1">
              <a:buFontTx/>
              <a:buNone/>
            </a:pPr>
            <a:r>
              <a:rPr lang="sv-SE" sz="2400" dirty="0" smtClean="0">
                <a:solidFill>
                  <a:schemeClr val="tx2">
                    <a:lumMod val="10000"/>
                  </a:schemeClr>
                </a:solidFill>
              </a:rPr>
              <a:t>a. Hak atas kompensasi dalam kasus </a:t>
            </a:r>
            <a:r>
              <a:rPr lang="sv-SE" sz="2400" b="1" dirty="0" smtClean="0">
                <a:solidFill>
                  <a:srgbClr val="FF0000"/>
                </a:solidFill>
              </a:rPr>
              <a:t>pelanggaran hak asasi manusia yang berat</a:t>
            </a:r>
            <a:r>
              <a:rPr lang="sv-SE" sz="2400" dirty="0" smtClean="0">
                <a:solidFill>
                  <a:schemeClr val="tx2">
                    <a:lumMod val="10000"/>
                  </a:schemeClr>
                </a:solidFill>
              </a:rPr>
              <a:t>;</a:t>
            </a:r>
          </a:p>
          <a:p>
            <a:pPr eaLnBrk="1" hangingPunct="1">
              <a:buFontTx/>
              <a:buNone/>
            </a:pPr>
            <a:r>
              <a:rPr lang="sv-SE" sz="2400" dirty="0" smtClean="0">
                <a:solidFill>
                  <a:schemeClr val="tx2">
                    <a:lumMod val="10000"/>
                  </a:schemeClr>
                </a:solidFill>
              </a:rPr>
              <a:t>b. Hak atas </a:t>
            </a:r>
            <a:r>
              <a:rPr lang="sv-SE" sz="2400" b="1" dirty="0" smtClean="0">
                <a:solidFill>
                  <a:srgbClr val="FF0000"/>
                </a:solidFill>
              </a:rPr>
              <a:t>restitusi</a:t>
            </a:r>
            <a:r>
              <a:rPr lang="sv-SE" sz="2400" dirty="0" smtClean="0">
                <a:solidFill>
                  <a:schemeClr val="accent2"/>
                </a:solidFill>
              </a:rPr>
              <a:t> </a:t>
            </a:r>
            <a:r>
              <a:rPr lang="sv-SE" sz="2400" dirty="0" smtClean="0">
                <a:solidFill>
                  <a:schemeClr val="tx2">
                    <a:lumMod val="10000"/>
                  </a:schemeClr>
                </a:solidFill>
              </a:rPr>
              <a:t>atau</a:t>
            </a:r>
            <a:r>
              <a:rPr lang="sv-SE" sz="2400" dirty="0" smtClean="0">
                <a:solidFill>
                  <a:schemeClr val="accent2"/>
                </a:solidFill>
              </a:rPr>
              <a:t> </a:t>
            </a:r>
            <a:r>
              <a:rPr lang="sv-SE" sz="2400" dirty="0" smtClean="0">
                <a:solidFill>
                  <a:schemeClr val="tx2">
                    <a:lumMod val="10000"/>
                  </a:schemeClr>
                </a:solidFill>
              </a:rPr>
              <a:t>ganti kerugian yang menjadi tanggungjawab pelaku tindak pidana.</a:t>
            </a:r>
            <a:endParaRPr lang="fi-FI" sz="2400" dirty="0" smtClean="0">
              <a:solidFill>
                <a:schemeClr val="tx2">
                  <a:lumMod val="10000"/>
                </a:schemeClr>
              </a:solidFill>
            </a:endParaRPr>
          </a:p>
          <a:p>
            <a:pPr eaLnBrk="1" hangingPunct="1">
              <a:buFontTx/>
              <a:buNone/>
            </a:pPr>
            <a:r>
              <a:rPr lang="fi-FI" sz="2400" dirty="0" smtClean="0">
                <a:solidFill>
                  <a:schemeClr val="tx2">
                    <a:lumMod val="10000"/>
                  </a:schemeClr>
                </a:solidFill>
              </a:rPr>
              <a:t>	</a:t>
            </a:r>
          </a:p>
          <a:p>
            <a:pPr eaLnBrk="1" hangingPunct="1">
              <a:buFontTx/>
              <a:buNone/>
            </a:pPr>
            <a:r>
              <a:rPr lang="fi-FI" sz="2400" dirty="0" smtClean="0">
                <a:solidFill>
                  <a:schemeClr val="tx2">
                    <a:lumMod val="10000"/>
                  </a:schemeClr>
                </a:solidFill>
              </a:rPr>
              <a:t>	</a:t>
            </a:r>
            <a:r>
              <a:rPr lang="fi-FI" sz="2400" b="1" dirty="0" smtClean="0">
                <a:solidFill>
                  <a:schemeClr val="tx2">
                    <a:lumMod val="10000"/>
                  </a:schemeClr>
                </a:solidFill>
              </a:rPr>
              <a:t>Keputusan mengenai kompensasi dan restitusi diberikan oleh pengadilan</a:t>
            </a:r>
            <a:r>
              <a:rPr lang="fi-FI" sz="2400" b="1" dirty="0" smtClean="0">
                <a:solidFill>
                  <a:schemeClr val="accent2"/>
                </a:solidFill>
              </a:rPr>
              <a:t>.</a:t>
            </a:r>
            <a:endParaRPr lang="en-US" sz="2400" b="1" dirty="0" smtClean="0">
              <a:solidFill>
                <a:schemeClr val="accent2"/>
              </a:solidFill>
            </a:endParaRPr>
          </a:p>
        </p:txBody>
      </p:sp>
      <p:sp>
        <p:nvSpPr>
          <p:cNvPr id="20487" name="WordArt 13"/>
          <p:cNvSpPr>
            <a:spLocks noChangeArrowheads="1" noChangeShapeType="1" noTextEdit="1"/>
          </p:cNvSpPr>
          <p:nvPr/>
        </p:nvSpPr>
        <p:spPr bwMode="auto">
          <a:xfrm>
            <a:off x="1905000" y="838200"/>
            <a:ext cx="5638800" cy="914400"/>
          </a:xfrm>
          <a:prstGeom prst="rect">
            <a:avLst/>
          </a:prstGeom>
        </p:spPr>
        <p:txBody>
          <a:bodyPr wrap="none" fromWordArt="1">
            <a:prstTxWarp prst="textPlain">
              <a:avLst>
                <a:gd name="adj" fmla="val 50000"/>
              </a:avLst>
            </a:prstTxWarp>
          </a:bodyPr>
          <a:lstStyle/>
          <a:p>
            <a:r>
              <a:rPr lang="en-US" kern="10">
                <a:ln w="9525">
                  <a:solidFill>
                    <a:srgbClr val="FF0000"/>
                  </a:solidFill>
                  <a:round/>
                  <a:headEnd/>
                  <a:tailEnd/>
                </a:ln>
                <a:gradFill rotWithShape="1">
                  <a:gsLst>
                    <a:gs pos="0">
                      <a:srgbClr val="FF3300"/>
                    </a:gs>
                    <a:gs pos="50000">
                      <a:srgbClr val="FFFFCC"/>
                    </a:gs>
                    <a:gs pos="100000">
                      <a:srgbClr val="FF3300"/>
                    </a:gs>
                  </a:gsLst>
                  <a:lin ang="5400000" scaled="1"/>
                </a:gradFill>
                <a:effectLst>
                  <a:outerShdw dist="35921" dir="2700000" algn="ctr" rotWithShape="0">
                    <a:srgbClr val="808080">
                      <a:alpha val="79999"/>
                    </a:srgbClr>
                  </a:outerShdw>
                </a:effectLst>
                <a:latin typeface="Arial Black"/>
              </a:rPr>
              <a:t>Hak lainnya </a:t>
            </a:r>
          </a:p>
          <a:p>
            <a:r>
              <a:rPr lang="en-US" kern="10">
                <a:ln w="9525">
                  <a:solidFill>
                    <a:srgbClr val="FF0000"/>
                  </a:solidFill>
                  <a:round/>
                  <a:headEnd/>
                  <a:tailEnd/>
                </a:ln>
                <a:gradFill rotWithShape="1">
                  <a:gsLst>
                    <a:gs pos="0">
                      <a:srgbClr val="FF3300"/>
                    </a:gs>
                    <a:gs pos="50000">
                      <a:srgbClr val="FFFFCC"/>
                    </a:gs>
                    <a:gs pos="100000">
                      <a:srgbClr val="FF3300"/>
                    </a:gs>
                  </a:gsLst>
                  <a:lin ang="5400000" scaled="1"/>
                </a:gradFill>
                <a:effectLst>
                  <a:outerShdw dist="35921" dir="2700000" algn="ctr" rotWithShape="0">
                    <a:srgbClr val="808080">
                      <a:alpha val="79999"/>
                    </a:srgbClr>
                  </a:outerShdw>
                </a:effectLst>
                <a:latin typeface="Arial Black"/>
              </a:rPr>
              <a:t>yang dimiliki korban</a:t>
            </a:r>
          </a:p>
        </p:txBody>
      </p:sp>
    </p:spTree>
  </p:cSld>
  <p:clrMapOvr>
    <a:masterClrMapping/>
  </p:clrMapOvr>
  <p:transition advClick="0">
    <p:wheel spokes="8"/>
    <p:sndAc>
      <p:stSnd>
        <p:snd r:embed="rId2" name="camera.wav" builtIn="1"/>
      </p:stSnd>
    </p:sndAc>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14" descr="teleconf"/>
          <p:cNvPicPr>
            <a:picLocks noChangeAspect="1" noChangeArrowheads="1"/>
          </p:cNvPicPr>
          <p:nvPr/>
        </p:nvPicPr>
        <p:blipFill>
          <a:blip r:embed="rId3"/>
          <a:srcRect/>
          <a:stretch>
            <a:fillRect/>
          </a:stretch>
        </p:blipFill>
        <p:spPr bwMode="auto">
          <a:xfrm>
            <a:off x="3810000" y="762000"/>
            <a:ext cx="4886325" cy="4886325"/>
          </a:xfrm>
          <a:prstGeom prst="rect">
            <a:avLst/>
          </a:prstGeom>
          <a:noFill/>
          <a:ln w="9525">
            <a:noFill/>
            <a:miter lim="800000"/>
            <a:headEnd/>
            <a:tailEnd/>
          </a:ln>
        </p:spPr>
      </p:pic>
      <p:pic>
        <p:nvPicPr>
          <p:cNvPr id="21507" name="Picture 13" descr="teleconf"/>
          <p:cNvPicPr>
            <a:picLocks noChangeAspect="1" noChangeArrowheads="1"/>
          </p:cNvPicPr>
          <p:nvPr/>
        </p:nvPicPr>
        <p:blipFill>
          <a:blip r:embed="rId3">
            <a:lum bright="64000" contrast="-70000"/>
          </a:blip>
          <a:srcRect/>
          <a:stretch>
            <a:fillRect/>
          </a:stretch>
        </p:blipFill>
        <p:spPr bwMode="auto">
          <a:xfrm>
            <a:off x="3810000" y="762000"/>
            <a:ext cx="4886325" cy="4886325"/>
          </a:xfrm>
          <a:prstGeom prst="rect">
            <a:avLst/>
          </a:prstGeom>
          <a:noFill/>
          <a:ln w="9525">
            <a:noFill/>
            <a:miter lim="800000"/>
            <a:headEnd/>
            <a:tailEnd/>
          </a:ln>
        </p:spPr>
      </p:pic>
      <p:pic>
        <p:nvPicPr>
          <p:cNvPr id="21508" name="Picture 12" descr="FIST copy"/>
          <p:cNvPicPr>
            <a:picLocks noChangeAspect="1" noChangeArrowheads="1"/>
          </p:cNvPicPr>
          <p:nvPr/>
        </p:nvPicPr>
        <p:blipFill>
          <a:blip r:embed="rId4">
            <a:clrChange>
              <a:clrFrom>
                <a:srgbClr val="FFFFFF"/>
              </a:clrFrom>
              <a:clrTo>
                <a:srgbClr val="FFFFFF">
                  <a:alpha val="0"/>
                </a:srgbClr>
              </a:clrTo>
            </a:clrChange>
            <a:lum bright="64000" contrast="-70000"/>
          </a:blip>
          <a:srcRect/>
          <a:stretch>
            <a:fillRect/>
          </a:stretch>
        </p:blipFill>
        <p:spPr bwMode="auto">
          <a:xfrm>
            <a:off x="0" y="3692525"/>
            <a:ext cx="3810000" cy="3165475"/>
          </a:xfrm>
          <a:prstGeom prst="rect">
            <a:avLst/>
          </a:prstGeom>
          <a:noFill/>
          <a:ln w="9525">
            <a:noFill/>
            <a:miter lim="800000"/>
            <a:headEnd/>
            <a:tailEnd/>
          </a:ln>
        </p:spPr>
      </p:pic>
      <p:grpSp>
        <p:nvGrpSpPr>
          <p:cNvPr id="2" name="Group 2"/>
          <p:cNvGrpSpPr>
            <a:grpSpLocks/>
          </p:cNvGrpSpPr>
          <p:nvPr/>
        </p:nvGrpSpPr>
        <p:grpSpPr bwMode="auto">
          <a:xfrm>
            <a:off x="215900" y="296863"/>
            <a:ext cx="8699500" cy="6248400"/>
            <a:chOff x="136" y="187"/>
            <a:chExt cx="5480" cy="3936"/>
          </a:xfrm>
        </p:grpSpPr>
        <p:sp>
          <p:nvSpPr>
            <p:cNvPr id="21516" name="Rectangle 3"/>
            <p:cNvSpPr>
              <a:spLocks noChangeArrowheads="1"/>
            </p:cNvSpPr>
            <p:nvPr/>
          </p:nvSpPr>
          <p:spPr bwMode="auto">
            <a:xfrm>
              <a:off x="136" y="187"/>
              <a:ext cx="5480" cy="3936"/>
            </a:xfrm>
            <a:prstGeom prst="rect">
              <a:avLst/>
            </a:prstGeom>
            <a:noFill/>
            <a:ln w="57150">
              <a:solidFill>
                <a:srgbClr val="CC3300"/>
              </a:solidFill>
              <a:miter lim="800000"/>
              <a:headEnd/>
              <a:tailEnd/>
            </a:ln>
          </p:spPr>
          <p:txBody>
            <a:bodyPr wrap="none" anchor="ctr"/>
            <a:lstStyle/>
            <a:p>
              <a:pPr eaLnBrk="0" hangingPunct="0"/>
              <a:endParaRPr lang="en-US"/>
            </a:p>
          </p:txBody>
        </p:sp>
        <p:pic>
          <p:nvPicPr>
            <p:cNvPr id="21517" name="Picture 4" descr="Garuda"/>
            <p:cNvPicPr>
              <a:picLocks noChangeAspect="1" noChangeArrowheads="1"/>
            </p:cNvPicPr>
            <p:nvPr/>
          </p:nvPicPr>
          <p:blipFill>
            <a:blip r:embed="rId5">
              <a:clrChange>
                <a:clrFrom>
                  <a:srgbClr val="FFFFFF"/>
                </a:clrFrom>
                <a:clrTo>
                  <a:srgbClr val="FFFFFF">
                    <a:alpha val="0"/>
                  </a:srgbClr>
                </a:clrTo>
              </a:clrChange>
            </a:blip>
            <a:srcRect/>
            <a:stretch>
              <a:fillRect/>
            </a:stretch>
          </p:blipFill>
          <p:spPr bwMode="auto">
            <a:xfrm>
              <a:off x="181" y="255"/>
              <a:ext cx="635" cy="635"/>
            </a:xfrm>
            <a:prstGeom prst="rect">
              <a:avLst/>
            </a:prstGeom>
            <a:noFill/>
            <a:ln w="9525">
              <a:noFill/>
              <a:miter lim="800000"/>
              <a:headEnd/>
              <a:tailEnd/>
            </a:ln>
          </p:spPr>
        </p:pic>
      </p:grpSp>
      <p:grpSp>
        <p:nvGrpSpPr>
          <p:cNvPr id="3" name="Group 5"/>
          <p:cNvGrpSpPr>
            <a:grpSpLocks/>
          </p:cNvGrpSpPr>
          <p:nvPr/>
        </p:nvGrpSpPr>
        <p:grpSpPr bwMode="auto">
          <a:xfrm>
            <a:off x="6353175" y="457200"/>
            <a:ext cx="2790825" cy="571500"/>
            <a:chOff x="3243" y="300"/>
            <a:chExt cx="2131" cy="356"/>
          </a:xfrm>
        </p:grpSpPr>
        <p:sp>
          <p:nvSpPr>
            <p:cNvPr id="21513" name="WordArt 6"/>
            <p:cNvSpPr>
              <a:spLocks noChangeArrowheads="1" noChangeShapeType="1" noTextEdit="1"/>
            </p:cNvSpPr>
            <p:nvPr/>
          </p:nvSpPr>
          <p:spPr bwMode="auto">
            <a:xfrm>
              <a:off x="3765" y="300"/>
              <a:ext cx="498" cy="204"/>
            </a:xfrm>
            <a:prstGeom prst="rect">
              <a:avLst/>
            </a:prstGeom>
          </p:spPr>
          <p:txBody>
            <a:bodyPr wrap="none" fromWordArt="1">
              <a:prstTxWarp prst="textPlain">
                <a:avLst>
                  <a:gd name="adj" fmla="val 50000"/>
                </a:avLst>
              </a:prstTxWarp>
            </a:bodyPr>
            <a:lstStyle/>
            <a:p>
              <a:pPr algn="ctr"/>
              <a:r>
                <a:rPr lang="en-US" sz="3600" i="1" kern="10">
                  <a:ln w="9525">
                    <a:solidFill>
                      <a:srgbClr val="FF3300"/>
                    </a:solidFill>
                    <a:round/>
                    <a:headEnd/>
                    <a:tailEnd/>
                  </a:ln>
                  <a:solidFill>
                    <a:srgbClr val="990033"/>
                  </a:solidFill>
                  <a:effectLst>
                    <a:outerShdw dist="35921" dir="2700000" algn="ctr" rotWithShape="0">
                      <a:srgbClr val="808080">
                        <a:alpha val="79999"/>
                      </a:srgbClr>
                    </a:outerShdw>
                  </a:effectLst>
                  <a:latin typeface="Colonna MT"/>
                </a:rPr>
                <a:t>LP</a:t>
              </a:r>
            </a:p>
          </p:txBody>
        </p:sp>
        <p:sp>
          <p:nvSpPr>
            <p:cNvPr id="21514" name="Text Box 7"/>
            <p:cNvSpPr txBox="1">
              <a:spLocks noChangeArrowheads="1"/>
            </p:cNvSpPr>
            <p:nvPr/>
          </p:nvSpPr>
          <p:spPr bwMode="auto">
            <a:xfrm>
              <a:off x="3243" y="504"/>
              <a:ext cx="2131" cy="152"/>
            </a:xfrm>
            <a:prstGeom prst="rect">
              <a:avLst/>
            </a:prstGeom>
            <a:noFill/>
            <a:ln w="9525">
              <a:noFill/>
              <a:miter lim="800000"/>
              <a:headEnd/>
              <a:tailEnd/>
            </a:ln>
          </p:spPr>
          <p:txBody>
            <a:bodyPr>
              <a:spAutoFit/>
            </a:bodyPr>
            <a:lstStyle/>
            <a:p>
              <a:pPr algn="ctr">
                <a:spcBef>
                  <a:spcPct val="50000"/>
                </a:spcBef>
              </a:pPr>
              <a:r>
                <a:rPr lang="en-US" sz="1000">
                  <a:latin typeface="Arial Narrow Bold"/>
                </a:rPr>
                <a:t>Lembaga Perlindungan Saksi &amp; Korban</a:t>
              </a:r>
            </a:p>
          </p:txBody>
        </p:sp>
        <p:sp>
          <p:nvSpPr>
            <p:cNvPr id="21515" name="WordArt 8"/>
            <p:cNvSpPr>
              <a:spLocks noChangeArrowheads="1" noChangeShapeType="1" noTextEdit="1"/>
            </p:cNvSpPr>
            <p:nvPr/>
          </p:nvSpPr>
          <p:spPr bwMode="auto">
            <a:xfrm>
              <a:off x="4235" y="300"/>
              <a:ext cx="498" cy="204"/>
            </a:xfrm>
            <a:prstGeom prst="rect">
              <a:avLst/>
            </a:prstGeom>
          </p:spPr>
          <p:txBody>
            <a:bodyPr wrap="none" fromWordArt="1">
              <a:prstTxWarp prst="textPlain">
                <a:avLst>
                  <a:gd name="adj" fmla="val 50000"/>
                </a:avLst>
              </a:prstTxWarp>
            </a:bodyPr>
            <a:lstStyle/>
            <a:p>
              <a:pPr algn="ctr"/>
              <a:r>
                <a:rPr lang="en-US" sz="3600" i="1" kern="10">
                  <a:ln w="9525">
                    <a:solidFill>
                      <a:srgbClr val="0066FF"/>
                    </a:solidFill>
                    <a:round/>
                    <a:headEnd/>
                    <a:tailEnd/>
                  </a:ln>
                  <a:solidFill>
                    <a:srgbClr val="000066"/>
                  </a:solidFill>
                  <a:effectLst>
                    <a:outerShdw dist="35921" dir="2700000" algn="ctr" rotWithShape="0">
                      <a:srgbClr val="808080">
                        <a:alpha val="79999"/>
                      </a:srgbClr>
                    </a:outerShdw>
                  </a:effectLst>
                  <a:latin typeface="Colonna MT"/>
                </a:rPr>
                <a:t>SK</a:t>
              </a:r>
            </a:p>
          </p:txBody>
        </p:sp>
      </p:grpSp>
      <p:sp>
        <p:nvSpPr>
          <p:cNvPr id="50186" name="Rectangle 10"/>
          <p:cNvSpPr>
            <a:spLocks noGrp="1" noChangeArrowheads="1"/>
          </p:cNvSpPr>
          <p:nvPr>
            <p:ph idx="1"/>
          </p:nvPr>
        </p:nvSpPr>
        <p:spPr bwMode="auto">
          <a:xfrm>
            <a:off x="533400" y="2057400"/>
            <a:ext cx="8305800" cy="4495800"/>
          </a:xfrm>
          <a:ln>
            <a:miter lim="800000"/>
            <a:headEnd/>
            <a:tailEnd/>
          </a:ln>
          <a:effectLst>
            <a:outerShdw dist="28398" dir="1593903" algn="ctr" rotWithShape="0">
              <a:schemeClr val="bg1">
                <a:alpha val="50000"/>
              </a:schemeClr>
            </a:outerShdw>
          </a:effectLst>
        </p:spPr>
        <p:txBody>
          <a:bodyPr vert="horz" wrap="square" lIns="91440" tIns="45720" rIns="91440" bIns="45720" numCol="1" anchor="t" anchorCtr="0" compatLnSpc="1">
            <a:prstTxWarp prst="textNoShape">
              <a:avLst/>
            </a:prstTxWarp>
            <a:normAutofit/>
          </a:bodyPr>
          <a:lstStyle/>
          <a:p>
            <a:pPr marL="609600" indent="-609600" eaLnBrk="1" hangingPunct="1">
              <a:buFontTx/>
              <a:buNone/>
              <a:defRPr/>
            </a:pPr>
            <a:r>
              <a:rPr lang="fi-FI" sz="1800" b="1" dirty="0">
                <a:solidFill>
                  <a:schemeClr val="bg1"/>
                </a:solidFill>
              </a:rPr>
              <a:t>Pasal 9</a:t>
            </a:r>
          </a:p>
          <a:p>
            <a:pPr marL="609600" indent="-609600" eaLnBrk="1" hangingPunct="1">
              <a:buFontTx/>
              <a:buAutoNum type="arabicParenBoth"/>
              <a:defRPr/>
            </a:pPr>
            <a:r>
              <a:rPr lang="fi-FI" sz="1800" b="1" dirty="0">
                <a:solidFill>
                  <a:schemeClr val="bg1"/>
                </a:solidFill>
              </a:rPr>
              <a:t>Saksi dan/atau Korban yang merasa dirinya berada dalam </a:t>
            </a:r>
            <a:r>
              <a:rPr lang="fi-FI" sz="1800" b="1" dirty="0" smtClean="0">
                <a:solidFill>
                  <a:srgbClr val="FF0000"/>
                </a:solidFill>
              </a:rPr>
              <a:t>ancaman </a:t>
            </a:r>
            <a:r>
              <a:rPr lang="fi-FI" sz="1800" b="1" dirty="0">
                <a:solidFill>
                  <a:srgbClr val="FF0000"/>
                </a:solidFill>
              </a:rPr>
              <a:t>yang sangat besar</a:t>
            </a:r>
            <a:r>
              <a:rPr lang="fi-FI" sz="1800" b="1" dirty="0">
                <a:solidFill>
                  <a:srgbClr val="CC0000"/>
                </a:solidFill>
              </a:rPr>
              <a:t>, </a:t>
            </a:r>
            <a:r>
              <a:rPr lang="fi-FI" sz="1800" b="1" dirty="0">
                <a:solidFill>
                  <a:schemeClr val="bg1"/>
                </a:solidFill>
              </a:rPr>
              <a:t>atas persetujuan hakim dapat memberikan kesaksian tanpa hadir langsung di pengadilan tempat perkara tersebut sedang diperiksa.</a:t>
            </a:r>
          </a:p>
          <a:p>
            <a:pPr marL="609600" indent="-609600" eaLnBrk="1" hangingPunct="1">
              <a:lnSpc>
                <a:spcPct val="60000"/>
              </a:lnSpc>
              <a:buFontTx/>
              <a:buNone/>
              <a:defRPr/>
            </a:pPr>
            <a:endParaRPr lang="fi-FI" sz="1800" b="1" dirty="0">
              <a:solidFill>
                <a:schemeClr val="bg1"/>
              </a:solidFill>
            </a:endParaRPr>
          </a:p>
          <a:p>
            <a:pPr marL="609600" indent="-609600" eaLnBrk="1" hangingPunct="1">
              <a:buFontTx/>
              <a:buNone/>
              <a:defRPr/>
            </a:pPr>
            <a:r>
              <a:rPr lang="fi-FI" sz="1800" b="1" dirty="0">
                <a:solidFill>
                  <a:schemeClr val="bg1"/>
                </a:solidFill>
              </a:rPr>
              <a:t>(2) 	Saksi dan/atau Korban sebagaimana dimaksud pada ayat (1) dapat memberikan kesaksiannya</a:t>
            </a:r>
            <a:r>
              <a:rPr lang="fi-FI" sz="1800" b="1" dirty="0">
                <a:solidFill>
                  <a:srgbClr val="CC0000"/>
                </a:solidFill>
              </a:rPr>
              <a:t> </a:t>
            </a:r>
            <a:r>
              <a:rPr lang="fi-FI" sz="1800" b="1" dirty="0">
                <a:solidFill>
                  <a:srgbClr val="FF0000"/>
                </a:solidFill>
              </a:rPr>
              <a:t>secara tertulis </a:t>
            </a:r>
            <a:r>
              <a:rPr lang="fi-FI" sz="1800" b="1" dirty="0">
                <a:solidFill>
                  <a:schemeClr val="bg1"/>
                </a:solidFill>
              </a:rPr>
              <a:t>yang disampaikan di hadapan pejabat yang berwenang dan membubuhkan tanda tangannya pada berita acara yang memuat tentang kesaksian tersebut.</a:t>
            </a:r>
          </a:p>
          <a:p>
            <a:pPr marL="609600" indent="-609600" eaLnBrk="1" hangingPunct="1">
              <a:lnSpc>
                <a:spcPct val="60000"/>
              </a:lnSpc>
              <a:buFontTx/>
              <a:buNone/>
              <a:defRPr/>
            </a:pPr>
            <a:endParaRPr lang="fi-FI" sz="1800" b="1" dirty="0">
              <a:solidFill>
                <a:schemeClr val="bg1"/>
              </a:solidFill>
            </a:endParaRPr>
          </a:p>
          <a:p>
            <a:pPr marL="609600" indent="-609600" eaLnBrk="1" hangingPunct="1">
              <a:buFontTx/>
              <a:buNone/>
              <a:defRPr/>
            </a:pPr>
            <a:r>
              <a:rPr lang="fi-FI" sz="1800" b="1" dirty="0">
                <a:solidFill>
                  <a:schemeClr val="bg1"/>
                </a:solidFill>
              </a:rPr>
              <a:t>(3) 	Saksi dan/atau Korban sebagaimana dimaksud pada ayat (1) dapat juga didengar kesaksiannya secara langsung melalui</a:t>
            </a:r>
            <a:r>
              <a:rPr lang="fi-FI" sz="1800" b="1" dirty="0">
                <a:solidFill>
                  <a:srgbClr val="CC0000"/>
                </a:solidFill>
              </a:rPr>
              <a:t> </a:t>
            </a:r>
            <a:r>
              <a:rPr lang="fi-FI" sz="1800" b="1" dirty="0">
                <a:solidFill>
                  <a:srgbClr val="FF0000"/>
                </a:solidFill>
              </a:rPr>
              <a:t>sarana elektronik</a:t>
            </a:r>
            <a:r>
              <a:rPr lang="fi-FI" sz="1800" b="1" dirty="0">
                <a:solidFill>
                  <a:srgbClr val="CC0000"/>
                </a:solidFill>
              </a:rPr>
              <a:t> </a:t>
            </a:r>
            <a:r>
              <a:rPr lang="fi-FI" sz="1800" b="1" dirty="0">
                <a:solidFill>
                  <a:schemeClr val="bg1"/>
                </a:solidFill>
              </a:rPr>
              <a:t>dengan didampingi oleh pejabat yang berwenang.</a:t>
            </a:r>
            <a:endParaRPr lang="en-US" sz="1800" b="1" dirty="0">
              <a:solidFill>
                <a:schemeClr val="bg1"/>
              </a:solidFill>
            </a:endParaRPr>
          </a:p>
        </p:txBody>
      </p:sp>
      <p:sp>
        <p:nvSpPr>
          <p:cNvPr id="21512" name="WordArt 11"/>
          <p:cNvSpPr>
            <a:spLocks noChangeArrowheads="1" noChangeShapeType="1" noTextEdit="1"/>
          </p:cNvSpPr>
          <p:nvPr/>
        </p:nvSpPr>
        <p:spPr bwMode="auto">
          <a:xfrm>
            <a:off x="1676400" y="990600"/>
            <a:ext cx="5638800" cy="914400"/>
          </a:xfrm>
          <a:prstGeom prst="rect">
            <a:avLst/>
          </a:prstGeom>
        </p:spPr>
        <p:txBody>
          <a:bodyPr wrap="none" fromWordArt="1">
            <a:prstTxWarp prst="textPlain">
              <a:avLst>
                <a:gd name="adj" fmla="val 50000"/>
              </a:avLst>
            </a:prstTxWarp>
          </a:bodyPr>
          <a:lstStyle/>
          <a:p>
            <a:r>
              <a:rPr lang="en-US" kern="10">
                <a:ln w="9525">
                  <a:solidFill>
                    <a:srgbClr val="FF0000"/>
                  </a:solidFill>
                  <a:round/>
                  <a:headEnd/>
                  <a:tailEnd/>
                </a:ln>
                <a:gradFill rotWithShape="1">
                  <a:gsLst>
                    <a:gs pos="0">
                      <a:srgbClr val="FF3300"/>
                    </a:gs>
                    <a:gs pos="50000">
                      <a:srgbClr val="FFFFCC"/>
                    </a:gs>
                    <a:gs pos="100000">
                      <a:srgbClr val="FF3300"/>
                    </a:gs>
                  </a:gsLst>
                  <a:lin ang="5400000" scaled="1"/>
                </a:gradFill>
                <a:effectLst>
                  <a:outerShdw dist="35921" dir="2700000" algn="ctr" rotWithShape="0">
                    <a:srgbClr val="808080">
                      <a:alpha val="79999"/>
                    </a:srgbClr>
                  </a:outerShdw>
                </a:effectLst>
                <a:latin typeface="Arial Black"/>
              </a:rPr>
              <a:t>Memberikan kesaksian</a:t>
            </a:r>
          </a:p>
          <a:p>
            <a:r>
              <a:rPr lang="en-US" kern="10">
                <a:ln w="9525">
                  <a:solidFill>
                    <a:srgbClr val="FF0000"/>
                  </a:solidFill>
                  <a:round/>
                  <a:headEnd/>
                  <a:tailEnd/>
                </a:ln>
                <a:gradFill rotWithShape="1">
                  <a:gsLst>
                    <a:gs pos="0">
                      <a:srgbClr val="FF3300"/>
                    </a:gs>
                    <a:gs pos="50000">
                      <a:srgbClr val="FFFFCC"/>
                    </a:gs>
                    <a:gs pos="100000">
                      <a:srgbClr val="FF3300"/>
                    </a:gs>
                  </a:gsLst>
                  <a:lin ang="5400000" scaled="1"/>
                </a:gradFill>
                <a:effectLst>
                  <a:outerShdw dist="35921" dir="2700000" algn="ctr" rotWithShape="0">
                    <a:srgbClr val="808080">
                      <a:alpha val="79999"/>
                    </a:srgbClr>
                  </a:outerShdw>
                </a:effectLst>
                <a:latin typeface="Arial Black"/>
              </a:rPr>
              <a:t>dapat di luar pengadilan</a:t>
            </a:r>
          </a:p>
        </p:txBody>
      </p:sp>
    </p:spTree>
  </p:cSld>
  <p:clrMapOvr>
    <a:masterClrMapping/>
  </p:clrMapOvr>
  <p:transition advClick="0">
    <p:wheel spokes="8"/>
    <p:sndAc>
      <p:stSnd>
        <p:snd r:embed="rId2" name="camera.wav" builtIn="1"/>
      </p:stSnd>
    </p:sndAc>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215900" y="296863"/>
            <a:ext cx="8699500" cy="6248400"/>
            <a:chOff x="136" y="187"/>
            <a:chExt cx="5480" cy="3936"/>
          </a:xfrm>
        </p:grpSpPr>
        <p:sp>
          <p:nvSpPr>
            <p:cNvPr id="22537" name="Rectangle 3"/>
            <p:cNvSpPr>
              <a:spLocks noChangeArrowheads="1"/>
            </p:cNvSpPr>
            <p:nvPr/>
          </p:nvSpPr>
          <p:spPr bwMode="auto">
            <a:xfrm>
              <a:off x="136" y="187"/>
              <a:ext cx="5480" cy="3936"/>
            </a:xfrm>
            <a:prstGeom prst="rect">
              <a:avLst/>
            </a:prstGeom>
            <a:noFill/>
            <a:ln w="57150">
              <a:solidFill>
                <a:srgbClr val="CC3300"/>
              </a:solidFill>
              <a:miter lim="800000"/>
              <a:headEnd/>
              <a:tailEnd/>
            </a:ln>
          </p:spPr>
          <p:txBody>
            <a:bodyPr wrap="none" anchor="ctr"/>
            <a:lstStyle/>
            <a:p>
              <a:pPr eaLnBrk="0" hangingPunct="0"/>
              <a:endParaRPr lang="en-US"/>
            </a:p>
          </p:txBody>
        </p:sp>
        <p:pic>
          <p:nvPicPr>
            <p:cNvPr id="22538" name="Picture 4" descr="Garuda"/>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181" y="255"/>
              <a:ext cx="635" cy="635"/>
            </a:xfrm>
            <a:prstGeom prst="rect">
              <a:avLst/>
            </a:prstGeom>
            <a:noFill/>
            <a:ln w="9525">
              <a:noFill/>
              <a:miter lim="800000"/>
              <a:headEnd/>
              <a:tailEnd/>
            </a:ln>
          </p:spPr>
        </p:pic>
      </p:grpSp>
      <p:grpSp>
        <p:nvGrpSpPr>
          <p:cNvPr id="3" name="Group 5"/>
          <p:cNvGrpSpPr>
            <a:grpSpLocks/>
          </p:cNvGrpSpPr>
          <p:nvPr/>
        </p:nvGrpSpPr>
        <p:grpSpPr bwMode="auto">
          <a:xfrm>
            <a:off x="6353175" y="457200"/>
            <a:ext cx="2790825" cy="571500"/>
            <a:chOff x="3243" y="300"/>
            <a:chExt cx="2131" cy="356"/>
          </a:xfrm>
        </p:grpSpPr>
        <p:sp>
          <p:nvSpPr>
            <p:cNvPr id="22534" name="WordArt 6"/>
            <p:cNvSpPr>
              <a:spLocks noChangeArrowheads="1" noChangeShapeType="1" noTextEdit="1"/>
            </p:cNvSpPr>
            <p:nvPr/>
          </p:nvSpPr>
          <p:spPr bwMode="auto">
            <a:xfrm>
              <a:off x="3765" y="300"/>
              <a:ext cx="498" cy="204"/>
            </a:xfrm>
            <a:prstGeom prst="rect">
              <a:avLst/>
            </a:prstGeom>
          </p:spPr>
          <p:txBody>
            <a:bodyPr wrap="none" fromWordArt="1">
              <a:prstTxWarp prst="textPlain">
                <a:avLst>
                  <a:gd name="adj" fmla="val 50000"/>
                </a:avLst>
              </a:prstTxWarp>
            </a:bodyPr>
            <a:lstStyle/>
            <a:p>
              <a:pPr algn="ctr"/>
              <a:r>
                <a:rPr lang="en-US" sz="3600" i="1" kern="10">
                  <a:ln w="9525">
                    <a:solidFill>
                      <a:srgbClr val="FF3300"/>
                    </a:solidFill>
                    <a:round/>
                    <a:headEnd/>
                    <a:tailEnd/>
                  </a:ln>
                  <a:solidFill>
                    <a:srgbClr val="990033"/>
                  </a:solidFill>
                  <a:effectLst>
                    <a:outerShdw dist="35921" dir="2700000" algn="ctr" rotWithShape="0">
                      <a:srgbClr val="808080">
                        <a:alpha val="79999"/>
                      </a:srgbClr>
                    </a:outerShdw>
                  </a:effectLst>
                  <a:latin typeface="Colonna MT"/>
                </a:rPr>
                <a:t>LP</a:t>
              </a:r>
            </a:p>
          </p:txBody>
        </p:sp>
        <p:sp>
          <p:nvSpPr>
            <p:cNvPr id="22535" name="Text Box 7"/>
            <p:cNvSpPr txBox="1">
              <a:spLocks noChangeArrowheads="1"/>
            </p:cNvSpPr>
            <p:nvPr/>
          </p:nvSpPr>
          <p:spPr bwMode="auto">
            <a:xfrm>
              <a:off x="3243" y="504"/>
              <a:ext cx="2131" cy="152"/>
            </a:xfrm>
            <a:prstGeom prst="rect">
              <a:avLst/>
            </a:prstGeom>
            <a:noFill/>
            <a:ln w="9525">
              <a:noFill/>
              <a:miter lim="800000"/>
              <a:headEnd/>
              <a:tailEnd/>
            </a:ln>
          </p:spPr>
          <p:txBody>
            <a:bodyPr>
              <a:spAutoFit/>
            </a:bodyPr>
            <a:lstStyle/>
            <a:p>
              <a:pPr algn="ctr">
                <a:spcBef>
                  <a:spcPct val="50000"/>
                </a:spcBef>
              </a:pPr>
              <a:r>
                <a:rPr lang="en-US" sz="1000">
                  <a:latin typeface="Arial Narrow Bold"/>
                </a:rPr>
                <a:t>Lembaga Perlindungan Saksi &amp; Korban</a:t>
              </a:r>
            </a:p>
          </p:txBody>
        </p:sp>
        <p:sp>
          <p:nvSpPr>
            <p:cNvPr id="22536" name="WordArt 8"/>
            <p:cNvSpPr>
              <a:spLocks noChangeArrowheads="1" noChangeShapeType="1" noTextEdit="1"/>
            </p:cNvSpPr>
            <p:nvPr/>
          </p:nvSpPr>
          <p:spPr bwMode="auto">
            <a:xfrm>
              <a:off x="4235" y="300"/>
              <a:ext cx="498" cy="204"/>
            </a:xfrm>
            <a:prstGeom prst="rect">
              <a:avLst/>
            </a:prstGeom>
          </p:spPr>
          <p:txBody>
            <a:bodyPr wrap="none" fromWordArt="1">
              <a:prstTxWarp prst="textPlain">
                <a:avLst>
                  <a:gd name="adj" fmla="val 50000"/>
                </a:avLst>
              </a:prstTxWarp>
            </a:bodyPr>
            <a:lstStyle/>
            <a:p>
              <a:pPr algn="ctr"/>
              <a:r>
                <a:rPr lang="en-US" sz="3600" i="1" kern="10">
                  <a:ln w="9525">
                    <a:solidFill>
                      <a:srgbClr val="0066FF"/>
                    </a:solidFill>
                    <a:round/>
                    <a:headEnd/>
                    <a:tailEnd/>
                  </a:ln>
                  <a:solidFill>
                    <a:srgbClr val="000066"/>
                  </a:solidFill>
                  <a:effectLst>
                    <a:outerShdw dist="35921" dir="2700000" algn="ctr" rotWithShape="0">
                      <a:srgbClr val="808080">
                        <a:alpha val="79999"/>
                      </a:srgbClr>
                    </a:outerShdw>
                  </a:effectLst>
                  <a:latin typeface="Colonna MT"/>
                </a:rPr>
                <a:t>SK</a:t>
              </a:r>
            </a:p>
          </p:txBody>
        </p:sp>
      </p:grpSp>
      <p:sp>
        <p:nvSpPr>
          <p:cNvPr id="51210" name="Rectangle 10"/>
          <p:cNvSpPr>
            <a:spLocks noGrp="1" noChangeArrowheads="1"/>
          </p:cNvSpPr>
          <p:nvPr>
            <p:ph idx="1"/>
          </p:nvPr>
        </p:nvSpPr>
        <p:spPr bwMode="auto">
          <a:xfrm>
            <a:off x="914400" y="2209800"/>
            <a:ext cx="7543800" cy="4191000"/>
          </a:xfrm>
          <a:ln>
            <a:miter lim="800000"/>
            <a:headEnd/>
            <a:tailEnd/>
          </a:ln>
          <a:effectLst>
            <a:outerShdw dist="35921" dir="2700000" algn="ctr" rotWithShape="0">
              <a:schemeClr val="bg1"/>
            </a:outerShdw>
          </a:effectLst>
        </p:spPr>
        <p:txBody>
          <a:bodyPr vert="horz" wrap="square" lIns="91440" tIns="45720" rIns="91440" bIns="45720" numCol="1" anchor="t" anchorCtr="0" compatLnSpc="1">
            <a:prstTxWarp prst="textNoShape">
              <a:avLst/>
            </a:prstTxWarp>
            <a:normAutofit/>
          </a:bodyPr>
          <a:lstStyle/>
          <a:p>
            <a:pPr marL="398463" indent="-398463" eaLnBrk="1" hangingPunct="1">
              <a:lnSpc>
                <a:spcPct val="90000"/>
              </a:lnSpc>
              <a:buFontTx/>
              <a:buNone/>
              <a:defRPr/>
            </a:pPr>
            <a:r>
              <a:rPr lang="fi-FI" sz="2000" b="1" dirty="0">
                <a:solidFill>
                  <a:srgbClr val="FF3300"/>
                </a:solidFill>
              </a:rPr>
              <a:t>Pasal 10</a:t>
            </a:r>
          </a:p>
          <a:p>
            <a:pPr marL="398463" indent="-398463" eaLnBrk="1" hangingPunct="1">
              <a:lnSpc>
                <a:spcPct val="90000"/>
              </a:lnSpc>
              <a:buFontTx/>
              <a:buNone/>
              <a:defRPr/>
            </a:pPr>
            <a:r>
              <a:rPr lang="fi-FI" sz="2000" b="1" dirty="0">
                <a:solidFill>
                  <a:schemeClr val="accent2"/>
                </a:solidFill>
              </a:rPr>
              <a:t>(1) Saksi, Korban, dan pelapor </a:t>
            </a:r>
            <a:r>
              <a:rPr lang="fi-FI" sz="2000" b="1" dirty="0">
                <a:solidFill>
                  <a:srgbClr val="FF0000"/>
                </a:solidFill>
              </a:rPr>
              <a:t>tidak dapat dituntut</a:t>
            </a:r>
            <a:r>
              <a:rPr lang="fi-FI" sz="2000" b="1" dirty="0">
                <a:solidFill>
                  <a:schemeClr val="accent2"/>
                </a:solidFill>
              </a:rPr>
              <a:t> secara hukum baik pidana maupun perdata atas laporan, kesaksian yang akan, sedang, atau telah diberikannya.</a:t>
            </a:r>
          </a:p>
          <a:p>
            <a:pPr marL="398463" indent="-398463" eaLnBrk="1" hangingPunct="1">
              <a:lnSpc>
                <a:spcPct val="90000"/>
              </a:lnSpc>
              <a:buFontTx/>
              <a:buNone/>
              <a:defRPr/>
            </a:pPr>
            <a:r>
              <a:rPr lang="fi-FI" sz="2000" b="1" dirty="0">
                <a:solidFill>
                  <a:schemeClr val="accent2"/>
                </a:solidFill>
              </a:rPr>
              <a:t>(2) Seorang Saksi yang juga tersangka dalam kasus yang sama tidak dapat dibebaskan dari tuntutan pidana apabila ia ternyata terbukti secara sah dan meyakinkan bersalah, tetapi kesaksiannya dapat dijadikan pertimbangan hakim dalam </a:t>
            </a:r>
            <a:r>
              <a:rPr lang="fi-FI" sz="2000" b="1" dirty="0">
                <a:solidFill>
                  <a:srgbClr val="FF0000"/>
                </a:solidFill>
              </a:rPr>
              <a:t>meringankan pidana </a:t>
            </a:r>
            <a:r>
              <a:rPr lang="fi-FI" sz="2000" b="1" dirty="0">
                <a:solidFill>
                  <a:schemeClr val="accent2"/>
                </a:solidFill>
              </a:rPr>
              <a:t>yang akan dijatuhkan.</a:t>
            </a:r>
          </a:p>
          <a:p>
            <a:pPr marL="398463" indent="-398463" eaLnBrk="1" hangingPunct="1">
              <a:lnSpc>
                <a:spcPct val="90000"/>
              </a:lnSpc>
              <a:buFontTx/>
              <a:buNone/>
              <a:defRPr/>
            </a:pPr>
            <a:r>
              <a:rPr lang="fi-FI" sz="2000" b="1" dirty="0">
                <a:solidFill>
                  <a:schemeClr val="accent2"/>
                </a:solidFill>
              </a:rPr>
              <a:t>(3) Ketentuan sebagaimana dimaksud pada ayat (1) tidak berlaku terhadap Saksi, Korban dan pelapor yang memberikan keterangan </a:t>
            </a:r>
            <a:r>
              <a:rPr lang="fi-FI" sz="2000" b="1" dirty="0">
                <a:solidFill>
                  <a:srgbClr val="FF0000"/>
                </a:solidFill>
              </a:rPr>
              <a:t>tidak dengan itikad baik</a:t>
            </a:r>
            <a:r>
              <a:rPr lang="fi-FI" sz="2000" b="1" dirty="0">
                <a:solidFill>
                  <a:schemeClr val="accent2"/>
                </a:solidFill>
              </a:rPr>
              <a:t>.</a:t>
            </a:r>
            <a:endParaRPr lang="en-US" sz="2000" b="1" dirty="0">
              <a:solidFill>
                <a:schemeClr val="accent2"/>
              </a:solidFill>
            </a:endParaRPr>
          </a:p>
        </p:txBody>
      </p:sp>
      <p:sp>
        <p:nvSpPr>
          <p:cNvPr id="22533" name="WordArt 11"/>
          <p:cNvSpPr>
            <a:spLocks noChangeArrowheads="1" noChangeShapeType="1" noTextEdit="1"/>
          </p:cNvSpPr>
          <p:nvPr/>
        </p:nvSpPr>
        <p:spPr bwMode="auto">
          <a:xfrm>
            <a:off x="1066800" y="1524000"/>
            <a:ext cx="2743200" cy="457200"/>
          </a:xfrm>
          <a:prstGeom prst="rect">
            <a:avLst/>
          </a:prstGeom>
        </p:spPr>
        <p:txBody>
          <a:bodyPr wrap="none" fromWordArt="1">
            <a:prstTxWarp prst="textPlain">
              <a:avLst>
                <a:gd name="adj" fmla="val 50000"/>
              </a:avLst>
            </a:prstTxWarp>
          </a:bodyPr>
          <a:lstStyle/>
          <a:p>
            <a:r>
              <a:rPr lang="en-US" kern="10">
                <a:ln w="9525">
                  <a:solidFill>
                    <a:srgbClr val="FF0000"/>
                  </a:solidFill>
                  <a:round/>
                  <a:headEnd/>
                  <a:tailEnd/>
                </a:ln>
                <a:gradFill rotWithShape="1">
                  <a:gsLst>
                    <a:gs pos="0">
                      <a:srgbClr val="FF3300"/>
                    </a:gs>
                    <a:gs pos="50000">
                      <a:srgbClr val="FFFFCC"/>
                    </a:gs>
                    <a:gs pos="100000">
                      <a:srgbClr val="FF3300"/>
                    </a:gs>
                  </a:gsLst>
                  <a:lin ang="5400000" scaled="1"/>
                </a:gradFill>
                <a:effectLst>
                  <a:outerShdw dist="35921" dir="2700000" algn="ctr" rotWithShape="0">
                    <a:srgbClr val="808080">
                      <a:alpha val="79999"/>
                    </a:srgbClr>
                  </a:outerShdw>
                </a:effectLst>
                <a:latin typeface="Arial Black"/>
              </a:rPr>
              <a:t>Itikad Baik</a:t>
            </a:r>
          </a:p>
        </p:txBody>
      </p:sp>
    </p:spTree>
  </p:cSld>
  <p:clrMapOvr>
    <a:masterClrMapping/>
  </p:clrMapOvr>
  <p:transition advClick="0">
    <p:wheel spokes="8"/>
    <p:sndAc>
      <p:stSnd>
        <p:snd r:embed="rId2" name="camera.wav" builtIn="1"/>
      </p:stSnd>
    </p:sndAc>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E:\VAIO Picture\My Pictures\gedung%20pola%20copy.jpg"/>
          <p:cNvPicPr>
            <a:picLocks noGrp="1" noChangeAspect="1" noChangeArrowheads="1"/>
          </p:cNvPicPr>
          <p:nvPr>
            <p:ph idx="1"/>
          </p:nvPr>
        </p:nvPicPr>
        <p:blipFill>
          <a:blip r:embed="rId3"/>
          <a:srcRect/>
          <a:stretch>
            <a:fillRect/>
          </a:stretch>
        </p:blipFill>
        <p:spPr bwMode="auto">
          <a:xfrm>
            <a:off x="533400" y="2057400"/>
            <a:ext cx="8061398" cy="3623790"/>
          </a:xfrm>
          <a:prstGeom prst="rect">
            <a:avLst/>
          </a:prstGeom>
          <a:noFill/>
        </p:spPr>
      </p:pic>
      <p:sp>
        <p:nvSpPr>
          <p:cNvPr id="2" name="Title 1"/>
          <p:cNvSpPr>
            <a:spLocks noGrp="1"/>
          </p:cNvSpPr>
          <p:nvPr>
            <p:ph type="title"/>
          </p:nvPr>
        </p:nvSpPr>
        <p:spPr/>
        <p:txBody>
          <a:bodyPr>
            <a:normAutofit fontScale="90000"/>
          </a:bodyPr>
          <a:lstStyle/>
          <a:p>
            <a:r>
              <a:rPr lang="en-US" dirty="0" err="1" smtClean="0"/>
              <a:t>Peranan</a:t>
            </a:r>
            <a:r>
              <a:rPr lang="en-US" dirty="0" smtClean="0"/>
              <a:t> LPSK </a:t>
            </a:r>
            <a:r>
              <a:rPr lang="en-US" dirty="0" err="1" smtClean="0"/>
              <a:t>dalam</a:t>
            </a:r>
            <a:r>
              <a:rPr lang="en-US" dirty="0" smtClean="0"/>
              <a:t> </a:t>
            </a:r>
            <a:r>
              <a:rPr lang="en-US" dirty="0" err="1" smtClean="0"/>
              <a:t>Perlindungan</a:t>
            </a:r>
            <a:r>
              <a:rPr lang="en-US" dirty="0" smtClean="0"/>
              <a:t> </a:t>
            </a:r>
            <a:r>
              <a:rPr lang="en-US" dirty="0" err="1" smtClean="0"/>
              <a:t>Saksi</a:t>
            </a:r>
            <a:r>
              <a:rPr lang="en-US" dirty="0" smtClean="0"/>
              <a:t> </a:t>
            </a:r>
            <a:r>
              <a:rPr lang="en-US" dirty="0" err="1" smtClean="0"/>
              <a:t>dan</a:t>
            </a:r>
            <a:r>
              <a:rPr lang="en-US" dirty="0" smtClean="0"/>
              <a:t> </a:t>
            </a:r>
            <a:r>
              <a:rPr lang="en-US" dirty="0" err="1" smtClean="0"/>
              <a:t>Korban</a:t>
            </a:r>
            <a:endParaRPr lang="en-US" dirty="0"/>
          </a:p>
        </p:txBody>
      </p:sp>
    </p:spTree>
  </p:cSld>
  <p:clrMapOvr>
    <a:masterClrMapping/>
  </p:clrMapOvr>
  <p:transition>
    <p:newsflash/>
    <p:sndAc>
      <p:stSnd>
        <p:snd r:embed="rId2" name="voltage.wav" builtIn="1"/>
      </p:stSnd>
    </p:sndAc>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125" descr="victim8"/>
          <p:cNvPicPr>
            <a:picLocks noChangeAspect="1" noChangeArrowheads="1"/>
          </p:cNvPicPr>
          <p:nvPr/>
        </p:nvPicPr>
        <p:blipFill>
          <a:blip r:embed="rId4">
            <a:clrChange>
              <a:clrFrom>
                <a:srgbClr val="FFFFFF"/>
              </a:clrFrom>
              <a:clrTo>
                <a:srgbClr val="FFFFFF">
                  <a:alpha val="0"/>
                </a:srgbClr>
              </a:clrTo>
            </a:clrChange>
            <a:lum bright="12000"/>
          </a:blip>
          <a:srcRect l="10414" t="10138" r="5632"/>
          <a:stretch>
            <a:fillRect/>
          </a:stretch>
        </p:blipFill>
        <p:spPr bwMode="auto">
          <a:xfrm>
            <a:off x="215900" y="2454275"/>
            <a:ext cx="5618163" cy="4403725"/>
          </a:xfrm>
          <a:prstGeom prst="rect">
            <a:avLst/>
          </a:prstGeom>
          <a:noFill/>
          <a:ln w="9525">
            <a:noFill/>
            <a:miter lim="800000"/>
            <a:headEnd/>
            <a:tailEnd/>
          </a:ln>
        </p:spPr>
      </p:pic>
      <p:pic>
        <p:nvPicPr>
          <p:cNvPr id="24579" name="Picture 120" descr="bal &amp; Hammer"/>
          <p:cNvPicPr>
            <a:picLocks noChangeAspect="1" noChangeArrowheads="1"/>
          </p:cNvPicPr>
          <p:nvPr/>
        </p:nvPicPr>
        <p:blipFill>
          <a:blip r:embed="rId5">
            <a:lum bright="70000" contrast="-70000"/>
          </a:blip>
          <a:srcRect/>
          <a:stretch>
            <a:fillRect/>
          </a:stretch>
        </p:blipFill>
        <p:spPr bwMode="auto">
          <a:xfrm>
            <a:off x="7019925" y="1952625"/>
            <a:ext cx="2124075" cy="2782888"/>
          </a:xfrm>
          <a:prstGeom prst="rect">
            <a:avLst/>
          </a:prstGeom>
          <a:noFill/>
          <a:ln w="9525">
            <a:noFill/>
            <a:miter lim="800000"/>
            <a:headEnd/>
            <a:tailEnd/>
          </a:ln>
        </p:spPr>
      </p:pic>
      <p:sp>
        <p:nvSpPr>
          <p:cNvPr id="24580" name="WordArt 100"/>
          <p:cNvSpPr>
            <a:spLocks noChangeArrowheads="1" noChangeShapeType="1" noTextEdit="1"/>
          </p:cNvSpPr>
          <p:nvPr/>
        </p:nvSpPr>
        <p:spPr bwMode="auto">
          <a:xfrm>
            <a:off x="2447925" y="1052513"/>
            <a:ext cx="3133725" cy="395287"/>
          </a:xfrm>
          <a:prstGeom prst="rect">
            <a:avLst/>
          </a:prstGeom>
        </p:spPr>
        <p:txBody>
          <a:bodyPr wrap="none" fromWordArt="1">
            <a:prstTxWarp prst="textPlain">
              <a:avLst>
                <a:gd name="adj" fmla="val 50000"/>
              </a:avLst>
            </a:prstTxWarp>
          </a:bodyPr>
          <a:lstStyle/>
          <a:p>
            <a:pPr algn="ctr"/>
            <a:r>
              <a:rPr lang="en-US" kern="10">
                <a:ln w="9525">
                  <a:solidFill>
                    <a:srgbClr val="FF0000"/>
                  </a:solidFill>
                  <a:round/>
                  <a:headEnd/>
                  <a:tailEnd/>
                </a:ln>
                <a:gradFill rotWithShape="1">
                  <a:gsLst>
                    <a:gs pos="0">
                      <a:srgbClr val="FF3300"/>
                    </a:gs>
                    <a:gs pos="50000">
                      <a:srgbClr val="FFFFCC"/>
                    </a:gs>
                    <a:gs pos="100000">
                      <a:srgbClr val="FF3300"/>
                    </a:gs>
                  </a:gsLst>
                  <a:lin ang="5400000" scaled="1"/>
                </a:gradFill>
                <a:effectLst>
                  <a:outerShdw dist="35921" dir="2700000" algn="ctr" rotWithShape="0">
                    <a:srgbClr val="808080">
                      <a:alpha val="79999"/>
                    </a:srgbClr>
                  </a:outerShdw>
                </a:effectLst>
                <a:latin typeface="Arial Black"/>
              </a:rPr>
              <a:t>FUNGSI LPSK</a:t>
            </a:r>
          </a:p>
        </p:txBody>
      </p:sp>
      <p:grpSp>
        <p:nvGrpSpPr>
          <p:cNvPr id="2" name="Group 110"/>
          <p:cNvGrpSpPr>
            <a:grpSpLocks/>
          </p:cNvGrpSpPr>
          <p:nvPr/>
        </p:nvGrpSpPr>
        <p:grpSpPr bwMode="auto">
          <a:xfrm>
            <a:off x="6084888" y="584200"/>
            <a:ext cx="3382962" cy="568325"/>
            <a:chOff x="3243" y="300"/>
            <a:chExt cx="2131" cy="358"/>
          </a:xfrm>
        </p:grpSpPr>
        <p:sp>
          <p:nvSpPr>
            <p:cNvPr id="24597" name="WordArt 111"/>
            <p:cNvSpPr>
              <a:spLocks noChangeArrowheads="1" noChangeShapeType="1" noTextEdit="1"/>
            </p:cNvSpPr>
            <p:nvPr/>
          </p:nvSpPr>
          <p:spPr bwMode="auto">
            <a:xfrm>
              <a:off x="3765" y="300"/>
              <a:ext cx="498" cy="204"/>
            </a:xfrm>
            <a:prstGeom prst="rect">
              <a:avLst/>
            </a:prstGeom>
          </p:spPr>
          <p:txBody>
            <a:bodyPr wrap="none" fromWordArt="1">
              <a:prstTxWarp prst="textPlain">
                <a:avLst>
                  <a:gd name="adj" fmla="val 50000"/>
                </a:avLst>
              </a:prstTxWarp>
            </a:bodyPr>
            <a:lstStyle/>
            <a:p>
              <a:pPr algn="ctr"/>
              <a:r>
                <a:rPr lang="en-US" sz="3600" i="1" kern="10">
                  <a:ln w="9525">
                    <a:solidFill>
                      <a:srgbClr val="FF3300"/>
                    </a:solidFill>
                    <a:round/>
                    <a:headEnd/>
                    <a:tailEnd/>
                  </a:ln>
                  <a:solidFill>
                    <a:srgbClr val="990033"/>
                  </a:solidFill>
                  <a:effectLst>
                    <a:outerShdw dist="35921" dir="2700000" algn="ctr" rotWithShape="0">
                      <a:srgbClr val="808080">
                        <a:alpha val="79999"/>
                      </a:srgbClr>
                    </a:outerShdw>
                  </a:effectLst>
                  <a:latin typeface="Colonna MT"/>
                </a:rPr>
                <a:t>LP</a:t>
              </a:r>
            </a:p>
          </p:txBody>
        </p:sp>
        <p:sp>
          <p:nvSpPr>
            <p:cNvPr id="24598" name="Text Box 112"/>
            <p:cNvSpPr txBox="1">
              <a:spLocks noChangeArrowheads="1"/>
            </p:cNvSpPr>
            <p:nvPr/>
          </p:nvSpPr>
          <p:spPr bwMode="auto">
            <a:xfrm>
              <a:off x="3243" y="504"/>
              <a:ext cx="2131" cy="154"/>
            </a:xfrm>
            <a:prstGeom prst="rect">
              <a:avLst/>
            </a:prstGeom>
            <a:noFill/>
            <a:ln w="9525">
              <a:noFill/>
              <a:miter lim="800000"/>
              <a:headEnd/>
              <a:tailEnd/>
            </a:ln>
          </p:spPr>
          <p:txBody>
            <a:bodyPr>
              <a:spAutoFit/>
            </a:bodyPr>
            <a:lstStyle/>
            <a:p>
              <a:pPr algn="ctr">
                <a:spcBef>
                  <a:spcPct val="50000"/>
                </a:spcBef>
              </a:pPr>
              <a:r>
                <a:rPr lang="en-US" sz="1000">
                  <a:latin typeface="Arial Narrow Bold"/>
                </a:rPr>
                <a:t>Lembaga Perlindungan Saksi &amp; Korban</a:t>
              </a:r>
            </a:p>
          </p:txBody>
        </p:sp>
        <p:sp>
          <p:nvSpPr>
            <p:cNvPr id="24599" name="WordArt 113"/>
            <p:cNvSpPr>
              <a:spLocks noChangeArrowheads="1" noChangeShapeType="1" noTextEdit="1"/>
            </p:cNvSpPr>
            <p:nvPr/>
          </p:nvSpPr>
          <p:spPr bwMode="auto">
            <a:xfrm>
              <a:off x="4235" y="300"/>
              <a:ext cx="498" cy="204"/>
            </a:xfrm>
            <a:prstGeom prst="rect">
              <a:avLst/>
            </a:prstGeom>
          </p:spPr>
          <p:txBody>
            <a:bodyPr wrap="none" fromWordArt="1">
              <a:prstTxWarp prst="textPlain">
                <a:avLst>
                  <a:gd name="adj" fmla="val 50000"/>
                </a:avLst>
              </a:prstTxWarp>
            </a:bodyPr>
            <a:lstStyle/>
            <a:p>
              <a:pPr algn="ctr"/>
              <a:r>
                <a:rPr lang="en-US" sz="3600" i="1" kern="10">
                  <a:ln w="9525">
                    <a:solidFill>
                      <a:srgbClr val="0066FF"/>
                    </a:solidFill>
                    <a:round/>
                    <a:headEnd/>
                    <a:tailEnd/>
                  </a:ln>
                  <a:solidFill>
                    <a:srgbClr val="000066"/>
                  </a:solidFill>
                  <a:effectLst>
                    <a:outerShdw dist="35921" dir="2700000" algn="ctr" rotWithShape="0">
                      <a:srgbClr val="808080">
                        <a:alpha val="79999"/>
                      </a:srgbClr>
                    </a:outerShdw>
                  </a:effectLst>
                  <a:latin typeface="Colonna MT"/>
                </a:rPr>
                <a:t>SK</a:t>
              </a:r>
            </a:p>
          </p:txBody>
        </p:sp>
      </p:grpSp>
      <p:sp>
        <p:nvSpPr>
          <p:cNvPr id="24582" name="Text Box 12"/>
          <p:cNvSpPr txBox="1">
            <a:spLocks noChangeArrowheads="1"/>
          </p:cNvSpPr>
          <p:nvPr/>
        </p:nvSpPr>
        <p:spPr bwMode="auto">
          <a:xfrm>
            <a:off x="304800" y="1808163"/>
            <a:ext cx="8382000" cy="707886"/>
          </a:xfrm>
          <a:prstGeom prst="rect">
            <a:avLst/>
          </a:prstGeom>
          <a:noFill/>
          <a:ln w="9525">
            <a:noFill/>
            <a:miter lim="800000"/>
            <a:headEnd/>
            <a:tailEnd/>
          </a:ln>
        </p:spPr>
        <p:txBody>
          <a:bodyPr wrap="square">
            <a:spAutoFit/>
          </a:bodyPr>
          <a:lstStyle/>
          <a:p>
            <a:pPr marL="457200" indent="-457200">
              <a:spcBef>
                <a:spcPct val="50000"/>
              </a:spcBef>
              <a:buFont typeface="Wingdings 2" pitchFamily="18" charset="2"/>
              <a:buNone/>
            </a:pPr>
            <a:r>
              <a:rPr lang="en-US" sz="1400" b="1" dirty="0">
                <a:solidFill>
                  <a:srgbClr val="800000"/>
                </a:solidFill>
                <a:sym typeface="Wingdings 2" pitchFamily="18" charset="2"/>
              </a:rPr>
              <a:t>	</a:t>
            </a:r>
            <a:r>
              <a:rPr lang="en-US" sz="2000" b="1" dirty="0" err="1">
                <a:solidFill>
                  <a:srgbClr val="800000"/>
                </a:solidFill>
                <a:sym typeface="Wingdings 2" pitchFamily="18" charset="2"/>
              </a:rPr>
              <a:t>Mengkoordinasikan</a:t>
            </a:r>
            <a:r>
              <a:rPr lang="en-US" sz="2000" b="1" dirty="0">
                <a:solidFill>
                  <a:srgbClr val="800000"/>
                </a:solidFill>
                <a:sym typeface="Wingdings 2" pitchFamily="18" charset="2"/>
              </a:rPr>
              <a:t> </a:t>
            </a:r>
            <a:r>
              <a:rPr lang="en-US" sz="2000" b="1" dirty="0" err="1">
                <a:solidFill>
                  <a:srgbClr val="800000"/>
                </a:solidFill>
                <a:sym typeface="Wingdings 2" pitchFamily="18" charset="2"/>
              </a:rPr>
              <a:t>fungsi</a:t>
            </a:r>
            <a:r>
              <a:rPr lang="en-US" sz="2000" b="1" dirty="0">
                <a:solidFill>
                  <a:srgbClr val="800000"/>
                </a:solidFill>
                <a:sym typeface="Wingdings 2" pitchFamily="18" charset="2"/>
              </a:rPr>
              <a:t> </a:t>
            </a:r>
            <a:r>
              <a:rPr lang="en-US" sz="2000" b="1" dirty="0" err="1">
                <a:solidFill>
                  <a:srgbClr val="800000"/>
                </a:solidFill>
                <a:sym typeface="Wingdings 2" pitchFamily="18" charset="2"/>
              </a:rPr>
              <a:t>dan</a:t>
            </a:r>
            <a:r>
              <a:rPr lang="en-US" sz="2000" b="1" dirty="0">
                <a:solidFill>
                  <a:srgbClr val="800000"/>
                </a:solidFill>
                <a:sym typeface="Wingdings 2" pitchFamily="18" charset="2"/>
              </a:rPr>
              <a:t> </a:t>
            </a:r>
            <a:r>
              <a:rPr lang="en-US" sz="2000" b="1" dirty="0" err="1">
                <a:solidFill>
                  <a:srgbClr val="800000"/>
                </a:solidFill>
                <a:sym typeface="Wingdings 2" pitchFamily="18" charset="2"/>
              </a:rPr>
              <a:t>peran</a:t>
            </a:r>
            <a:r>
              <a:rPr lang="en-US" sz="2000" b="1" dirty="0">
                <a:solidFill>
                  <a:srgbClr val="800000"/>
                </a:solidFill>
                <a:sym typeface="Wingdings 2" pitchFamily="18" charset="2"/>
              </a:rPr>
              <a:t> </a:t>
            </a:r>
            <a:r>
              <a:rPr lang="en-US" sz="2000" b="1" dirty="0" err="1">
                <a:solidFill>
                  <a:srgbClr val="800000"/>
                </a:solidFill>
                <a:sym typeface="Wingdings 2" pitchFamily="18" charset="2"/>
              </a:rPr>
              <a:t>perlindungan</a:t>
            </a:r>
            <a:r>
              <a:rPr lang="en-US" sz="2000" b="1" dirty="0">
                <a:solidFill>
                  <a:srgbClr val="800000"/>
                </a:solidFill>
                <a:sym typeface="Wingdings 2" pitchFamily="18" charset="2"/>
              </a:rPr>
              <a:t> </a:t>
            </a:r>
            <a:r>
              <a:rPr lang="en-US" sz="2000" b="1" dirty="0" err="1">
                <a:solidFill>
                  <a:srgbClr val="800000"/>
                </a:solidFill>
                <a:sym typeface="Wingdings 2" pitchFamily="18" charset="2"/>
              </a:rPr>
              <a:t>saksi</a:t>
            </a:r>
            <a:r>
              <a:rPr lang="en-US" sz="2000" b="1" dirty="0">
                <a:solidFill>
                  <a:srgbClr val="800000"/>
                </a:solidFill>
                <a:sym typeface="Wingdings 2" pitchFamily="18" charset="2"/>
              </a:rPr>
              <a:t> </a:t>
            </a:r>
            <a:r>
              <a:rPr lang="en-US" sz="2000" b="1" dirty="0" err="1">
                <a:solidFill>
                  <a:srgbClr val="800000"/>
                </a:solidFill>
                <a:sym typeface="Wingdings 2" pitchFamily="18" charset="2"/>
              </a:rPr>
              <a:t>dan</a:t>
            </a:r>
            <a:r>
              <a:rPr lang="en-US" sz="2000" b="1" dirty="0">
                <a:solidFill>
                  <a:srgbClr val="800000"/>
                </a:solidFill>
                <a:sym typeface="Wingdings 2" pitchFamily="18" charset="2"/>
              </a:rPr>
              <a:t> </a:t>
            </a:r>
            <a:r>
              <a:rPr lang="en-US" sz="2000" b="1" dirty="0" err="1">
                <a:solidFill>
                  <a:srgbClr val="800000"/>
                </a:solidFill>
                <a:sym typeface="Wingdings 2" pitchFamily="18" charset="2"/>
              </a:rPr>
              <a:t>korban</a:t>
            </a:r>
            <a:r>
              <a:rPr lang="en-US" sz="2000" b="1" dirty="0">
                <a:solidFill>
                  <a:srgbClr val="800000"/>
                </a:solidFill>
                <a:sym typeface="Wingdings 2" pitchFamily="18" charset="2"/>
              </a:rPr>
              <a:t> </a:t>
            </a:r>
            <a:r>
              <a:rPr lang="en-US" sz="2000" b="1" dirty="0" err="1">
                <a:solidFill>
                  <a:srgbClr val="800000"/>
                </a:solidFill>
                <a:sym typeface="Wingdings 2" pitchFamily="18" charset="2"/>
              </a:rPr>
              <a:t>dalam</a:t>
            </a:r>
            <a:r>
              <a:rPr lang="en-US" sz="2000" b="1" dirty="0">
                <a:solidFill>
                  <a:srgbClr val="800000"/>
                </a:solidFill>
                <a:sym typeface="Wingdings 2" pitchFamily="18" charset="2"/>
              </a:rPr>
              <a:t> </a:t>
            </a:r>
            <a:r>
              <a:rPr lang="en-US" sz="2000" b="1" dirty="0" err="1">
                <a:solidFill>
                  <a:srgbClr val="800000"/>
                </a:solidFill>
                <a:sym typeface="Wingdings 2" pitchFamily="18" charset="2"/>
              </a:rPr>
              <a:t>Sistem</a:t>
            </a:r>
            <a:r>
              <a:rPr lang="en-US" sz="2000" b="1" dirty="0">
                <a:solidFill>
                  <a:srgbClr val="800000"/>
                </a:solidFill>
                <a:sym typeface="Wingdings 2" pitchFamily="18" charset="2"/>
              </a:rPr>
              <a:t> </a:t>
            </a:r>
            <a:r>
              <a:rPr lang="en-US" sz="2000" b="1" dirty="0" err="1">
                <a:solidFill>
                  <a:srgbClr val="800000"/>
                </a:solidFill>
                <a:sym typeface="Wingdings 2" pitchFamily="18" charset="2"/>
              </a:rPr>
              <a:t>Peradilan</a:t>
            </a:r>
            <a:r>
              <a:rPr lang="en-US" sz="2000" b="1" dirty="0">
                <a:solidFill>
                  <a:srgbClr val="800000"/>
                </a:solidFill>
                <a:sym typeface="Wingdings 2" pitchFamily="18" charset="2"/>
              </a:rPr>
              <a:t> </a:t>
            </a:r>
            <a:r>
              <a:rPr lang="en-US" sz="2000" b="1" dirty="0" err="1">
                <a:solidFill>
                  <a:srgbClr val="800000"/>
                </a:solidFill>
                <a:sym typeface="Wingdings 2" pitchFamily="18" charset="2"/>
              </a:rPr>
              <a:t>Hukum</a:t>
            </a:r>
            <a:r>
              <a:rPr lang="en-US" sz="2000" b="1" dirty="0">
                <a:solidFill>
                  <a:srgbClr val="800000"/>
                </a:solidFill>
                <a:sym typeface="Wingdings 2" pitchFamily="18" charset="2"/>
              </a:rPr>
              <a:t> </a:t>
            </a:r>
            <a:r>
              <a:rPr lang="en-US" sz="2000" b="1" dirty="0" err="1">
                <a:solidFill>
                  <a:srgbClr val="800000"/>
                </a:solidFill>
                <a:sym typeface="Wingdings 2" pitchFamily="18" charset="2"/>
              </a:rPr>
              <a:t>Pidana</a:t>
            </a:r>
            <a:r>
              <a:rPr lang="en-US" sz="2000" b="1" dirty="0">
                <a:solidFill>
                  <a:srgbClr val="800000"/>
                </a:solidFill>
                <a:sym typeface="Wingdings 2" pitchFamily="18" charset="2"/>
              </a:rPr>
              <a:t>;</a:t>
            </a:r>
          </a:p>
        </p:txBody>
      </p:sp>
      <p:sp>
        <p:nvSpPr>
          <p:cNvPr id="24583" name="Text Box 21"/>
          <p:cNvSpPr txBox="1">
            <a:spLocks noChangeArrowheads="1"/>
          </p:cNvSpPr>
          <p:nvPr/>
        </p:nvSpPr>
        <p:spPr bwMode="auto">
          <a:xfrm>
            <a:off x="228600" y="3505200"/>
            <a:ext cx="8232775" cy="646331"/>
          </a:xfrm>
          <a:prstGeom prst="rect">
            <a:avLst/>
          </a:prstGeom>
          <a:noFill/>
          <a:ln w="9525">
            <a:noFill/>
            <a:miter lim="800000"/>
            <a:headEnd/>
            <a:tailEnd/>
          </a:ln>
        </p:spPr>
        <p:txBody>
          <a:bodyPr>
            <a:spAutoFit/>
          </a:bodyPr>
          <a:lstStyle/>
          <a:p>
            <a:pPr marL="457200" indent="-457200" algn="just">
              <a:spcBef>
                <a:spcPct val="50000"/>
              </a:spcBef>
              <a:buFont typeface="Wingdings 2" pitchFamily="18" charset="2"/>
              <a:buNone/>
            </a:pPr>
            <a:r>
              <a:rPr lang="en-US" sz="1300" b="1" dirty="0">
                <a:solidFill>
                  <a:srgbClr val="0033CC"/>
                </a:solidFill>
              </a:rPr>
              <a:t>	</a:t>
            </a:r>
            <a:r>
              <a:rPr lang="en-US" b="1" dirty="0" err="1">
                <a:solidFill>
                  <a:srgbClr val="0033CC"/>
                </a:solidFill>
              </a:rPr>
              <a:t>Menentukan</a:t>
            </a:r>
            <a:r>
              <a:rPr lang="en-US" b="1" dirty="0">
                <a:solidFill>
                  <a:srgbClr val="0033CC"/>
                </a:solidFill>
              </a:rPr>
              <a:t> </a:t>
            </a:r>
            <a:r>
              <a:rPr lang="en-US" b="1" dirty="0" err="1">
                <a:solidFill>
                  <a:srgbClr val="0033CC"/>
                </a:solidFill>
              </a:rPr>
              <a:t>persyaratan</a:t>
            </a:r>
            <a:r>
              <a:rPr lang="en-US" b="1" dirty="0">
                <a:solidFill>
                  <a:srgbClr val="0033CC"/>
                </a:solidFill>
              </a:rPr>
              <a:t> </a:t>
            </a:r>
            <a:r>
              <a:rPr lang="en-US" b="1" dirty="0" err="1">
                <a:solidFill>
                  <a:srgbClr val="0033CC"/>
                </a:solidFill>
              </a:rPr>
              <a:t>dan</a:t>
            </a:r>
            <a:r>
              <a:rPr lang="en-US" b="1" dirty="0">
                <a:solidFill>
                  <a:srgbClr val="0033CC"/>
                </a:solidFill>
              </a:rPr>
              <a:t> </a:t>
            </a:r>
            <a:r>
              <a:rPr lang="en-US" b="1" dirty="0" err="1">
                <a:solidFill>
                  <a:srgbClr val="0033CC"/>
                </a:solidFill>
              </a:rPr>
              <a:t>wujud</a:t>
            </a:r>
            <a:r>
              <a:rPr lang="en-US" b="1" dirty="0">
                <a:solidFill>
                  <a:srgbClr val="0033CC"/>
                </a:solidFill>
              </a:rPr>
              <a:t> </a:t>
            </a:r>
            <a:r>
              <a:rPr lang="en-US" b="1" dirty="0" err="1">
                <a:solidFill>
                  <a:srgbClr val="0033CC"/>
                </a:solidFill>
              </a:rPr>
              <a:t>perlindungan</a:t>
            </a:r>
            <a:r>
              <a:rPr lang="en-US" b="1" dirty="0">
                <a:solidFill>
                  <a:srgbClr val="0033CC"/>
                </a:solidFill>
              </a:rPr>
              <a:t> </a:t>
            </a:r>
            <a:r>
              <a:rPr lang="en-US" b="1" dirty="0" err="1">
                <a:solidFill>
                  <a:srgbClr val="0033CC"/>
                </a:solidFill>
              </a:rPr>
              <a:t>kepada</a:t>
            </a:r>
            <a:r>
              <a:rPr lang="en-US" b="1" dirty="0">
                <a:solidFill>
                  <a:srgbClr val="0033CC"/>
                </a:solidFill>
              </a:rPr>
              <a:t> </a:t>
            </a:r>
            <a:r>
              <a:rPr lang="en-US" b="1" dirty="0" err="1">
                <a:solidFill>
                  <a:srgbClr val="0033CC"/>
                </a:solidFill>
              </a:rPr>
              <a:t>para</a:t>
            </a:r>
            <a:r>
              <a:rPr lang="en-US" b="1" dirty="0">
                <a:solidFill>
                  <a:srgbClr val="0033CC"/>
                </a:solidFill>
              </a:rPr>
              <a:t> </a:t>
            </a:r>
            <a:r>
              <a:rPr lang="en-US" b="1" dirty="0" err="1">
                <a:solidFill>
                  <a:srgbClr val="0033CC"/>
                </a:solidFill>
              </a:rPr>
              <a:t>saksi</a:t>
            </a:r>
            <a:r>
              <a:rPr lang="en-US" b="1" dirty="0">
                <a:solidFill>
                  <a:srgbClr val="0033CC"/>
                </a:solidFill>
              </a:rPr>
              <a:t> </a:t>
            </a:r>
            <a:r>
              <a:rPr lang="en-US" b="1" dirty="0" err="1">
                <a:solidFill>
                  <a:srgbClr val="0033CC"/>
                </a:solidFill>
              </a:rPr>
              <a:t>dan</a:t>
            </a:r>
            <a:r>
              <a:rPr lang="en-US" b="1" dirty="0">
                <a:solidFill>
                  <a:srgbClr val="0033CC"/>
                </a:solidFill>
              </a:rPr>
              <a:t> </a:t>
            </a:r>
            <a:r>
              <a:rPr lang="en-US" b="1" dirty="0" err="1">
                <a:solidFill>
                  <a:srgbClr val="0033CC"/>
                </a:solidFill>
              </a:rPr>
              <a:t>korban</a:t>
            </a:r>
            <a:r>
              <a:rPr lang="en-US" b="1" dirty="0">
                <a:solidFill>
                  <a:srgbClr val="0033CC"/>
                </a:solidFill>
              </a:rPr>
              <a:t> </a:t>
            </a:r>
            <a:r>
              <a:rPr lang="en-US" b="1" dirty="0" err="1">
                <a:solidFill>
                  <a:srgbClr val="0033CC"/>
                </a:solidFill>
              </a:rPr>
              <a:t>sesuai</a:t>
            </a:r>
            <a:r>
              <a:rPr lang="en-US" b="1" dirty="0">
                <a:solidFill>
                  <a:srgbClr val="0033CC"/>
                </a:solidFill>
              </a:rPr>
              <a:t> </a:t>
            </a:r>
            <a:r>
              <a:rPr lang="en-US" b="1" dirty="0" err="1">
                <a:solidFill>
                  <a:srgbClr val="0033CC"/>
                </a:solidFill>
              </a:rPr>
              <a:t>pertimbangan</a:t>
            </a:r>
            <a:r>
              <a:rPr lang="en-US" b="1" dirty="0">
                <a:solidFill>
                  <a:srgbClr val="0033CC"/>
                </a:solidFill>
              </a:rPr>
              <a:t> yang </a:t>
            </a:r>
            <a:r>
              <a:rPr lang="en-US" b="1" dirty="0" err="1">
                <a:solidFill>
                  <a:srgbClr val="0033CC"/>
                </a:solidFill>
              </a:rPr>
              <a:t>dilakukan</a:t>
            </a:r>
            <a:r>
              <a:rPr lang="en-US" sz="1400" b="1" dirty="0">
                <a:solidFill>
                  <a:srgbClr val="0033CC"/>
                </a:solidFill>
              </a:rPr>
              <a:t>; </a:t>
            </a:r>
            <a:endParaRPr lang="en-US" sz="1400" b="1" dirty="0">
              <a:solidFill>
                <a:srgbClr val="CC3300"/>
              </a:solidFill>
              <a:sym typeface="Wingdings 2" pitchFamily="18" charset="2"/>
            </a:endParaRPr>
          </a:p>
        </p:txBody>
      </p:sp>
      <p:sp>
        <p:nvSpPr>
          <p:cNvPr id="8252" name="AutoShape 60"/>
          <p:cNvSpPr>
            <a:spLocks noChangeArrowheads="1"/>
          </p:cNvSpPr>
          <p:nvPr/>
        </p:nvSpPr>
        <p:spPr bwMode="auto">
          <a:xfrm>
            <a:off x="503238" y="1844675"/>
            <a:ext cx="214312" cy="252413"/>
          </a:xfrm>
          <a:prstGeom prst="star5">
            <a:avLst/>
          </a:prstGeom>
          <a:gradFill rotWithShape="1">
            <a:gsLst>
              <a:gs pos="0">
                <a:schemeClr val="bg1"/>
              </a:gs>
              <a:gs pos="100000">
                <a:srgbClr val="6600CC"/>
              </a:gs>
            </a:gsLst>
            <a:path path="shape">
              <a:fillToRect l="50000" t="50000" r="50000" b="50000"/>
            </a:path>
          </a:gradFill>
          <a:ln w="9525">
            <a:noFill/>
            <a:miter lim="800000"/>
            <a:headEnd/>
            <a:tailEnd/>
          </a:ln>
          <a:effectLst/>
        </p:spPr>
        <p:txBody>
          <a:bodyPr wrap="none" anchor="ctr"/>
          <a:lstStyle/>
          <a:p>
            <a:pPr fontAlgn="auto">
              <a:spcBef>
                <a:spcPts val="0"/>
              </a:spcBef>
              <a:spcAft>
                <a:spcPts val="0"/>
              </a:spcAft>
              <a:defRPr/>
            </a:pPr>
            <a:endParaRPr lang="en-US">
              <a:latin typeface="Arial" charset="0"/>
            </a:endParaRPr>
          </a:p>
        </p:txBody>
      </p:sp>
      <p:sp>
        <p:nvSpPr>
          <p:cNvPr id="24585" name="Text Box 95"/>
          <p:cNvSpPr txBox="1">
            <a:spLocks noChangeArrowheads="1"/>
          </p:cNvSpPr>
          <p:nvPr/>
        </p:nvSpPr>
        <p:spPr bwMode="auto">
          <a:xfrm>
            <a:off x="304800" y="2551113"/>
            <a:ext cx="8382000" cy="923330"/>
          </a:xfrm>
          <a:prstGeom prst="rect">
            <a:avLst/>
          </a:prstGeom>
          <a:noFill/>
          <a:ln w="9525">
            <a:noFill/>
            <a:miter lim="800000"/>
            <a:headEnd/>
            <a:tailEnd/>
          </a:ln>
        </p:spPr>
        <p:txBody>
          <a:bodyPr wrap="square">
            <a:spAutoFit/>
          </a:bodyPr>
          <a:lstStyle/>
          <a:p>
            <a:pPr marL="457200" indent="-457200">
              <a:spcBef>
                <a:spcPct val="50000"/>
              </a:spcBef>
              <a:buFont typeface="Wingdings 2" pitchFamily="18" charset="2"/>
              <a:buNone/>
            </a:pPr>
            <a:r>
              <a:rPr lang="en-US" sz="1400" b="1" dirty="0">
                <a:solidFill>
                  <a:srgbClr val="800000"/>
                </a:solidFill>
                <a:sym typeface="Wingdings 2" pitchFamily="18" charset="2"/>
              </a:rPr>
              <a:t>	</a:t>
            </a:r>
            <a:r>
              <a:rPr lang="en-US" b="1" dirty="0" err="1">
                <a:solidFill>
                  <a:schemeClr val="bg1"/>
                </a:solidFill>
                <a:sym typeface="Wingdings 2" pitchFamily="18" charset="2"/>
              </a:rPr>
              <a:t>Menerima</a:t>
            </a:r>
            <a:r>
              <a:rPr lang="en-US" b="1" dirty="0">
                <a:solidFill>
                  <a:schemeClr val="bg1"/>
                </a:solidFill>
                <a:sym typeface="Wingdings 2" pitchFamily="18" charset="2"/>
              </a:rPr>
              <a:t> </a:t>
            </a:r>
            <a:r>
              <a:rPr lang="en-US" b="1" dirty="0" err="1">
                <a:solidFill>
                  <a:schemeClr val="bg1"/>
                </a:solidFill>
                <a:sym typeface="Wingdings 2" pitchFamily="18" charset="2"/>
              </a:rPr>
              <a:t>permintaan</a:t>
            </a:r>
            <a:r>
              <a:rPr lang="en-US" b="1" dirty="0">
                <a:solidFill>
                  <a:schemeClr val="bg1"/>
                </a:solidFill>
                <a:sym typeface="Wingdings 2" pitchFamily="18" charset="2"/>
              </a:rPr>
              <a:t>, </a:t>
            </a:r>
            <a:r>
              <a:rPr lang="en-US" b="1" dirty="0" err="1">
                <a:solidFill>
                  <a:schemeClr val="bg1"/>
                </a:solidFill>
                <a:sym typeface="Wingdings 2" pitchFamily="18" charset="2"/>
              </a:rPr>
              <a:t>penyerahan</a:t>
            </a:r>
            <a:r>
              <a:rPr lang="en-US" b="1" dirty="0">
                <a:solidFill>
                  <a:schemeClr val="bg1"/>
                </a:solidFill>
                <a:sym typeface="Wingdings 2" pitchFamily="18" charset="2"/>
              </a:rPr>
              <a:t>, </a:t>
            </a:r>
            <a:r>
              <a:rPr lang="en-US" b="1" dirty="0" err="1">
                <a:solidFill>
                  <a:schemeClr val="bg1"/>
                </a:solidFill>
                <a:sym typeface="Wingdings 2" pitchFamily="18" charset="2"/>
              </a:rPr>
              <a:t>dan</a:t>
            </a:r>
            <a:r>
              <a:rPr lang="en-US" b="1" dirty="0">
                <a:solidFill>
                  <a:schemeClr val="bg1"/>
                </a:solidFill>
                <a:sym typeface="Wingdings 2" pitchFamily="18" charset="2"/>
              </a:rPr>
              <a:t> </a:t>
            </a:r>
            <a:r>
              <a:rPr lang="en-US" b="1" dirty="0" err="1">
                <a:solidFill>
                  <a:schemeClr val="bg1"/>
                </a:solidFill>
                <a:sym typeface="Wingdings 2" pitchFamily="18" charset="2"/>
              </a:rPr>
              <a:t>atau</a:t>
            </a:r>
            <a:r>
              <a:rPr lang="en-US" b="1" dirty="0">
                <a:solidFill>
                  <a:schemeClr val="bg1"/>
                </a:solidFill>
                <a:sym typeface="Wingdings 2" pitchFamily="18" charset="2"/>
              </a:rPr>
              <a:t> </a:t>
            </a:r>
            <a:r>
              <a:rPr lang="en-US" b="1" dirty="0" err="1">
                <a:solidFill>
                  <a:schemeClr val="bg1"/>
                </a:solidFill>
                <a:sym typeface="Wingdings 2" pitchFamily="18" charset="2"/>
              </a:rPr>
              <a:t>permohonan</a:t>
            </a:r>
            <a:r>
              <a:rPr lang="en-US" b="1" dirty="0">
                <a:solidFill>
                  <a:schemeClr val="bg1"/>
                </a:solidFill>
                <a:sym typeface="Wingdings 2" pitchFamily="18" charset="2"/>
              </a:rPr>
              <a:t> </a:t>
            </a:r>
            <a:r>
              <a:rPr lang="en-US" b="1" dirty="0" err="1">
                <a:solidFill>
                  <a:schemeClr val="bg1"/>
                </a:solidFill>
                <a:sym typeface="Wingdings 2" pitchFamily="18" charset="2"/>
              </a:rPr>
              <a:t>untuk</a:t>
            </a:r>
            <a:r>
              <a:rPr lang="en-US" b="1" dirty="0">
                <a:solidFill>
                  <a:schemeClr val="bg1"/>
                </a:solidFill>
                <a:sym typeface="Wingdings 2" pitchFamily="18" charset="2"/>
              </a:rPr>
              <a:t> </a:t>
            </a:r>
            <a:r>
              <a:rPr lang="en-US" b="1" dirty="0" err="1">
                <a:solidFill>
                  <a:schemeClr val="bg1"/>
                </a:solidFill>
                <a:sym typeface="Wingdings 2" pitchFamily="18" charset="2"/>
              </a:rPr>
              <a:t>dilakukan</a:t>
            </a:r>
            <a:r>
              <a:rPr lang="en-US" b="1" dirty="0">
                <a:solidFill>
                  <a:schemeClr val="bg1"/>
                </a:solidFill>
                <a:sym typeface="Wingdings 2" pitchFamily="18" charset="2"/>
              </a:rPr>
              <a:t> </a:t>
            </a:r>
            <a:r>
              <a:rPr lang="en-US" b="1" dirty="0" err="1">
                <a:solidFill>
                  <a:schemeClr val="bg1"/>
                </a:solidFill>
                <a:sym typeface="Wingdings 2" pitchFamily="18" charset="2"/>
              </a:rPr>
              <a:t>perlindungan</a:t>
            </a:r>
            <a:r>
              <a:rPr lang="en-US" b="1" dirty="0">
                <a:solidFill>
                  <a:schemeClr val="bg1"/>
                </a:solidFill>
                <a:sym typeface="Wingdings 2" pitchFamily="18" charset="2"/>
              </a:rPr>
              <a:t> </a:t>
            </a:r>
            <a:r>
              <a:rPr lang="en-US" b="1" dirty="0" err="1">
                <a:solidFill>
                  <a:schemeClr val="bg1"/>
                </a:solidFill>
                <a:sym typeface="Wingdings 2" pitchFamily="18" charset="2"/>
              </a:rPr>
              <a:t>terhadap</a:t>
            </a:r>
            <a:r>
              <a:rPr lang="en-US" b="1" dirty="0">
                <a:solidFill>
                  <a:schemeClr val="bg1"/>
                </a:solidFill>
                <a:sym typeface="Wingdings 2" pitchFamily="18" charset="2"/>
              </a:rPr>
              <a:t> </a:t>
            </a:r>
            <a:r>
              <a:rPr lang="en-US" b="1" dirty="0" err="1">
                <a:solidFill>
                  <a:schemeClr val="bg1"/>
                </a:solidFill>
                <a:sym typeface="Wingdings 2" pitchFamily="18" charset="2"/>
              </a:rPr>
              <a:t>saksi</a:t>
            </a:r>
            <a:r>
              <a:rPr lang="en-US" b="1" dirty="0">
                <a:solidFill>
                  <a:schemeClr val="bg1"/>
                </a:solidFill>
                <a:sym typeface="Wingdings 2" pitchFamily="18" charset="2"/>
              </a:rPr>
              <a:t> </a:t>
            </a:r>
            <a:r>
              <a:rPr lang="en-US" b="1" dirty="0" err="1">
                <a:solidFill>
                  <a:schemeClr val="bg1"/>
                </a:solidFill>
                <a:sym typeface="Wingdings 2" pitchFamily="18" charset="2"/>
              </a:rPr>
              <a:t>dan</a:t>
            </a:r>
            <a:r>
              <a:rPr lang="en-US" b="1" dirty="0">
                <a:solidFill>
                  <a:schemeClr val="bg1"/>
                </a:solidFill>
                <a:sym typeface="Wingdings 2" pitchFamily="18" charset="2"/>
              </a:rPr>
              <a:t> </a:t>
            </a:r>
            <a:r>
              <a:rPr lang="en-US" b="1" dirty="0" err="1">
                <a:solidFill>
                  <a:schemeClr val="bg1"/>
                </a:solidFill>
                <a:sym typeface="Wingdings 2" pitchFamily="18" charset="2"/>
              </a:rPr>
              <a:t>atau</a:t>
            </a:r>
            <a:r>
              <a:rPr lang="en-US" b="1" dirty="0">
                <a:solidFill>
                  <a:schemeClr val="bg1"/>
                </a:solidFill>
                <a:sym typeface="Wingdings 2" pitchFamily="18" charset="2"/>
              </a:rPr>
              <a:t> </a:t>
            </a:r>
            <a:r>
              <a:rPr lang="en-US" b="1" dirty="0" err="1">
                <a:solidFill>
                  <a:schemeClr val="bg1"/>
                </a:solidFill>
                <a:sym typeface="Wingdings 2" pitchFamily="18" charset="2"/>
              </a:rPr>
              <a:t>korban</a:t>
            </a:r>
            <a:r>
              <a:rPr lang="en-US" b="1" dirty="0">
                <a:solidFill>
                  <a:schemeClr val="bg1"/>
                </a:solidFill>
                <a:sym typeface="Wingdings 2" pitchFamily="18" charset="2"/>
              </a:rPr>
              <a:t> </a:t>
            </a:r>
            <a:r>
              <a:rPr lang="en-US" b="1" dirty="0" err="1">
                <a:solidFill>
                  <a:schemeClr val="bg1"/>
                </a:solidFill>
                <a:sym typeface="Wingdings 2" pitchFamily="18" charset="2"/>
              </a:rPr>
              <a:t>dalam</a:t>
            </a:r>
            <a:r>
              <a:rPr lang="en-US" b="1" dirty="0">
                <a:solidFill>
                  <a:schemeClr val="bg1"/>
                </a:solidFill>
                <a:sym typeface="Wingdings 2" pitchFamily="18" charset="2"/>
              </a:rPr>
              <a:t> </a:t>
            </a:r>
            <a:r>
              <a:rPr lang="en-US" b="1" dirty="0" err="1">
                <a:solidFill>
                  <a:schemeClr val="bg1"/>
                </a:solidFill>
                <a:sym typeface="Wingdings 2" pitchFamily="18" charset="2"/>
              </a:rPr>
              <a:t>kasus</a:t>
            </a:r>
            <a:r>
              <a:rPr lang="en-US" b="1" dirty="0">
                <a:solidFill>
                  <a:schemeClr val="bg1"/>
                </a:solidFill>
                <a:sym typeface="Wingdings 2" pitchFamily="18" charset="2"/>
              </a:rPr>
              <a:t> </a:t>
            </a:r>
            <a:r>
              <a:rPr lang="en-US" b="1" dirty="0" err="1">
                <a:solidFill>
                  <a:schemeClr val="bg1"/>
                </a:solidFill>
                <a:sym typeface="Wingdings 2" pitchFamily="18" charset="2"/>
              </a:rPr>
              <a:t>perkara</a:t>
            </a:r>
            <a:r>
              <a:rPr lang="en-US" b="1" dirty="0">
                <a:solidFill>
                  <a:schemeClr val="bg1"/>
                </a:solidFill>
                <a:sym typeface="Wingdings 2" pitchFamily="18" charset="2"/>
              </a:rPr>
              <a:t> </a:t>
            </a:r>
            <a:r>
              <a:rPr lang="en-US" b="1" dirty="0" err="1">
                <a:solidFill>
                  <a:schemeClr val="bg1"/>
                </a:solidFill>
                <a:sym typeface="Wingdings 2" pitchFamily="18" charset="2"/>
              </a:rPr>
              <a:t>pidana</a:t>
            </a:r>
            <a:r>
              <a:rPr lang="en-US" b="1" dirty="0">
                <a:solidFill>
                  <a:schemeClr val="bg1"/>
                </a:solidFill>
                <a:sym typeface="Wingdings 2" pitchFamily="18" charset="2"/>
              </a:rPr>
              <a:t> </a:t>
            </a:r>
            <a:r>
              <a:rPr lang="en-US" b="1" dirty="0" err="1">
                <a:solidFill>
                  <a:schemeClr val="bg1"/>
                </a:solidFill>
                <a:sym typeface="Wingdings 2" pitchFamily="18" charset="2"/>
              </a:rPr>
              <a:t>tertentu</a:t>
            </a:r>
            <a:r>
              <a:rPr lang="en-US" b="1" dirty="0">
                <a:solidFill>
                  <a:schemeClr val="bg1"/>
                </a:solidFill>
                <a:sym typeface="Wingdings 2" pitchFamily="18" charset="2"/>
              </a:rPr>
              <a:t>; </a:t>
            </a:r>
          </a:p>
        </p:txBody>
      </p:sp>
      <p:sp>
        <p:nvSpPr>
          <p:cNvPr id="24586" name="Text Box 96"/>
          <p:cNvSpPr txBox="1">
            <a:spLocks noChangeArrowheads="1"/>
          </p:cNvSpPr>
          <p:nvPr/>
        </p:nvSpPr>
        <p:spPr bwMode="auto">
          <a:xfrm>
            <a:off x="323850" y="4353580"/>
            <a:ext cx="8305800" cy="523220"/>
          </a:xfrm>
          <a:prstGeom prst="rect">
            <a:avLst/>
          </a:prstGeom>
          <a:noFill/>
          <a:ln w="9525">
            <a:noFill/>
            <a:miter lim="800000"/>
            <a:headEnd/>
            <a:tailEnd/>
          </a:ln>
        </p:spPr>
        <p:txBody>
          <a:bodyPr wrap="square">
            <a:spAutoFit/>
          </a:bodyPr>
          <a:lstStyle/>
          <a:p>
            <a:pPr marL="457200" indent="-457200" algn="just">
              <a:spcBef>
                <a:spcPct val="50000"/>
              </a:spcBef>
              <a:buFont typeface="Wingdings 2" pitchFamily="18" charset="2"/>
              <a:buNone/>
            </a:pPr>
            <a:r>
              <a:rPr lang="en-US" sz="1300" b="1" dirty="0">
                <a:solidFill>
                  <a:srgbClr val="0033CC"/>
                </a:solidFill>
              </a:rPr>
              <a:t>	</a:t>
            </a:r>
            <a:r>
              <a:rPr lang="en-US" sz="1400" b="1" dirty="0" err="1">
                <a:solidFill>
                  <a:schemeClr val="bg1"/>
                </a:solidFill>
              </a:rPr>
              <a:t>Melakukan</a:t>
            </a:r>
            <a:r>
              <a:rPr lang="en-US" sz="1400" b="1" dirty="0">
                <a:solidFill>
                  <a:schemeClr val="bg1"/>
                </a:solidFill>
              </a:rPr>
              <a:t> </a:t>
            </a:r>
            <a:r>
              <a:rPr lang="en-US" sz="1400" b="1" dirty="0" err="1">
                <a:solidFill>
                  <a:schemeClr val="bg1"/>
                </a:solidFill>
              </a:rPr>
              <a:t>koordinasi</a:t>
            </a:r>
            <a:r>
              <a:rPr lang="en-US" sz="1400" b="1" dirty="0">
                <a:solidFill>
                  <a:schemeClr val="bg1"/>
                </a:solidFill>
              </a:rPr>
              <a:t>, </a:t>
            </a:r>
            <a:r>
              <a:rPr lang="en-US" sz="1400" b="1" dirty="0" err="1">
                <a:solidFill>
                  <a:schemeClr val="bg1"/>
                </a:solidFill>
              </a:rPr>
              <a:t>kerjasama</a:t>
            </a:r>
            <a:r>
              <a:rPr lang="en-US" sz="1400" b="1" dirty="0">
                <a:solidFill>
                  <a:schemeClr val="bg1"/>
                </a:solidFill>
              </a:rPr>
              <a:t>, </a:t>
            </a:r>
            <a:r>
              <a:rPr lang="en-US" sz="1400" b="1" dirty="0" err="1">
                <a:solidFill>
                  <a:schemeClr val="bg1"/>
                </a:solidFill>
              </a:rPr>
              <a:t>dan</a:t>
            </a:r>
            <a:r>
              <a:rPr lang="en-US" sz="1400" b="1" dirty="0">
                <a:solidFill>
                  <a:schemeClr val="bg1"/>
                </a:solidFill>
              </a:rPr>
              <a:t> </a:t>
            </a:r>
            <a:r>
              <a:rPr lang="en-US" sz="1400" b="1" dirty="0" err="1">
                <a:solidFill>
                  <a:schemeClr val="bg1"/>
                </a:solidFill>
              </a:rPr>
              <a:t>kemitraan</a:t>
            </a:r>
            <a:r>
              <a:rPr lang="en-US" sz="1400" b="1" dirty="0">
                <a:solidFill>
                  <a:schemeClr val="bg1"/>
                </a:solidFill>
              </a:rPr>
              <a:t> </a:t>
            </a:r>
            <a:r>
              <a:rPr lang="en-US" sz="1400" b="1" dirty="0" err="1">
                <a:solidFill>
                  <a:schemeClr val="bg1"/>
                </a:solidFill>
              </a:rPr>
              <a:t>dengan</a:t>
            </a:r>
            <a:r>
              <a:rPr lang="en-US" sz="1400" b="1" dirty="0">
                <a:solidFill>
                  <a:schemeClr val="bg1"/>
                </a:solidFill>
              </a:rPr>
              <a:t> </a:t>
            </a:r>
            <a:r>
              <a:rPr lang="en-US" sz="1400" b="1" dirty="0" err="1">
                <a:solidFill>
                  <a:schemeClr val="bg1"/>
                </a:solidFill>
              </a:rPr>
              <a:t>berbagai</a:t>
            </a:r>
            <a:r>
              <a:rPr lang="en-US" sz="1400" b="1" dirty="0">
                <a:solidFill>
                  <a:schemeClr val="bg1"/>
                </a:solidFill>
              </a:rPr>
              <a:t> </a:t>
            </a:r>
            <a:r>
              <a:rPr lang="en-US" sz="1400" b="1" dirty="0" err="1">
                <a:solidFill>
                  <a:schemeClr val="bg1"/>
                </a:solidFill>
              </a:rPr>
              <a:t>pihak</a:t>
            </a:r>
            <a:r>
              <a:rPr lang="en-US" sz="1400" b="1" dirty="0">
                <a:solidFill>
                  <a:schemeClr val="bg1"/>
                </a:solidFill>
              </a:rPr>
              <a:t> </a:t>
            </a:r>
            <a:r>
              <a:rPr lang="en-US" sz="1400" b="1" dirty="0" err="1">
                <a:solidFill>
                  <a:schemeClr val="bg1"/>
                </a:solidFill>
              </a:rPr>
              <a:t>dalam</a:t>
            </a:r>
            <a:r>
              <a:rPr lang="en-US" sz="1400" b="1" dirty="0">
                <a:solidFill>
                  <a:schemeClr val="bg1"/>
                </a:solidFill>
              </a:rPr>
              <a:t> </a:t>
            </a:r>
            <a:r>
              <a:rPr lang="en-US" sz="1400" b="1" dirty="0" err="1">
                <a:solidFill>
                  <a:schemeClr val="bg1"/>
                </a:solidFill>
              </a:rPr>
              <a:t>proses</a:t>
            </a:r>
            <a:r>
              <a:rPr lang="en-US" sz="1400" b="1" dirty="0">
                <a:solidFill>
                  <a:schemeClr val="bg1"/>
                </a:solidFill>
              </a:rPr>
              <a:t> </a:t>
            </a:r>
            <a:r>
              <a:rPr lang="en-US" sz="1400" b="1" dirty="0" err="1">
                <a:solidFill>
                  <a:schemeClr val="bg1"/>
                </a:solidFill>
              </a:rPr>
              <a:t>maupun</a:t>
            </a:r>
            <a:r>
              <a:rPr lang="en-US" sz="1400" b="1" dirty="0">
                <a:solidFill>
                  <a:schemeClr val="bg1"/>
                </a:solidFill>
              </a:rPr>
              <a:t> </a:t>
            </a:r>
            <a:r>
              <a:rPr lang="en-US" sz="1400" b="1" dirty="0" err="1">
                <a:solidFill>
                  <a:schemeClr val="bg1"/>
                </a:solidFill>
              </a:rPr>
              <a:t>aktivitas</a:t>
            </a:r>
            <a:r>
              <a:rPr lang="en-US" sz="1400" b="1" dirty="0">
                <a:solidFill>
                  <a:schemeClr val="bg1"/>
                </a:solidFill>
              </a:rPr>
              <a:t> </a:t>
            </a:r>
            <a:r>
              <a:rPr lang="en-US" sz="1400" b="1" dirty="0" err="1">
                <a:solidFill>
                  <a:schemeClr val="bg1"/>
                </a:solidFill>
              </a:rPr>
              <a:t>perlindungan</a:t>
            </a:r>
            <a:r>
              <a:rPr lang="en-US" sz="1400" b="1" dirty="0">
                <a:solidFill>
                  <a:schemeClr val="bg1"/>
                </a:solidFill>
              </a:rPr>
              <a:t> </a:t>
            </a:r>
            <a:r>
              <a:rPr lang="en-US" sz="1400" b="1" dirty="0" err="1">
                <a:solidFill>
                  <a:schemeClr val="bg1"/>
                </a:solidFill>
              </a:rPr>
              <a:t>saksi</a:t>
            </a:r>
            <a:r>
              <a:rPr lang="en-US" sz="1400" b="1" dirty="0">
                <a:solidFill>
                  <a:schemeClr val="bg1"/>
                </a:solidFill>
              </a:rPr>
              <a:t> </a:t>
            </a:r>
            <a:r>
              <a:rPr lang="en-US" sz="1400" b="1" dirty="0" err="1">
                <a:solidFill>
                  <a:schemeClr val="bg1"/>
                </a:solidFill>
              </a:rPr>
              <a:t>dan</a:t>
            </a:r>
            <a:r>
              <a:rPr lang="en-US" sz="1400" b="1" dirty="0">
                <a:solidFill>
                  <a:schemeClr val="bg1"/>
                </a:solidFill>
              </a:rPr>
              <a:t> </a:t>
            </a:r>
            <a:r>
              <a:rPr lang="en-US" sz="1400" b="1" dirty="0" err="1">
                <a:solidFill>
                  <a:schemeClr val="bg1"/>
                </a:solidFill>
              </a:rPr>
              <a:t>korban</a:t>
            </a:r>
            <a:r>
              <a:rPr lang="en-US" sz="1400" b="1" dirty="0">
                <a:solidFill>
                  <a:srgbClr val="FF3300"/>
                </a:solidFill>
              </a:rPr>
              <a:t>;</a:t>
            </a:r>
            <a:endParaRPr lang="en-US" sz="1400" b="1" dirty="0">
              <a:solidFill>
                <a:srgbClr val="FF3300"/>
              </a:solidFill>
              <a:sym typeface="Wingdings 2" pitchFamily="18" charset="2"/>
            </a:endParaRPr>
          </a:p>
        </p:txBody>
      </p:sp>
      <p:sp>
        <p:nvSpPr>
          <p:cNvPr id="24587" name="Text Box 98"/>
          <p:cNvSpPr txBox="1">
            <a:spLocks noChangeArrowheads="1"/>
          </p:cNvSpPr>
          <p:nvPr/>
        </p:nvSpPr>
        <p:spPr bwMode="auto">
          <a:xfrm>
            <a:off x="323850" y="5553075"/>
            <a:ext cx="8459788" cy="523220"/>
          </a:xfrm>
          <a:prstGeom prst="rect">
            <a:avLst/>
          </a:prstGeom>
          <a:noFill/>
          <a:ln w="9525">
            <a:noFill/>
            <a:miter lim="800000"/>
            <a:headEnd/>
            <a:tailEnd/>
          </a:ln>
        </p:spPr>
        <p:txBody>
          <a:bodyPr>
            <a:spAutoFit/>
          </a:bodyPr>
          <a:lstStyle/>
          <a:p>
            <a:pPr marL="457200" indent="-457200">
              <a:spcBef>
                <a:spcPct val="50000"/>
              </a:spcBef>
              <a:buFont typeface="Wingdings 2" pitchFamily="18" charset="2"/>
              <a:buNone/>
            </a:pPr>
            <a:r>
              <a:rPr lang="en-US" sz="1300" b="1" dirty="0">
                <a:solidFill>
                  <a:schemeClr val="bg1"/>
                </a:solidFill>
              </a:rPr>
              <a:t>	</a:t>
            </a:r>
            <a:r>
              <a:rPr lang="en-US" sz="1400" b="1" dirty="0" err="1">
                <a:solidFill>
                  <a:schemeClr val="bg1"/>
                </a:solidFill>
              </a:rPr>
              <a:t>Menentukan</a:t>
            </a:r>
            <a:r>
              <a:rPr lang="en-US" sz="1400" b="1" dirty="0">
                <a:solidFill>
                  <a:schemeClr val="bg1"/>
                </a:solidFill>
              </a:rPr>
              <a:t> Tata </a:t>
            </a:r>
            <a:r>
              <a:rPr lang="en-US" sz="1400" b="1" dirty="0" err="1">
                <a:solidFill>
                  <a:schemeClr val="bg1"/>
                </a:solidFill>
              </a:rPr>
              <a:t>manajemen</a:t>
            </a:r>
            <a:r>
              <a:rPr lang="en-US" sz="1400" b="1" dirty="0">
                <a:solidFill>
                  <a:schemeClr val="bg1"/>
                </a:solidFill>
              </a:rPr>
              <a:t>, </a:t>
            </a:r>
            <a:r>
              <a:rPr lang="en-US" sz="1400" b="1" dirty="0" err="1">
                <a:solidFill>
                  <a:schemeClr val="bg1"/>
                </a:solidFill>
              </a:rPr>
              <a:t>Sistem</a:t>
            </a:r>
            <a:r>
              <a:rPr lang="en-US" sz="1400" b="1" dirty="0">
                <a:solidFill>
                  <a:schemeClr val="bg1"/>
                </a:solidFill>
              </a:rPr>
              <a:t> </a:t>
            </a:r>
            <a:r>
              <a:rPr lang="en-US" sz="1400" b="1" dirty="0" err="1">
                <a:solidFill>
                  <a:schemeClr val="bg1"/>
                </a:solidFill>
              </a:rPr>
              <a:t>informasi</a:t>
            </a:r>
            <a:r>
              <a:rPr lang="en-US" sz="1400" b="1" dirty="0">
                <a:solidFill>
                  <a:schemeClr val="bg1"/>
                </a:solidFill>
              </a:rPr>
              <a:t>, </a:t>
            </a:r>
            <a:r>
              <a:rPr lang="en-US" sz="1400" b="1" dirty="0" err="1">
                <a:solidFill>
                  <a:schemeClr val="bg1"/>
                </a:solidFill>
              </a:rPr>
              <a:t>dan</a:t>
            </a:r>
            <a:r>
              <a:rPr lang="en-US" sz="1400" b="1" dirty="0">
                <a:solidFill>
                  <a:schemeClr val="bg1"/>
                </a:solidFill>
              </a:rPr>
              <a:t> </a:t>
            </a:r>
            <a:r>
              <a:rPr lang="en-US" sz="1400" b="1" dirty="0" err="1">
                <a:solidFill>
                  <a:schemeClr val="bg1"/>
                </a:solidFill>
              </a:rPr>
              <a:t>siklus</a:t>
            </a:r>
            <a:r>
              <a:rPr lang="en-US" sz="1400" b="1" dirty="0">
                <a:solidFill>
                  <a:schemeClr val="bg1"/>
                </a:solidFill>
              </a:rPr>
              <a:t> </a:t>
            </a:r>
            <a:r>
              <a:rPr lang="en-US" sz="1400" b="1" dirty="0" err="1">
                <a:solidFill>
                  <a:schemeClr val="bg1"/>
                </a:solidFill>
              </a:rPr>
              <a:t>pelaporan</a:t>
            </a:r>
            <a:r>
              <a:rPr lang="en-US" sz="1400" b="1" dirty="0">
                <a:solidFill>
                  <a:schemeClr val="bg1"/>
                </a:solidFill>
              </a:rPr>
              <a:t> </a:t>
            </a:r>
            <a:r>
              <a:rPr lang="en-US" sz="1400" b="1" dirty="0" err="1">
                <a:solidFill>
                  <a:schemeClr val="bg1"/>
                </a:solidFill>
              </a:rPr>
              <a:t>tentang</a:t>
            </a:r>
            <a:r>
              <a:rPr lang="en-US" sz="1400" b="1" dirty="0">
                <a:solidFill>
                  <a:schemeClr val="bg1"/>
                </a:solidFill>
              </a:rPr>
              <a:t> </a:t>
            </a:r>
            <a:r>
              <a:rPr lang="en-US" sz="1400" b="1" dirty="0" err="1">
                <a:solidFill>
                  <a:schemeClr val="bg1"/>
                </a:solidFill>
              </a:rPr>
              <a:t>aktivitas</a:t>
            </a:r>
            <a:r>
              <a:rPr lang="en-US" sz="1400" b="1" dirty="0">
                <a:solidFill>
                  <a:schemeClr val="bg1"/>
                </a:solidFill>
              </a:rPr>
              <a:t> </a:t>
            </a:r>
            <a:r>
              <a:rPr lang="en-US" sz="1400" b="1" dirty="0" err="1">
                <a:solidFill>
                  <a:schemeClr val="bg1"/>
                </a:solidFill>
              </a:rPr>
              <a:t>perlindungan</a:t>
            </a:r>
            <a:r>
              <a:rPr lang="en-US" sz="1400" b="1" dirty="0">
                <a:solidFill>
                  <a:schemeClr val="bg1"/>
                </a:solidFill>
              </a:rPr>
              <a:t> </a:t>
            </a:r>
            <a:r>
              <a:rPr lang="en-US" sz="1400" b="1" dirty="0" err="1">
                <a:solidFill>
                  <a:schemeClr val="bg1"/>
                </a:solidFill>
              </a:rPr>
              <a:t>saksi</a:t>
            </a:r>
            <a:r>
              <a:rPr lang="en-US" sz="1400" b="1" dirty="0">
                <a:solidFill>
                  <a:schemeClr val="bg1"/>
                </a:solidFill>
              </a:rPr>
              <a:t> </a:t>
            </a:r>
            <a:r>
              <a:rPr lang="en-US" sz="1400" b="1" dirty="0" err="1">
                <a:solidFill>
                  <a:schemeClr val="bg1"/>
                </a:solidFill>
              </a:rPr>
              <a:t>dan</a:t>
            </a:r>
            <a:r>
              <a:rPr lang="en-US" sz="1400" b="1" dirty="0">
                <a:solidFill>
                  <a:schemeClr val="bg1"/>
                </a:solidFill>
              </a:rPr>
              <a:t> </a:t>
            </a:r>
            <a:r>
              <a:rPr lang="en-US" sz="1400" b="1" dirty="0" err="1">
                <a:solidFill>
                  <a:schemeClr val="bg1"/>
                </a:solidFill>
              </a:rPr>
              <a:t>korban</a:t>
            </a:r>
            <a:endParaRPr lang="en-US" sz="1400" b="1" dirty="0">
              <a:solidFill>
                <a:schemeClr val="bg1"/>
              </a:solidFill>
              <a:sym typeface="Wingdings 2" pitchFamily="18" charset="2"/>
            </a:endParaRPr>
          </a:p>
        </p:txBody>
      </p:sp>
      <p:sp>
        <p:nvSpPr>
          <p:cNvPr id="24588" name="Text Box 23"/>
          <p:cNvSpPr txBox="1">
            <a:spLocks noChangeArrowheads="1"/>
          </p:cNvSpPr>
          <p:nvPr/>
        </p:nvSpPr>
        <p:spPr bwMode="auto">
          <a:xfrm>
            <a:off x="304800" y="4968875"/>
            <a:ext cx="8839200" cy="517525"/>
          </a:xfrm>
          <a:prstGeom prst="rect">
            <a:avLst/>
          </a:prstGeom>
          <a:noFill/>
          <a:ln w="9525">
            <a:noFill/>
            <a:miter lim="800000"/>
            <a:headEnd/>
            <a:tailEnd/>
          </a:ln>
        </p:spPr>
        <p:txBody>
          <a:bodyPr>
            <a:spAutoFit/>
          </a:bodyPr>
          <a:lstStyle/>
          <a:p>
            <a:pPr marL="457200" indent="-457200">
              <a:spcBef>
                <a:spcPct val="50000"/>
              </a:spcBef>
              <a:buFont typeface="Wingdings 2" pitchFamily="18" charset="2"/>
              <a:buNone/>
            </a:pPr>
            <a:r>
              <a:rPr lang="en-US" sz="1300" b="1" dirty="0">
                <a:solidFill>
                  <a:srgbClr val="000066"/>
                </a:solidFill>
              </a:rPr>
              <a:t>	</a:t>
            </a:r>
            <a:r>
              <a:rPr lang="en-US" sz="1400" b="1" dirty="0" err="1">
                <a:solidFill>
                  <a:srgbClr val="000066"/>
                </a:solidFill>
              </a:rPr>
              <a:t>Melakukan</a:t>
            </a:r>
            <a:r>
              <a:rPr lang="en-US" sz="1400" b="1" dirty="0">
                <a:solidFill>
                  <a:srgbClr val="000066"/>
                </a:solidFill>
              </a:rPr>
              <a:t> </a:t>
            </a:r>
            <a:r>
              <a:rPr lang="en-US" sz="1400" b="1" dirty="0" err="1">
                <a:solidFill>
                  <a:srgbClr val="000066"/>
                </a:solidFill>
              </a:rPr>
              <a:t>upaya</a:t>
            </a:r>
            <a:r>
              <a:rPr lang="en-US" sz="1400" b="1" dirty="0">
                <a:solidFill>
                  <a:srgbClr val="000066"/>
                </a:solidFill>
              </a:rPr>
              <a:t> </a:t>
            </a:r>
            <a:r>
              <a:rPr lang="en-US" sz="1400" b="1" dirty="0" err="1">
                <a:solidFill>
                  <a:srgbClr val="000066"/>
                </a:solidFill>
              </a:rPr>
              <a:t>perlindungan</a:t>
            </a:r>
            <a:r>
              <a:rPr lang="en-US" sz="1400" b="1" dirty="0">
                <a:solidFill>
                  <a:srgbClr val="000066"/>
                </a:solidFill>
              </a:rPr>
              <a:t> </a:t>
            </a:r>
            <a:r>
              <a:rPr lang="en-US" sz="1400" b="1" dirty="0" err="1">
                <a:solidFill>
                  <a:srgbClr val="000066"/>
                </a:solidFill>
              </a:rPr>
              <a:t>dan</a:t>
            </a:r>
            <a:r>
              <a:rPr lang="en-US" sz="1400" b="1" dirty="0">
                <a:solidFill>
                  <a:srgbClr val="000066"/>
                </a:solidFill>
              </a:rPr>
              <a:t> </a:t>
            </a:r>
            <a:r>
              <a:rPr lang="en-US" sz="1400" b="1" dirty="0" err="1">
                <a:solidFill>
                  <a:srgbClr val="000066"/>
                </a:solidFill>
              </a:rPr>
              <a:t>pemberian</a:t>
            </a:r>
            <a:r>
              <a:rPr lang="en-US" sz="1400" b="1" dirty="0">
                <a:solidFill>
                  <a:srgbClr val="000066"/>
                </a:solidFill>
              </a:rPr>
              <a:t> </a:t>
            </a:r>
            <a:r>
              <a:rPr lang="en-US" sz="1400" b="1" dirty="0" err="1">
                <a:solidFill>
                  <a:srgbClr val="000066"/>
                </a:solidFill>
              </a:rPr>
              <a:t>bantuan</a:t>
            </a:r>
            <a:r>
              <a:rPr lang="en-US" sz="1400" b="1" dirty="0">
                <a:solidFill>
                  <a:srgbClr val="000066"/>
                </a:solidFill>
              </a:rPr>
              <a:t> </a:t>
            </a:r>
            <a:r>
              <a:rPr lang="en-US" sz="1400" b="1" dirty="0" err="1">
                <a:solidFill>
                  <a:srgbClr val="000066"/>
                </a:solidFill>
              </a:rPr>
              <a:t>kepada</a:t>
            </a:r>
            <a:r>
              <a:rPr lang="en-US" sz="1400" b="1" dirty="0">
                <a:solidFill>
                  <a:srgbClr val="000066"/>
                </a:solidFill>
              </a:rPr>
              <a:t> </a:t>
            </a:r>
            <a:r>
              <a:rPr lang="en-US" sz="1400" b="1" dirty="0" err="1">
                <a:solidFill>
                  <a:srgbClr val="000066"/>
                </a:solidFill>
              </a:rPr>
              <a:t>saksi</a:t>
            </a:r>
            <a:r>
              <a:rPr lang="en-US" sz="1400" b="1" dirty="0">
                <a:solidFill>
                  <a:srgbClr val="000066"/>
                </a:solidFill>
              </a:rPr>
              <a:t> </a:t>
            </a:r>
            <a:r>
              <a:rPr lang="en-US" sz="1400" b="1" dirty="0" err="1">
                <a:solidFill>
                  <a:srgbClr val="000066"/>
                </a:solidFill>
              </a:rPr>
              <a:t>dan</a:t>
            </a:r>
            <a:r>
              <a:rPr lang="en-US" sz="1400" b="1" dirty="0">
                <a:solidFill>
                  <a:srgbClr val="000066"/>
                </a:solidFill>
              </a:rPr>
              <a:t> </a:t>
            </a:r>
            <a:r>
              <a:rPr lang="en-US" sz="1400" b="1" dirty="0" err="1">
                <a:solidFill>
                  <a:srgbClr val="000066"/>
                </a:solidFill>
              </a:rPr>
              <a:t>korban</a:t>
            </a:r>
            <a:r>
              <a:rPr lang="en-US" sz="1400" b="1" dirty="0">
                <a:solidFill>
                  <a:srgbClr val="000066"/>
                </a:solidFill>
              </a:rPr>
              <a:t> </a:t>
            </a:r>
            <a:r>
              <a:rPr lang="en-US" sz="1400" b="1" dirty="0" err="1">
                <a:solidFill>
                  <a:srgbClr val="000066"/>
                </a:solidFill>
              </a:rPr>
              <a:t>sesuai</a:t>
            </a:r>
            <a:r>
              <a:rPr lang="en-US" sz="1400" b="1" dirty="0">
                <a:solidFill>
                  <a:srgbClr val="000066"/>
                </a:solidFill>
              </a:rPr>
              <a:t> </a:t>
            </a:r>
            <a:r>
              <a:rPr lang="en-US" sz="1400" b="1" dirty="0" err="1">
                <a:solidFill>
                  <a:srgbClr val="000066"/>
                </a:solidFill>
              </a:rPr>
              <a:t>kewenangannya</a:t>
            </a:r>
            <a:r>
              <a:rPr lang="en-US" sz="1400" b="1" dirty="0">
                <a:solidFill>
                  <a:srgbClr val="000066"/>
                </a:solidFill>
              </a:rPr>
              <a:t>; </a:t>
            </a:r>
            <a:r>
              <a:rPr lang="en-US" sz="1400" b="1" dirty="0" err="1">
                <a:solidFill>
                  <a:srgbClr val="000066"/>
                </a:solidFill>
              </a:rPr>
              <a:t>dan</a:t>
            </a:r>
            <a:endParaRPr lang="en-US" sz="1400" b="1" dirty="0">
              <a:solidFill>
                <a:srgbClr val="003300"/>
              </a:solidFill>
              <a:sym typeface="Wingdings 2" pitchFamily="18" charset="2"/>
            </a:endParaRPr>
          </a:p>
        </p:txBody>
      </p:sp>
      <p:sp>
        <p:nvSpPr>
          <p:cNvPr id="8318" name="AutoShape 126"/>
          <p:cNvSpPr>
            <a:spLocks noChangeArrowheads="1"/>
          </p:cNvSpPr>
          <p:nvPr/>
        </p:nvSpPr>
        <p:spPr bwMode="auto">
          <a:xfrm>
            <a:off x="503238" y="2565400"/>
            <a:ext cx="214312" cy="252413"/>
          </a:xfrm>
          <a:prstGeom prst="star5">
            <a:avLst/>
          </a:prstGeom>
          <a:gradFill rotWithShape="1">
            <a:gsLst>
              <a:gs pos="0">
                <a:schemeClr val="bg1"/>
              </a:gs>
              <a:gs pos="100000">
                <a:srgbClr val="6600CC"/>
              </a:gs>
            </a:gsLst>
            <a:path path="shape">
              <a:fillToRect l="50000" t="50000" r="50000" b="50000"/>
            </a:path>
          </a:gradFill>
          <a:ln w="9525">
            <a:noFill/>
            <a:miter lim="800000"/>
            <a:headEnd/>
            <a:tailEnd/>
          </a:ln>
          <a:effectLst/>
        </p:spPr>
        <p:txBody>
          <a:bodyPr wrap="none" anchor="ctr"/>
          <a:lstStyle/>
          <a:p>
            <a:pPr fontAlgn="auto">
              <a:spcBef>
                <a:spcPts val="0"/>
              </a:spcBef>
              <a:spcAft>
                <a:spcPts val="0"/>
              </a:spcAft>
              <a:defRPr/>
            </a:pPr>
            <a:endParaRPr lang="en-US">
              <a:latin typeface="Arial" charset="0"/>
            </a:endParaRPr>
          </a:p>
        </p:txBody>
      </p:sp>
      <p:sp>
        <p:nvSpPr>
          <p:cNvPr id="8320" name="AutoShape 128"/>
          <p:cNvSpPr>
            <a:spLocks noChangeArrowheads="1"/>
          </p:cNvSpPr>
          <p:nvPr/>
        </p:nvSpPr>
        <p:spPr bwMode="auto">
          <a:xfrm>
            <a:off x="533400" y="3657600"/>
            <a:ext cx="214313" cy="252412"/>
          </a:xfrm>
          <a:prstGeom prst="star5">
            <a:avLst/>
          </a:prstGeom>
          <a:gradFill rotWithShape="1">
            <a:gsLst>
              <a:gs pos="0">
                <a:schemeClr val="bg1"/>
              </a:gs>
              <a:gs pos="100000">
                <a:srgbClr val="6600CC"/>
              </a:gs>
            </a:gsLst>
            <a:path path="shape">
              <a:fillToRect l="50000" t="50000" r="50000" b="50000"/>
            </a:path>
          </a:gradFill>
          <a:ln w="9525">
            <a:noFill/>
            <a:miter lim="800000"/>
            <a:headEnd/>
            <a:tailEnd/>
          </a:ln>
          <a:effectLst/>
        </p:spPr>
        <p:txBody>
          <a:bodyPr wrap="none" anchor="ctr"/>
          <a:lstStyle/>
          <a:p>
            <a:pPr fontAlgn="auto">
              <a:spcBef>
                <a:spcPts val="0"/>
              </a:spcBef>
              <a:spcAft>
                <a:spcPts val="0"/>
              </a:spcAft>
              <a:defRPr/>
            </a:pPr>
            <a:endParaRPr lang="en-US">
              <a:latin typeface="Arial" charset="0"/>
            </a:endParaRPr>
          </a:p>
        </p:txBody>
      </p:sp>
      <p:sp>
        <p:nvSpPr>
          <p:cNvPr id="8321" name="AutoShape 129"/>
          <p:cNvSpPr>
            <a:spLocks noChangeArrowheads="1"/>
          </p:cNvSpPr>
          <p:nvPr/>
        </p:nvSpPr>
        <p:spPr bwMode="auto">
          <a:xfrm>
            <a:off x="503238" y="4319588"/>
            <a:ext cx="214312" cy="252412"/>
          </a:xfrm>
          <a:prstGeom prst="star5">
            <a:avLst/>
          </a:prstGeom>
          <a:gradFill rotWithShape="1">
            <a:gsLst>
              <a:gs pos="0">
                <a:schemeClr val="bg1"/>
              </a:gs>
              <a:gs pos="100000">
                <a:srgbClr val="6600CC"/>
              </a:gs>
            </a:gsLst>
            <a:path path="shape">
              <a:fillToRect l="50000" t="50000" r="50000" b="50000"/>
            </a:path>
          </a:gradFill>
          <a:ln w="9525">
            <a:noFill/>
            <a:miter lim="800000"/>
            <a:headEnd/>
            <a:tailEnd/>
          </a:ln>
          <a:effectLst/>
        </p:spPr>
        <p:txBody>
          <a:bodyPr wrap="none" anchor="ctr"/>
          <a:lstStyle/>
          <a:p>
            <a:pPr fontAlgn="auto">
              <a:spcBef>
                <a:spcPts val="0"/>
              </a:spcBef>
              <a:spcAft>
                <a:spcPts val="0"/>
              </a:spcAft>
              <a:defRPr/>
            </a:pPr>
            <a:endParaRPr lang="en-US">
              <a:latin typeface="Arial" charset="0"/>
            </a:endParaRPr>
          </a:p>
        </p:txBody>
      </p:sp>
      <p:sp>
        <p:nvSpPr>
          <p:cNvPr id="8322" name="AutoShape 130"/>
          <p:cNvSpPr>
            <a:spLocks noChangeArrowheads="1"/>
          </p:cNvSpPr>
          <p:nvPr/>
        </p:nvSpPr>
        <p:spPr bwMode="auto">
          <a:xfrm>
            <a:off x="503238" y="4953000"/>
            <a:ext cx="214312" cy="252413"/>
          </a:xfrm>
          <a:prstGeom prst="star5">
            <a:avLst/>
          </a:prstGeom>
          <a:gradFill rotWithShape="1">
            <a:gsLst>
              <a:gs pos="0">
                <a:schemeClr val="bg1"/>
              </a:gs>
              <a:gs pos="100000">
                <a:srgbClr val="6600CC"/>
              </a:gs>
            </a:gsLst>
            <a:path path="shape">
              <a:fillToRect l="50000" t="50000" r="50000" b="50000"/>
            </a:path>
          </a:gradFill>
          <a:ln w="9525">
            <a:noFill/>
            <a:miter lim="800000"/>
            <a:headEnd/>
            <a:tailEnd/>
          </a:ln>
          <a:effectLst/>
        </p:spPr>
        <p:txBody>
          <a:bodyPr wrap="none" anchor="ctr"/>
          <a:lstStyle/>
          <a:p>
            <a:pPr fontAlgn="auto">
              <a:spcBef>
                <a:spcPts val="0"/>
              </a:spcBef>
              <a:spcAft>
                <a:spcPts val="0"/>
              </a:spcAft>
              <a:defRPr/>
            </a:pPr>
            <a:endParaRPr lang="en-US">
              <a:latin typeface="Arial" charset="0"/>
            </a:endParaRPr>
          </a:p>
        </p:txBody>
      </p:sp>
      <p:sp>
        <p:nvSpPr>
          <p:cNvPr id="8323" name="AutoShape 131"/>
          <p:cNvSpPr>
            <a:spLocks noChangeArrowheads="1"/>
          </p:cNvSpPr>
          <p:nvPr/>
        </p:nvSpPr>
        <p:spPr bwMode="auto">
          <a:xfrm>
            <a:off x="503238" y="5553075"/>
            <a:ext cx="214312" cy="252413"/>
          </a:xfrm>
          <a:prstGeom prst="star5">
            <a:avLst/>
          </a:prstGeom>
          <a:gradFill rotWithShape="1">
            <a:gsLst>
              <a:gs pos="0">
                <a:schemeClr val="bg1"/>
              </a:gs>
              <a:gs pos="100000">
                <a:srgbClr val="6600CC"/>
              </a:gs>
            </a:gsLst>
            <a:path path="shape">
              <a:fillToRect l="50000" t="50000" r="50000" b="50000"/>
            </a:path>
          </a:gradFill>
          <a:ln w="9525">
            <a:noFill/>
            <a:miter lim="800000"/>
            <a:headEnd/>
            <a:tailEnd/>
          </a:ln>
          <a:effectLst/>
        </p:spPr>
        <p:txBody>
          <a:bodyPr wrap="none" anchor="ctr"/>
          <a:lstStyle/>
          <a:p>
            <a:pPr fontAlgn="auto">
              <a:spcBef>
                <a:spcPts val="0"/>
              </a:spcBef>
              <a:spcAft>
                <a:spcPts val="0"/>
              </a:spcAft>
              <a:defRPr/>
            </a:pPr>
            <a:endParaRPr lang="en-US">
              <a:latin typeface="Arial" charset="0"/>
            </a:endParaRPr>
          </a:p>
        </p:txBody>
      </p:sp>
      <p:grpSp>
        <p:nvGrpSpPr>
          <p:cNvPr id="3" name="Group 135"/>
          <p:cNvGrpSpPr>
            <a:grpSpLocks/>
          </p:cNvGrpSpPr>
          <p:nvPr/>
        </p:nvGrpSpPr>
        <p:grpSpPr bwMode="auto">
          <a:xfrm>
            <a:off x="215900" y="296863"/>
            <a:ext cx="8699500" cy="6248400"/>
            <a:chOff x="136" y="187"/>
            <a:chExt cx="5480" cy="3936"/>
          </a:xfrm>
        </p:grpSpPr>
        <p:sp>
          <p:nvSpPr>
            <p:cNvPr id="24595" name="Rectangle 136"/>
            <p:cNvSpPr>
              <a:spLocks noChangeArrowheads="1"/>
            </p:cNvSpPr>
            <p:nvPr/>
          </p:nvSpPr>
          <p:spPr bwMode="auto">
            <a:xfrm>
              <a:off x="136" y="187"/>
              <a:ext cx="5480" cy="3936"/>
            </a:xfrm>
            <a:prstGeom prst="rect">
              <a:avLst/>
            </a:prstGeom>
            <a:noFill/>
            <a:ln w="57150">
              <a:solidFill>
                <a:srgbClr val="CC3300"/>
              </a:solidFill>
              <a:miter lim="800000"/>
              <a:headEnd/>
              <a:tailEnd/>
            </a:ln>
          </p:spPr>
          <p:txBody>
            <a:bodyPr wrap="none" anchor="ctr"/>
            <a:lstStyle/>
            <a:p>
              <a:endParaRPr lang="en-US"/>
            </a:p>
          </p:txBody>
        </p:sp>
        <p:pic>
          <p:nvPicPr>
            <p:cNvPr id="24596" name="Picture 137" descr="Garuda"/>
            <p:cNvPicPr>
              <a:picLocks noChangeAspect="1" noChangeArrowheads="1"/>
            </p:cNvPicPr>
            <p:nvPr/>
          </p:nvPicPr>
          <p:blipFill>
            <a:blip r:embed="rId6">
              <a:clrChange>
                <a:clrFrom>
                  <a:srgbClr val="FFFFFF"/>
                </a:clrFrom>
                <a:clrTo>
                  <a:srgbClr val="FFFFFF">
                    <a:alpha val="0"/>
                  </a:srgbClr>
                </a:clrTo>
              </a:clrChange>
            </a:blip>
            <a:srcRect/>
            <a:stretch>
              <a:fillRect/>
            </a:stretch>
          </p:blipFill>
          <p:spPr bwMode="auto">
            <a:xfrm>
              <a:off x="181" y="255"/>
              <a:ext cx="635" cy="635"/>
            </a:xfrm>
            <a:prstGeom prst="rect">
              <a:avLst/>
            </a:prstGeom>
            <a:noFill/>
            <a:ln w="9525">
              <a:noFill/>
              <a:miter lim="800000"/>
              <a:headEnd/>
              <a:tailEnd/>
            </a:ln>
          </p:spPr>
        </p:pic>
      </p:grpSp>
    </p:spTree>
  </p:cSld>
  <p:clrMapOvr>
    <a:masterClrMapping/>
  </p:clrMapOvr>
  <p:transition advClick="0">
    <p:strips dir="ru"/>
    <p:sndAc>
      <p:stSnd>
        <p:snd r:embed="rId3" name="camera.wav" builtIn="1"/>
      </p:stSnd>
    </p:sndAc>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132" descr="hands"/>
          <p:cNvPicPr>
            <a:picLocks noChangeAspect="1" noChangeArrowheads="1"/>
          </p:cNvPicPr>
          <p:nvPr/>
        </p:nvPicPr>
        <p:blipFill>
          <a:blip r:embed="rId3">
            <a:clrChange>
              <a:clrFrom>
                <a:srgbClr val="FAFAFC"/>
              </a:clrFrom>
              <a:clrTo>
                <a:srgbClr val="FAFAFC">
                  <a:alpha val="0"/>
                </a:srgbClr>
              </a:clrTo>
            </a:clrChange>
            <a:lum bright="58000" contrast="-70000"/>
          </a:blip>
          <a:srcRect/>
          <a:stretch>
            <a:fillRect/>
          </a:stretch>
        </p:blipFill>
        <p:spPr bwMode="auto">
          <a:xfrm>
            <a:off x="0" y="2241550"/>
            <a:ext cx="9144000" cy="2803525"/>
          </a:xfrm>
          <a:prstGeom prst="rect">
            <a:avLst/>
          </a:prstGeom>
          <a:noFill/>
          <a:ln w="9525">
            <a:noFill/>
            <a:miter lim="800000"/>
            <a:headEnd/>
            <a:tailEnd/>
          </a:ln>
        </p:spPr>
      </p:pic>
      <p:sp>
        <p:nvSpPr>
          <p:cNvPr id="25603" name="Text Box 93"/>
          <p:cNvSpPr txBox="1">
            <a:spLocks noChangeArrowheads="1"/>
          </p:cNvSpPr>
          <p:nvPr/>
        </p:nvSpPr>
        <p:spPr bwMode="auto">
          <a:xfrm>
            <a:off x="287338" y="1736725"/>
            <a:ext cx="8659812" cy="517525"/>
          </a:xfrm>
          <a:prstGeom prst="rect">
            <a:avLst/>
          </a:prstGeom>
          <a:noFill/>
          <a:ln w="9525">
            <a:noFill/>
            <a:miter lim="800000"/>
            <a:headEnd/>
            <a:tailEnd/>
          </a:ln>
        </p:spPr>
        <p:txBody>
          <a:bodyPr>
            <a:spAutoFit/>
          </a:bodyPr>
          <a:lstStyle/>
          <a:p>
            <a:pPr marL="457200" indent="-457200">
              <a:spcBef>
                <a:spcPct val="50000"/>
              </a:spcBef>
              <a:buFont typeface="Wingdings 2" pitchFamily="18" charset="2"/>
              <a:buNone/>
            </a:pPr>
            <a:r>
              <a:rPr lang="en-US" sz="1400" b="1">
                <a:solidFill>
                  <a:srgbClr val="800000"/>
                </a:solidFill>
                <a:sym typeface="Wingdings 2" pitchFamily="18" charset="2"/>
              </a:rPr>
              <a:t>	Sebagai Lembaga Publik yang bersifat mandiri yang diberikan tanggungjawab dalam upaya perlindungan dan bantuan kepada para saksi dan korban pada sistem peradilan pidana;</a:t>
            </a:r>
          </a:p>
        </p:txBody>
      </p:sp>
      <p:sp>
        <p:nvSpPr>
          <p:cNvPr id="25604" name="Text Box 94"/>
          <p:cNvSpPr txBox="1">
            <a:spLocks noChangeArrowheads="1"/>
          </p:cNvSpPr>
          <p:nvPr/>
        </p:nvSpPr>
        <p:spPr bwMode="auto">
          <a:xfrm>
            <a:off x="287338" y="3022600"/>
            <a:ext cx="8450262" cy="730250"/>
          </a:xfrm>
          <a:prstGeom prst="rect">
            <a:avLst/>
          </a:prstGeom>
          <a:noFill/>
          <a:ln w="9525">
            <a:noFill/>
            <a:miter lim="800000"/>
            <a:headEnd/>
            <a:tailEnd/>
          </a:ln>
        </p:spPr>
        <p:txBody>
          <a:bodyPr>
            <a:spAutoFit/>
          </a:bodyPr>
          <a:lstStyle/>
          <a:p>
            <a:pPr marL="457200" indent="-457200">
              <a:spcBef>
                <a:spcPct val="50000"/>
              </a:spcBef>
              <a:buFont typeface="Wingdings 2" pitchFamily="18" charset="2"/>
              <a:buNone/>
            </a:pPr>
            <a:r>
              <a:rPr lang="en-US" sz="1300" b="1">
                <a:solidFill>
                  <a:srgbClr val="0033CC"/>
                </a:solidFill>
              </a:rPr>
              <a:t>	</a:t>
            </a:r>
            <a:r>
              <a:rPr lang="en-US" sz="1400" b="1">
                <a:solidFill>
                  <a:srgbClr val="CC0000"/>
                </a:solidFill>
              </a:rPr>
              <a:t>Mendayagunakan, mensinergikan dan mengoptimalkan berbagai kemampuan kelembagaan, fasilitas, dan anggaran negara yang diperuntukan bagi aktivitas perlindungan saksi dan korban secara bertanggungjawab;</a:t>
            </a:r>
            <a:endParaRPr lang="en-US" sz="1400" b="1">
              <a:solidFill>
                <a:srgbClr val="CC0000"/>
              </a:solidFill>
              <a:sym typeface="Wingdings 2" pitchFamily="18" charset="2"/>
            </a:endParaRPr>
          </a:p>
        </p:txBody>
      </p:sp>
      <p:sp>
        <p:nvSpPr>
          <p:cNvPr id="25605" name="Text Box 95"/>
          <p:cNvSpPr txBox="1">
            <a:spLocks noChangeArrowheads="1"/>
          </p:cNvSpPr>
          <p:nvPr/>
        </p:nvSpPr>
        <p:spPr bwMode="auto">
          <a:xfrm>
            <a:off x="304800" y="4459288"/>
            <a:ext cx="8839200" cy="517525"/>
          </a:xfrm>
          <a:prstGeom prst="rect">
            <a:avLst/>
          </a:prstGeom>
          <a:noFill/>
          <a:ln w="9525">
            <a:noFill/>
            <a:miter lim="800000"/>
            <a:headEnd/>
            <a:tailEnd/>
          </a:ln>
        </p:spPr>
        <p:txBody>
          <a:bodyPr>
            <a:spAutoFit/>
          </a:bodyPr>
          <a:lstStyle/>
          <a:p>
            <a:pPr marL="457200" indent="-457200">
              <a:spcBef>
                <a:spcPct val="50000"/>
              </a:spcBef>
              <a:buFont typeface="Wingdings 2" pitchFamily="18" charset="2"/>
              <a:buNone/>
            </a:pPr>
            <a:r>
              <a:rPr lang="en-US" sz="1300" b="1">
                <a:solidFill>
                  <a:srgbClr val="000066"/>
                </a:solidFill>
              </a:rPr>
              <a:t>	</a:t>
            </a:r>
            <a:r>
              <a:rPr lang="en-US" sz="1400" b="1">
                <a:solidFill>
                  <a:srgbClr val="000066"/>
                </a:solidFill>
              </a:rPr>
              <a:t>Melakukan berbagai upaya untuk melawan berbagai pihak yang menjadikan saksi dan atau korban tidak dapat memperoleh hak perlindungan sesuai ketentuan yang berlaku;</a:t>
            </a:r>
            <a:endParaRPr lang="en-US" sz="1400" b="1">
              <a:solidFill>
                <a:srgbClr val="003300"/>
              </a:solidFill>
              <a:sym typeface="Wingdings 2" pitchFamily="18" charset="2"/>
            </a:endParaRPr>
          </a:p>
        </p:txBody>
      </p:sp>
      <p:sp>
        <p:nvSpPr>
          <p:cNvPr id="15456" name="AutoShape 96"/>
          <p:cNvSpPr>
            <a:spLocks noChangeArrowheads="1"/>
          </p:cNvSpPr>
          <p:nvPr/>
        </p:nvSpPr>
        <p:spPr bwMode="auto">
          <a:xfrm>
            <a:off x="503238" y="1773238"/>
            <a:ext cx="214312" cy="228600"/>
          </a:xfrm>
          <a:prstGeom prst="star5">
            <a:avLst/>
          </a:prstGeom>
          <a:gradFill rotWithShape="1">
            <a:gsLst>
              <a:gs pos="0">
                <a:schemeClr val="bg1"/>
              </a:gs>
              <a:gs pos="100000">
                <a:srgbClr val="6600CC"/>
              </a:gs>
            </a:gsLst>
            <a:path path="shape">
              <a:fillToRect l="50000" t="50000" r="50000" b="50000"/>
            </a:path>
          </a:gradFill>
          <a:ln w="9525">
            <a:noFill/>
            <a:miter lim="800000"/>
            <a:headEnd/>
            <a:tailEnd/>
          </a:ln>
          <a:effectLst/>
        </p:spPr>
        <p:txBody>
          <a:bodyPr wrap="none" anchor="ctr"/>
          <a:lstStyle/>
          <a:p>
            <a:pPr fontAlgn="auto">
              <a:spcBef>
                <a:spcPts val="0"/>
              </a:spcBef>
              <a:spcAft>
                <a:spcPts val="0"/>
              </a:spcAft>
              <a:defRPr/>
            </a:pPr>
            <a:endParaRPr lang="en-US">
              <a:latin typeface="Arial" charset="0"/>
            </a:endParaRPr>
          </a:p>
        </p:txBody>
      </p:sp>
      <p:sp>
        <p:nvSpPr>
          <p:cNvPr id="25607" name="Text Box 100"/>
          <p:cNvSpPr txBox="1">
            <a:spLocks noChangeArrowheads="1"/>
          </p:cNvSpPr>
          <p:nvPr/>
        </p:nvSpPr>
        <p:spPr bwMode="auto">
          <a:xfrm>
            <a:off x="287338" y="2371725"/>
            <a:ext cx="8677275" cy="523220"/>
          </a:xfrm>
          <a:prstGeom prst="rect">
            <a:avLst/>
          </a:prstGeom>
          <a:noFill/>
          <a:ln w="9525">
            <a:noFill/>
            <a:miter lim="800000"/>
            <a:headEnd/>
            <a:tailEnd/>
          </a:ln>
        </p:spPr>
        <p:txBody>
          <a:bodyPr>
            <a:spAutoFit/>
          </a:bodyPr>
          <a:lstStyle/>
          <a:p>
            <a:pPr marL="457200" indent="-457200">
              <a:spcBef>
                <a:spcPct val="50000"/>
              </a:spcBef>
              <a:buFont typeface="Wingdings 2" pitchFamily="18" charset="2"/>
              <a:buNone/>
            </a:pPr>
            <a:r>
              <a:rPr lang="en-US" sz="1400" b="1" dirty="0">
                <a:solidFill>
                  <a:srgbClr val="800000"/>
                </a:solidFill>
                <a:sym typeface="Wingdings 2" pitchFamily="18" charset="2"/>
              </a:rPr>
              <a:t>	</a:t>
            </a:r>
            <a:r>
              <a:rPr lang="en-US" sz="1400" b="1" dirty="0" err="1">
                <a:solidFill>
                  <a:schemeClr val="bg1"/>
                </a:solidFill>
                <a:sym typeface="Wingdings 2" pitchFamily="18" charset="2"/>
              </a:rPr>
              <a:t>Melaksanakan</a:t>
            </a:r>
            <a:r>
              <a:rPr lang="en-US" sz="1400" b="1" dirty="0">
                <a:solidFill>
                  <a:schemeClr val="bg1"/>
                </a:solidFill>
                <a:sym typeface="Wingdings 2" pitchFamily="18" charset="2"/>
              </a:rPr>
              <a:t> </a:t>
            </a:r>
            <a:r>
              <a:rPr lang="en-US" sz="1400" b="1" dirty="0" err="1">
                <a:solidFill>
                  <a:schemeClr val="bg1"/>
                </a:solidFill>
                <a:sym typeface="Wingdings 2" pitchFamily="18" charset="2"/>
              </a:rPr>
              <a:t>tata</a:t>
            </a:r>
            <a:r>
              <a:rPr lang="en-US" sz="1400" b="1" dirty="0">
                <a:solidFill>
                  <a:schemeClr val="bg1"/>
                </a:solidFill>
                <a:sym typeface="Wingdings 2" pitchFamily="18" charset="2"/>
              </a:rPr>
              <a:t> </a:t>
            </a:r>
            <a:r>
              <a:rPr lang="en-US" sz="1400" b="1" dirty="0" err="1">
                <a:solidFill>
                  <a:schemeClr val="bg1"/>
                </a:solidFill>
                <a:sym typeface="Wingdings 2" pitchFamily="18" charset="2"/>
              </a:rPr>
              <a:t>kerja</a:t>
            </a:r>
            <a:r>
              <a:rPr lang="en-US" sz="1400" b="1" dirty="0">
                <a:solidFill>
                  <a:schemeClr val="bg1"/>
                </a:solidFill>
                <a:sym typeface="Wingdings 2" pitchFamily="18" charset="2"/>
              </a:rPr>
              <a:t> </a:t>
            </a:r>
            <a:r>
              <a:rPr lang="en-US" sz="1400" b="1" dirty="0" err="1">
                <a:solidFill>
                  <a:schemeClr val="bg1"/>
                </a:solidFill>
                <a:sym typeface="Wingdings 2" pitchFamily="18" charset="2"/>
              </a:rPr>
              <a:t>dan</a:t>
            </a:r>
            <a:r>
              <a:rPr lang="en-US" sz="1400" b="1" dirty="0">
                <a:solidFill>
                  <a:schemeClr val="bg1"/>
                </a:solidFill>
                <a:sym typeface="Wingdings 2" pitchFamily="18" charset="2"/>
              </a:rPr>
              <a:t> </a:t>
            </a:r>
            <a:r>
              <a:rPr lang="en-US" sz="1400" b="1" dirty="0" err="1">
                <a:solidFill>
                  <a:schemeClr val="bg1"/>
                </a:solidFill>
                <a:sym typeface="Wingdings 2" pitchFamily="18" charset="2"/>
              </a:rPr>
              <a:t>aktivitas</a:t>
            </a:r>
            <a:r>
              <a:rPr lang="en-US" sz="1400" b="1" dirty="0">
                <a:solidFill>
                  <a:schemeClr val="bg1"/>
                </a:solidFill>
                <a:sym typeface="Wingdings 2" pitchFamily="18" charset="2"/>
              </a:rPr>
              <a:t> </a:t>
            </a:r>
            <a:r>
              <a:rPr lang="en-US" sz="1400" b="1" dirty="0" err="1">
                <a:solidFill>
                  <a:schemeClr val="bg1"/>
                </a:solidFill>
                <a:sym typeface="Wingdings 2" pitchFamily="18" charset="2"/>
              </a:rPr>
              <a:t>administrasi</a:t>
            </a:r>
            <a:r>
              <a:rPr lang="en-US" sz="1400" b="1" dirty="0">
                <a:solidFill>
                  <a:schemeClr val="bg1"/>
                </a:solidFill>
                <a:sym typeface="Wingdings 2" pitchFamily="18" charset="2"/>
              </a:rPr>
              <a:t> </a:t>
            </a:r>
            <a:r>
              <a:rPr lang="en-US" sz="1400" b="1" dirty="0" err="1">
                <a:solidFill>
                  <a:schemeClr val="bg1"/>
                </a:solidFill>
                <a:sym typeface="Wingdings 2" pitchFamily="18" charset="2"/>
              </a:rPr>
              <a:t>dalam</a:t>
            </a:r>
            <a:r>
              <a:rPr lang="en-US" sz="1400" b="1" dirty="0">
                <a:solidFill>
                  <a:schemeClr val="bg1"/>
                </a:solidFill>
                <a:sym typeface="Wingdings 2" pitchFamily="18" charset="2"/>
              </a:rPr>
              <a:t> </a:t>
            </a:r>
            <a:r>
              <a:rPr lang="en-US" sz="1400" b="1" dirty="0" err="1">
                <a:solidFill>
                  <a:schemeClr val="bg1"/>
                </a:solidFill>
                <a:sym typeface="Wingdings 2" pitchFamily="18" charset="2"/>
              </a:rPr>
              <a:t>kegiatan</a:t>
            </a:r>
            <a:r>
              <a:rPr lang="en-US" sz="1400" b="1" dirty="0">
                <a:solidFill>
                  <a:schemeClr val="bg1"/>
                </a:solidFill>
                <a:sym typeface="Wingdings 2" pitchFamily="18" charset="2"/>
              </a:rPr>
              <a:t> </a:t>
            </a:r>
            <a:r>
              <a:rPr lang="en-US" sz="1400" b="1" dirty="0" err="1">
                <a:solidFill>
                  <a:schemeClr val="bg1"/>
                </a:solidFill>
                <a:sym typeface="Wingdings 2" pitchFamily="18" charset="2"/>
              </a:rPr>
              <a:t>perlindungan</a:t>
            </a:r>
            <a:r>
              <a:rPr lang="en-US" sz="1400" b="1" dirty="0">
                <a:solidFill>
                  <a:schemeClr val="bg1"/>
                </a:solidFill>
                <a:sym typeface="Wingdings 2" pitchFamily="18" charset="2"/>
              </a:rPr>
              <a:t> </a:t>
            </a:r>
            <a:r>
              <a:rPr lang="en-US" sz="1400" b="1" dirty="0" err="1">
                <a:solidFill>
                  <a:schemeClr val="bg1"/>
                </a:solidFill>
                <a:sym typeface="Wingdings 2" pitchFamily="18" charset="2"/>
              </a:rPr>
              <a:t>dan</a:t>
            </a:r>
            <a:r>
              <a:rPr lang="en-US" sz="1400" b="1" dirty="0">
                <a:solidFill>
                  <a:schemeClr val="bg1"/>
                </a:solidFill>
                <a:sym typeface="Wingdings 2" pitchFamily="18" charset="2"/>
              </a:rPr>
              <a:t> </a:t>
            </a:r>
            <a:r>
              <a:rPr lang="en-US" sz="1400" b="1" dirty="0" err="1">
                <a:solidFill>
                  <a:schemeClr val="bg1"/>
                </a:solidFill>
                <a:sym typeface="Wingdings 2" pitchFamily="18" charset="2"/>
              </a:rPr>
              <a:t>pemberian</a:t>
            </a:r>
            <a:r>
              <a:rPr lang="en-US" sz="1400" b="1" dirty="0">
                <a:solidFill>
                  <a:schemeClr val="bg1"/>
                </a:solidFill>
                <a:sym typeface="Wingdings 2" pitchFamily="18" charset="2"/>
              </a:rPr>
              <a:t> </a:t>
            </a:r>
            <a:r>
              <a:rPr lang="en-US" sz="1400" b="1" dirty="0" err="1">
                <a:solidFill>
                  <a:schemeClr val="bg1"/>
                </a:solidFill>
                <a:sym typeface="Wingdings 2" pitchFamily="18" charset="2"/>
              </a:rPr>
              <a:t>bantuan</a:t>
            </a:r>
            <a:r>
              <a:rPr lang="en-US" sz="1400" b="1" dirty="0">
                <a:solidFill>
                  <a:schemeClr val="bg1"/>
                </a:solidFill>
                <a:sym typeface="Wingdings 2" pitchFamily="18" charset="2"/>
              </a:rPr>
              <a:t> </a:t>
            </a:r>
            <a:r>
              <a:rPr lang="en-US" sz="1400" b="1" dirty="0" err="1">
                <a:solidFill>
                  <a:schemeClr val="bg1"/>
                </a:solidFill>
                <a:sym typeface="Wingdings 2" pitchFamily="18" charset="2"/>
              </a:rPr>
              <a:t>kepada</a:t>
            </a:r>
            <a:r>
              <a:rPr lang="en-US" sz="1400" b="1" dirty="0">
                <a:solidFill>
                  <a:schemeClr val="bg1"/>
                </a:solidFill>
                <a:sym typeface="Wingdings 2" pitchFamily="18" charset="2"/>
              </a:rPr>
              <a:t> </a:t>
            </a:r>
            <a:r>
              <a:rPr lang="en-US" sz="1400" b="1" dirty="0" err="1">
                <a:solidFill>
                  <a:schemeClr val="bg1"/>
                </a:solidFill>
                <a:sym typeface="Wingdings 2" pitchFamily="18" charset="2"/>
              </a:rPr>
              <a:t>para</a:t>
            </a:r>
            <a:r>
              <a:rPr lang="en-US" sz="1400" b="1" dirty="0">
                <a:solidFill>
                  <a:schemeClr val="bg1"/>
                </a:solidFill>
                <a:sym typeface="Wingdings 2" pitchFamily="18" charset="2"/>
              </a:rPr>
              <a:t> </a:t>
            </a:r>
            <a:r>
              <a:rPr lang="en-US" sz="1400" b="1" dirty="0" err="1">
                <a:solidFill>
                  <a:schemeClr val="bg1"/>
                </a:solidFill>
                <a:sym typeface="Wingdings 2" pitchFamily="18" charset="2"/>
              </a:rPr>
              <a:t>saksi</a:t>
            </a:r>
            <a:r>
              <a:rPr lang="en-US" sz="1400" b="1" dirty="0">
                <a:solidFill>
                  <a:schemeClr val="bg1"/>
                </a:solidFill>
                <a:sym typeface="Wingdings 2" pitchFamily="18" charset="2"/>
              </a:rPr>
              <a:t> </a:t>
            </a:r>
            <a:r>
              <a:rPr lang="en-US" sz="1400" b="1" dirty="0" err="1">
                <a:solidFill>
                  <a:schemeClr val="bg1"/>
                </a:solidFill>
                <a:sym typeface="Wingdings 2" pitchFamily="18" charset="2"/>
              </a:rPr>
              <a:t>dan</a:t>
            </a:r>
            <a:r>
              <a:rPr lang="en-US" sz="1400" b="1" dirty="0">
                <a:solidFill>
                  <a:schemeClr val="bg1"/>
                </a:solidFill>
                <a:sym typeface="Wingdings 2" pitchFamily="18" charset="2"/>
              </a:rPr>
              <a:t> </a:t>
            </a:r>
            <a:r>
              <a:rPr lang="en-US" sz="1400" b="1" dirty="0" err="1">
                <a:solidFill>
                  <a:schemeClr val="bg1"/>
                </a:solidFill>
                <a:sym typeface="Wingdings 2" pitchFamily="18" charset="2"/>
              </a:rPr>
              <a:t>korban</a:t>
            </a:r>
            <a:r>
              <a:rPr lang="en-US" sz="1400" b="1" dirty="0">
                <a:solidFill>
                  <a:schemeClr val="bg1"/>
                </a:solidFill>
                <a:sym typeface="Wingdings 2" pitchFamily="18" charset="2"/>
              </a:rPr>
              <a:t>;</a:t>
            </a:r>
          </a:p>
        </p:txBody>
      </p:sp>
      <p:sp>
        <p:nvSpPr>
          <p:cNvPr id="25608" name="Text Box 101"/>
          <p:cNvSpPr txBox="1">
            <a:spLocks noChangeArrowheads="1"/>
          </p:cNvSpPr>
          <p:nvPr/>
        </p:nvSpPr>
        <p:spPr bwMode="auto">
          <a:xfrm>
            <a:off x="287338" y="3848100"/>
            <a:ext cx="8558212" cy="517525"/>
          </a:xfrm>
          <a:prstGeom prst="rect">
            <a:avLst/>
          </a:prstGeom>
          <a:noFill/>
          <a:ln w="9525">
            <a:noFill/>
            <a:miter lim="800000"/>
            <a:headEnd/>
            <a:tailEnd/>
          </a:ln>
        </p:spPr>
        <p:txBody>
          <a:bodyPr>
            <a:spAutoFit/>
          </a:bodyPr>
          <a:lstStyle/>
          <a:p>
            <a:pPr marL="457200" indent="-457200">
              <a:spcBef>
                <a:spcPct val="50000"/>
              </a:spcBef>
              <a:buFont typeface="Wingdings 2" pitchFamily="18" charset="2"/>
              <a:buNone/>
            </a:pPr>
            <a:r>
              <a:rPr lang="en-US" sz="1300" b="1">
                <a:solidFill>
                  <a:srgbClr val="0033CC"/>
                </a:solidFill>
              </a:rPr>
              <a:t>	</a:t>
            </a:r>
            <a:r>
              <a:rPr lang="en-US" sz="1400" b="1">
                <a:solidFill>
                  <a:srgbClr val="000099"/>
                </a:solidFill>
              </a:rPr>
              <a:t>Menentukan persyaratan maupun wujud pemberian dan atau penghentian aktivitas perlindungan saksi dan korban (termasuk keluarganya) sesuai ketentuan yang diberlakukan;</a:t>
            </a:r>
            <a:endParaRPr lang="en-US" sz="1400" b="1">
              <a:solidFill>
                <a:srgbClr val="000099"/>
              </a:solidFill>
              <a:sym typeface="Wingdings 2" pitchFamily="18" charset="2"/>
            </a:endParaRPr>
          </a:p>
        </p:txBody>
      </p:sp>
      <p:sp>
        <p:nvSpPr>
          <p:cNvPr id="25609" name="Text Box 103"/>
          <p:cNvSpPr txBox="1">
            <a:spLocks noChangeArrowheads="1"/>
          </p:cNvSpPr>
          <p:nvPr/>
        </p:nvSpPr>
        <p:spPr bwMode="auto">
          <a:xfrm>
            <a:off x="287338" y="5072063"/>
            <a:ext cx="8459787" cy="523220"/>
          </a:xfrm>
          <a:prstGeom prst="rect">
            <a:avLst/>
          </a:prstGeom>
          <a:noFill/>
          <a:ln w="9525">
            <a:noFill/>
            <a:miter lim="800000"/>
            <a:headEnd/>
            <a:tailEnd/>
          </a:ln>
        </p:spPr>
        <p:txBody>
          <a:bodyPr>
            <a:spAutoFit/>
          </a:bodyPr>
          <a:lstStyle/>
          <a:p>
            <a:pPr marL="457200" indent="-457200">
              <a:spcBef>
                <a:spcPct val="50000"/>
              </a:spcBef>
              <a:buFont typeface="Wingdings 2" pitchFamily="18" charset="2"/>
              <a:buNone/>
            </a:pPr>
            <a:r>
              <a:rPr lang="en-US" sz="1300" b="1" dirty="0">
                <a:solidFill>
                  <a:srgbClr val="000066"/>
                </a:solidFill>
              </a:rPr>
              <a:t>	</a:t>
            </a:r>
            <a:r>
              <a:rPr lang="en-US" sz="1400" b="1" dirty="0" err="1">
                <a:solidFill>
                  <a:schemeClr val="bg1"/>
                </a:solidFill>
              </a:rPr>
              <a:t>Membantu</a:t>
            </a:r>
            <a:r>
              <a:rPr lang="en-US" sz="1400" b="1" dirty="0">
                <a:solidFill>
                  <a:schemeClr val="bg1"/>
                </a:solidFill>
              </a:rPr>
              <a:t> </a:t>
            </a:r>
            <a:r>
              <a:rPr lang="en-US" sz="1400" b="1" dirty="0" err="1">
                <a:solidFill>
                  <a:schemeClr val="bg1"/>
                </a:solidFill>
              </a:rPr>
              <a:t>saksi</a:t>
            </a:r>
            <a:r>
              <a:rPr lang="en-US" sz="1400" b="1" dirty="0">
                <a:solidFill>
                  <a:schemeClr val="bg1"/>
                </a:solidFill>
              </a:rPr>
              <a:t> </a:t>
            </a:r>
            <a:r>
              <a:rPr lang="en-US" sz="1400" b="1" dirty="0" err="1">
                <a:solidFill>
                  <a:schemeClr val="bg1"/>
                </a:solidFill>
              </a:rPr>
              <a:t>dan</a:t>
            </a:r>
            <a:r>
              <a:rPr lang="en-US" sz="1400" b="1" dirty="0">
                <a:solidFill>
                  <a:schemeClr val="bg1"/>
                </a:solidFill>
              </a:rPr>
              <a:t> </a:t>
            </a:r>
            <a:r>
              <a:rPr lang="en-US" sz="1400" b="1" dirty="0" err="1">
                <a:solidFill>
                  <a:schemeClr val="bg1"/>
                </a:solidFill>
              </a:rPr>
              <a:t>korban</a:t>
            </a:r>
            <a:r>
              <a:rPr lang="en-US" sz="1400" b="1" dirty="0">
                <a:solidFill>
                  <a:schemeClr val="bg1"/>
                </a:solidFill>
              </a:rPr>
              <a:t> </a:t>
            </a:r>
            <a:r>
              <a:rPr lang="en-US" sz="1400" b="1" dirty="0" err="1">
                <a:solidFill>
                  <a:schemeClr val="bg1"/>
                </a:solidFill>
              </a:rPr>
              <a:t>dalam</a:t>
            </a:r>
            <a:r>
              <a:rPr lang="en-US" sz="1400" b="1" dirty="0">
                <a:solidFill>
                  <a:schemeClr val="bg1"/>
                </a:solidFill>
              </a:rPr>
              <a:t> </a:t>
            </a:r>
            <a:r>
              <a:rPr lang="en-US" sz="1400" b="1" dirty="0" err="1">
                <a:solidFill>
                  <a:schemeClr val="bg1"/>
                </a:solidFill>
              </a:rPr>
              <a:t>mewujudkan</a:t>
            </a:r>
            <a:r>
              <a:rPr lang="en-US" sz="1400" b="1" dirty="0">
                <a:solidFill>
                  <a:schemeClr val="bg1"/>
                </a:solidFill>
              </a:rPr>
              <a:t> </a:t>
            </a:r>
            <a:r>
              <a:rPr lang="en-US" sz="1400" b="1" dirty="0" err="1">
                <a:solidFill>
                  <a:schemeClr val="bg1"/>
                </a:solidFill>
              </a:rPr>
              <a:t>haknya</a:t>
            </a:r>
            <a:r>
              <a:rPr lang="en-US" sz="1400" b="1" dirty="0">
                <a:solidFill>
                  <a:schemeClr val="bg1"/>
                </a:solidFill>
              </a:rPr>
              <a:t> </a:t>
            </a:r>
            <a:r>
              <a:rPr lang="en-US" sz="1400" b="1" dirty="0" err="1">
                <a:solidFill>
                  <a:schemeClr val="bg1"/>
                </a:solidFill>
              </a:rPr>
              <a:t>berkenaan</a:t>
            </a:r>
            <a:r>
              <a:rPr lang="en-US" sz="1400" b="1" dirty="0">
                <a:solidFill>
                  <a:schemeClr val="bg1"/>
                </a:solidFill>
              </a:rPr>
              <a:t> </a:t>
            </a:r>
            <a:r>
              <a:rPr lang="en-US" sz="1400" b="1" dirty="0" err="1">
                <a:solidFill>
                  <a:schemeClr val="bg1"/>
                </a:solidFill>
              </a:rPr>
              <a:t>dengan</a:t>
            </a:r>
            <a:r>
              <a:rPr lang="en-US" sz="1400" b="1" dirty="0">
                <a:solidFill>
                  <a:schemeClr val="bg1"/>
                </a:solidFill>
              </a:rPr>
              <a:t> </a:t>
            </a:r>
            <a:r>
              <a:rPr lang="en-US" sz="1400" b="1" dirty="0" err="1">
                <a:solidFill>
                  <a:schemeClr val="bg1"/>
                </a:solidFill>
              </a:rPr>
              <a:t>Konpensasi</a:t>
            </a:r>
            <a:r>
              <a:rPr lang="en-US" sz="1400" b="1" dirty="0">
                <a:solidFill>
                  <a:schemeClr val="bg1"/>
                </a:solidFill>
              </a:rPr>
              <a:t>, </a:t>
            </a:r>
            <a:r>
              <a:rPr lang="en-US" sz="1400" b="1" dirty="0" err="1">
                <a:solidFill>
                  <a:schemeClr val="bg1"/>
                </a:solidFill>
              </a:rPr>
              <a:t>Restitusi</a:t>
            </a:r>
            <a:r>
              <a:rPr lang="en-US" sz="1400" b="1" dirty="0">
                <a:solidFill>
                  <a:schemeClr val="bg1"/>
                </a:solidFill>
              </a:rPr>
              <a:t> </a:t>
            </a:r>
            <a:r>
              <a:rPr lang="en-US" sz="1400" b="1" dirty="0" err="1">
                <a:solidFill>
                  <a:schemeClr val="bg1"/>
                </a:solidFill>
              </a:rPr>
              <a:t>dan</a:t>
            </a:r>
            <a:r>
              <a:rPr lang="en-US" sz="1400" b="1" dirty="0">
                <a:solidFill>
                  <a:schemeClr val="bg1"/>
                </a:solidFill>
              </a:rPr>
              <a:t> </a:t>
            </a:r>
            <a:r>
              <a:rPr lang="en-US" sz="1400" b="1" dirty="0" err="1">
                <a:solidFill>
                  <a:schemeClr val="bg1"/>
                </a:solidFill>
              </a:rPr>
              <a:t>atau</a:t>
            </a:r>
            <a:r>
              <a:rPr lang="en-US" sz="1400" b="1" dirty="0">
                <a:solidFill>
                  <a:schemeClr val="bg1"/>
                </a:solidFill>
              </a:rPr>
              <a:t> </a:t>
            </a:r>
            <a:r>
              <a:rPr lang="en-US" sz="1400" b="1" dirty="0" err="1">
                <a:solidFill>
                  <a:schemeClr val="bg1"/>
                </a:solidFill>
              </a:rPr>
              <a:t>Rehabilitasi</a:t>
            </a:r>
            <a:r>
              <a:rPr lang="en-US" sz="1400" b="1" dirty="0">
                <a:solidFill>
                  <a:schemeClr val="bg1"/>
                </a:solidFill>
              </a:rPr>
              <a:t> yang </a:t>
            </a:r>
            <a:r>
              <a:rPr lang="en-US" sz="1400" b="1" dirty="0" err="1">
                <a:solidFill>
                  <a:schemeClr val="bg1"/>
                </a:solidFill>
              </a:rPr>
              <a:t>ditentukan</a:t>
            </a:r>
            <a:r>
              <a:rPr lang="en-US" sz="1400" b="1" dirty="0">
                <a:solidFill>
                  <a:schemeClr val="bg1"/>
                </a:solidFill>
              </a:rPr>
              <a:t> </a:t>
            </a:r>
            <a:r>
              <a:rPr lang="en-US" sz="1400" b="1" dirty="0" err="1">
                <a:solidFill>
                  <a:schemeClr val="bg1"/>
                </a:solidFill>
              </a:rPr>
              <a:t>baginya</a:t>
            </a:r>
            <a:r>
              <a:rPr lang="en-US" sz="1400" b="1" dirty="0">
                <a:solidFill>
                  <a:schemeClr val="bg1"/>
                </a:solidFill>
              </a:rPr>
              <a:t>; </a:t>
            </a:r>
            <a:r>
              <a:rPr lang="en-US" sz="1400" b="1" dirty="0" err="1">
                <a:solidFill>
                  <a:schemeClr val="bg1"/>
                </a:solidFill>
              </a:rPr>
              <a:t>dan</a:t>
            </a:r>
            <a:endParaRPr lang="en-US" sz="1400" b="1" dirty="0">
              <a:solidFill>
                <a:schemeClr val="bg1"/>
              </a:solidFill>
              <a:sym typeface="Wingdings 2" pitchFamily="18" charset="2"/>
            </a:endParaRPr>
          </a:p>
        </p:txBody>
      </p:sp>
      <p:sp>
        <p:nvSpPr>
          <p:cNvPr id="25610" name="WordArt 105"/>
          <p:cNvSpPr>
            <a:spLocks noChangeArrowheads="1" noChangeShapeType="1" noTextEdit="1"/>
          </p:cNvSpPr>
          <p:nvPr/>
        </p:nvSpPr>
        <p:spPr bwMode="auto">
          <a:xfrm>
            <a:off x="2268538" y="1052513"/>
            <a:ext cx="4033837" cy="395287"/>
          </a:xfrm>
          <a:prstGeom prst="rect">
            <a:avLst/>
          </a:prstGeom>
        </p:spPr>
        <p:txBody>
          <a:bodyPr wrap="none" fromWordArt="1">
            <a:prstTxWarp prst="textPlain">
              <a:avLst>
                <a:gd name="adj" fmla="val 50000"/>
              </a:avLst>
            </a:prstTxWarp>
          </a:bodyPr>
          <a:lstStyle/>
          <a:p>
            <a:pPr algn="ctr"/>
            <a:r>
              <a:rPr lang="en-US" kern="10">
                <a:ln w="9525">
                  <a:solidFill>
                    <a:srgbClr val="FF0000"/>
                  </a:solidFill>
                  <a:round/>
                  <a:headEnd/>
                  <a:tailEnd/>
                </a:ln>
                <a:gradFill rotWithShape="1">
                  <a:gsLst>
                    <a:gs pos="0">
                      <a:srgbClr val="FF3300"/>
                    </a:gs>
                    <a:gs pos="50000">
                      <a:srgbClr val="FFFFCC"/>
                    </a:gs>
                    <a:gs pos="100000">
                      <a:srgbClr val="FF3300"/>
                    </a:gs>
                  </a:gsLst>
                  <a:lin ang="5400000" scaled="1"/>
                </a:gradFill>
                <a:effectLst>
                  <a:outerShdw dist="35921" dir="2700000" algn="ctr" rotWithShape="0">
                    <a:srgbClr val="808080">
                      <a:alpha val="79999"/>
                    </a:srgbClr>
                  </a:outerShdw>
                </a:effectLst>
                <a:latin typeface="Arial Black"/>
              </a:rPr>
              <a:t>KEWENANGAN LPSK</a:t>
            </a:r>
          </a:p>
        </p:txBody>
      </p:sp>
      <p:sp>
        <p:nvSpPr>
          <p:cNvPr id="25611" name="Text Box 106"/>
          <p:cNvSpPr txBox="1">
            <a:spLocks noChangeArrowheads="1"/>
          </p:cNvSpPr>
          <p:nvPr/>
        </p:nvSpPr>
        <p:spPr bwMode="auto">
          <a:xfrm>
            <a:off x="287338" y="5734050"/>
            <a:ext cx="8459787" cy="517525"/>
          </a:xfrm>
          <a:prstGeom prst="rect">
            <a:avLst/>
          </a:prstGeom>
          <a:noFill/>
          <a:ln w="9525">
            <a:noFill/>
            <a:miter lim="800000"/>
            <a:headEnd/>
            <a:tailEnd/>
          </a:ln>
        </p:spPr>
        <p:txBody>
          <a:bodyPr>
            <a:spAutoFit/>
          </a:bodyPr>
          <a:lstStyle/>
          <a:p>
            <a:pPr marL="457200" indent="-457200">
              <a:spcBef>
                <a:spcPct val="50000"/>
              </a:spcBef>
              <a:buFont typeface="Wingdings 2" pitchFamily="18" charset="2"/>
              <a:buNone/>
            </a:pPr>
            <a:r>
              <a:rPr lang="en-US" sz="1300" b="1">
                <a:solidFill>
                  <a:srgbClr val="000066"/>
                </a:solidFill>
              </a:rPr>
              <a:t>	</a:t>
            </a:r>
            <a:r>
              <a:rPr lang="en-US" sz="1400" b="1">
                <a:solidFill>
                  <a:srgbClr val="660033"/>
                </a:solidFill>
              </a:rPr>
              <a:t>Memberikan perlindungan kepada para saksi dan korban tindak pidana dalam kasus-kasus tertentu di semua tahapan proses peradilan pidana.</a:t>
            </a:r>
            <a:endParaRPr lang="en-US" sz="1400" b="1">
              <a:solidFill>
                <a:srgbClr val="660033"/>
              </a:solidFill>
              <a:sym typeface="Wingdings 2" pitchFamily="18" charset="2"/>
            </a:endParaRPr>
          </a:p>
        </p:txBody>
      </p:sp>
      <p:sp>
        <p:nvSpPr>
          <p:cNvPr id="15493" name="AutoShape 133"/>
          <p:cNvSpPr>
            <a:spLocks noChangeArrowheads="1"/>
          </p:cNvSpPr>
          <p:nvPr/>
        </p:nvSpPr>
        <p:spPr bwMode="auto">
          <a:xfrm>
            <a:off x="503238" y="2420938"/>
            <a:ext cx="214312" cy="228600"/>
          </a:xfrm>
          <a:prstGeom prst="star5">
            <a:avLst/>
          </a:prstGeom>
          <a:gradFill rotWithShape="1">
            <a:gsLst>
              <a:gs pos="0">
                <a:schemeClr val="bg1"/>
              </a:gs>
              <a:gs pos="100000">
                <a:srgbClr val="6600CC"/>
              </a:gs>
            </a:gsLst>
            <a:path path="shape">
              <a:fillToRect l="50000" t="50000" r="50000" b="50000"/>
            </a:path>
          </a:gradFill>
          <a:ln w="9525">
            <a:noFill/>
            <a:miter lim="800000"/>
            <a:headEnd/>
            <a:tailEnd/>
          </a:ln>
          <a:effectLst/>
        </p:spPr>
        <p:txBody>
          <a:bodyPr wrap="none" anchor="ctr"/>
          <a:lstStyle/>
          <a:p>
            <a:pPr fontAlgn="auto">
              <a:spcBef>
                <a:spcPts val="0"/>
              </a:spcBef>
              <a:spcAft>
                <a:spcPts val="0"/>
              </a:spcAft>
              <a:defRPr/>
            </a:pPr>
            <a:endParaRPr lang="en-US">
              <a:latin typeface="Arial" charset="0"/>
            </a:endParaRPr>
          </a:p>
        </p:txBody>
      </p:sp>
      <p:sp>
        <p:nvSpPr>
          <p:cNvPr id="15494" name="AutoShape 134"/>
          <p:cNvSpPr>
            <a:spLocks noChangeArrowheads="1"/>
          </p:cNvSpPr>
          <p:nvPr/>
        </p:nvSpPr>
        <p:spPr bwMode="auto">
          <a:xfrm>
            <a:off x="503238" y="3068638"/>
            <a:ext cx="214312" cy="228600"/>
          </a:xfrm>
          <a:prstGeom prst="star5">
            <a:avLst/>
          </a:prstGeom>
          <a:gradFill rotWithShape="1">
            <a:gsLst>
              <a:gs pos="0">
                <a:schemeClr val="bg1"/>
              </a:gs>
              <a:gs pos="100000">
                <a:srgbClr val="6600CC"/>
              </a:gs>
            </a:gsLst>
            <a:path path="shape">
              <a:fillToRect l="50000" t="50000" r="50000" b="50000"/>
            </a:path>
          </a:gradFill>
          <a:ln w="9525">
            <a:noFill/>
            <a:miter lim="800000"/>
            <a:headEnd/>
            <a:tailEnd/>
          </a:ln>
          <a:effectLst/>
        </p:spPr>
        <p:txBody>
          <a:bodyPr wrap="none" anchor="ctr"/>
          <a:lstStyle/>
          <a:p>
            <a:pPr fontAlgn="auto">
              <a:spcBef>
                <a:spcPts val="0"/>
              </a:spcBef>
              <a:spcAft>
                <a:spcPts val="0"/>
              </a:spcAft>
              <a:defRPr/>
            </a:pPr>
            <a:endParaRPr lang="en-US">
              <a:latin typeface="Arial" charset="0"/>
            </a:endParaRPr>
          </a:p>
        </p:txBody>
      </p:sp>
      <p:sp>
        <p:nvSpPr>
          <p:cNvPr id="15495" name="AutoShape 135"/>
          <p:cNvSpPr>
            <a:spLocks noChangeArrowheads="1"/>
          </p:cNvSpPr>
          <p:nvPr/>
        </p:nvSpPr>
        <p:spPr bwMode="auto">
          <a:xfrm>
            <a:off x="503238" y="3897313"/>
            <a:ext cx="214312" cy="228600"/>
          </a:xfrm>
          <a:prstGeom prst="star5">
            <a:avLst/>
          </a:prstGeom>
          <a:gradFill rotWithShape="1">
            <a:gsLst>
              <a:gs pos="0">
                <a:schemeClr val="bg1"/>
              </a:gs>
              <a:gs pos="100000">
                <a:srgbClr val="6600CC"/>
              </a:gs>
            </a:gsLst>
            <a:path path="shape">
              <a:fillToRect l="50000" t="50000" r="50000" b="50000"/>
            </a:path>
          </a:gradFill>
          <a:ln w="9525">
            <a:noFill/>
            <a:miter lim="800000"/>
            <a:headEnd/>
            <a:tailEnd/>
          </a:ln>
          <a:effectLst/>
        </p:spPr>
        <p:txBody>
          <a:bodyPr wrap="none" anchor="ctr"/>
          <a:lstStyle/>
          <a:p>
            <a:pPr fontAlgn="auto">
              <a:spcBef>
                <a:spcPts val="0"/>
              </a:spcBef>
              <a:spcAft>
                <a:spcPts val="0"/>
              </a:spcAft>
              <a:defRPr/>
            </a:pPr>
            <a:endParaRPr lang="en-US">
              <a:latin typeface="Arial" charset="0"/>
            </a:endParaRPr>
          </a:p>
        </p:txBody>
      </p:sp>
      <p:sp>
        <p:nvSpPr>
          <p:cNvPr id="15496" name="AutoShape 136"/>
          <p:cNvSpPr>
            <a:spLocks noChangeArrowheads="1"/>
          </p:cNvSpPr>
          <p:nvPr/>
        </p:nvSpPr>
        <p:spPr bwMode="auto">
          <a:xfrm>
            <a:off x="503238" y="4508500"/>
            <a:ext cx="214312" cy="228600"/>
          </a:xfrm>
          <a:prstGeom prst="star5">
            <a:avLst/>
          </a:prstGeom>
          <a:gradFill rotWithShape="1">
            <a:gsLst>
              <a:gs pos="0">
                <a:schemeClr val="bg1"/>
              </a:gs>
              <a:gs pos="100000">
                <a:srgbClr val="6600CC"/>
              </a:gs>
            </a:gsLst>
            <a:path path="shape">
              <a:fillToRect l="50000" t="50000" r="50000" b="50000"/>
            </a:path>
          </a:gradFill>
          <a:ln w="9525">
            <a:noFill/>
            <a:miter lim="800000"/>
            <a:headEnd/>
            <a:tailEnd/>
          </a:ln>
          <a:effectLst/>
        </p:spPr>
        <p:txBody>
          <a:bodyPr wrap="none" anchor="ctr"/>
          <a:lstStyle/>
          <a:p>
            <a:pPr fontAlgn="auto">
              <a:spcBef>
                <a:spcPts val="0"/>
              </a:spcBef>
              <a:spcAft>
                <a:spcPts val="0"/>
              </a:spcAft>
              <a:defRPr/>
            </a:pPr>
            <a:endParaRPr lang="en-US">
              <a:latin typeface="Arial" charset="0"/>
            </a:endParaRPr>
          </a:p>
        </p:txBody>
      </p:sp>
      <p:sp>
        <p:nvSpPr>
          <p:cNvPr id="15497" name="AutoShape 137"/>
          <p:cNvSpPr>
            <a:spLocks noChangeArrowheads="1"/>
          </p:cNvSpPr>
          <p:nvPr/>
        </p:nvSpPr>
        <p:spPr bwMode="auto">
          <a:xfrm>
            <a:off x="503238" y="5121275"/>
            <a:ext cx="214312" cy="228600"/>
          </a:xfrm>
          <a:prstGeom prst="star5">
            <a:avLst/>
          </a:prstGeom>
          <a:gradFill rotWithShape="1">
            <a:gsLst>
              <a:gs pos="0">
                <a:schemeClr val="bg1"/>
              </a:gs>
              <a:gs pos="100000">
                <a:srgbClr val="6600CC"/>
              </a:gs>
            </a:gsLst>
            <a:path path="shape">
              <a:fillToRect l="50000" t="50000" r="50000" b="50000"/>
            </a:path>
          </a:gradFill>
          <a:ln w="9525">
            <a:noFill/>
            <a:miter lim="800000"/>
            <a:headEnd/>
            <a:tailEnd/>
          </a:ln>
          <a:effectLst/>
        </p:spPr>
        <p:txBody>
          <a:bodyPr wrap="none" anchor="ctr"/>
          <a:lstStyle/>
          <a:p>
            <a:pPr fontAlgn="auto">
              <a:spcBef>
                <a:spcPts val="0"/>
              </a:spcBef>
              <a:spcAft>
                <a:spcPts val="0"/>
              </a:spcAft>
              <a:defRPr/>
            </a:pPr>
            <a:endParaRPr lang="en-US">
              <a:latin typeface="Arial" charset="0"/>
            </a:endParaRPr>
          </a:p>
        </p:txBody>
      </p:sp>
      <p:sp>
        <p:nvSpPr>
          <p:cNvPr id="15498" name="AutoShape 138"/>
          <p:cNvSpPr>
            <a:spLocks noChangeArrowheads="1"/>
          </p:cNvSpPr>
          <p:nvPr/>
        </p:nvSpPr>
        <p:spPr bwMode="auto">
          <a:xfrm>
            <a:off x="503238" y="5805488"/>
            <a:ext cx="214312" cy="228600"/>
          </a:xfrm>
          <a:prstGeom prst="star5">
            <a:avLst/>
          </a:prstGeom>
          <a:gradFill rotWithShape="1">
            <a:gsLst>
              <a:gs pos="0">
                <a:schemeClr val="bg1"/>
              </a:gs>
              <a:gs pos="100000">
                <a:srgbClr val="6600CC"/>
              </a:gs>
            </a:gsLst>
            <a:path path="shape">
              <a:fillToRect l="50000" t="50000" r="50000" b="50000"/>
            </a:path>
          </a:gradFill>
          <a:ln w="9525">
            <a:noFill/>
            <a:miter lim="800000"/>
            <a:headEnd/>
            <a:tailEnd/>
          </a:ln>
          <a:effectLst/>
        </p:spPr>
        <p:txBody>
          <a:bodyPr wrap="none" anchor="ctr"/>
          <a:lstStyle/>
          <a:p>
            <a:pPr fontAlgn="auto">
              <a:spcBef>
                <a:spcPts val="0"/>
              </a:spcBef>
              <a:spcAft>
                <a:spcPts val="0"/>
              </a:spcAft>
              <a:defRPr/>
            </a:pPr>
            <a:endParaRPr lang="en-US">
              <a:latin typeface="Arial" charset="0"/>
            </a:endParaRPr>
          </a:p>
        </p:txBody>
      </p:sp>
      <p:grpSp>
        <p:nvGrpSpPr>
          <p:cNvPr id="2" name="Group 142"/>
          <p:cNvGrpSpPr>
            <a:grpSpLocks/>
          </p:cNvGrpSpPr>
          <p:nvPr/>
        </p:nvGrpSpPr>
        <p:grpSpPr bwMode="auto">
          <a:xfrm>
            <a:off x="6048375" y="476250"/>
            <a:ext cx="3382963" cy="571500"/>
            <a:chOff x="3243" y="300"/>
            <a:chExt cx="2131" cy="356"/>
          </a:xfrm>
        </p:grpSpPr>
        <p:sp>
          <p:nvSpPr>
            <p:cNvPr id="25622" name="WordArt 143"/>
            <p:cNvSpPr>
              <a:spLocks noChangeArrowheads="1" noChangeShapeType="1" noTextEdit="1"/>
            </p:cNvSpPr>
            <p:nvPr/>
          </p:nvSpPr>
          <p:spPr bwMode="auto">
            <a:xfrm>
              <a:off x="3765" y="300"/>
              <a:ext cx="498" cy="204"/>
            </a:xfrm>
            <a:prstGeom prst="rect">
              <a:avLst/>
            </a:prstGeom>
          </p:spPr>
          <p:txBody>
            <a:bodyPr wrap="none" fromWordArt="1">
              <a:prstTxWarp prst="textPlain">
                <a:avLst>
                  <a:gd name="adj" fmla="val 50000"/>
                </a:avLst>
              </a:prstTxWarp>
            </a:bodyPr>
            <a:lstStyle/>
            <a:p>
              <a:pPr algn="ctr"/>
              <a:r>
                <a:rPr lang="en-US" sz="3600" i="1" kern="10">
                  <a:ln w="9525">
                    <a:solidFill>
                      <a:srgbClr val="FF3300"/>
                    </a:solidFill>
                    <a:round/>
                    <a:headEnd/>
                    <a:tailEnd/>
                  </a:ln>
                  <a:solidFill>
                    <a:srgbClr val="990033"/>
                  </a:solidFill>
                  <a:effectLst>
                    <a:outerShdw dist="35921" dir="2700000" algn="ctr" rotWithShape="0">
                      <a:srgbClr val="808080">
                        <a:alpha val="79999"/>
                      </a:srgbClr>
                    </a:outerShdw>
                  </a:effectLst>
                  <a:latin typeface="Colonna MT"/>
                </a:rPr>
                <a:t>LP</a:t>
              </a:r>
            </a:p>
          </p:txBody>
        </p:sp>
        <p:sp>
          <p:nvSpPr>
            <p:cNvPr id="25623" name="Text Box 144"/>
            <p:cNvSpPr txBox="1">
              <a:spLocks noChangeArrowheads="1"/>
            </p:cNvSpPr>
            <p:nvPr/>
          </p:nvSpPr>
          <p:spPr bwMode="auto">
            <a:xfrm>
              <a:off x="3243" y="504"/>
              <a:ext cx="2131" cy="152"/>
            </a:xfrm>
            <a:prstGeom prst="rect">
              <a:avLst/>
            </a:prstGeom>
            <a:noFill/>
            <a:ln w="9525">
              <a:noFill/>
              <a:miter lim="800000"/>
              <a:headEnd/>
              <a:tailEnd/>
            </a:ln>
          </p:spPr>
          <p:txBody>
            <a:bodyPr>
              <a:spAutoFit/>
            </a:bodyPr>
            <a:lstStyle/>
            <a:p>
              <a:pPr algn="ctr">
                <a:spcBef>
                  <a:spcPct val="50000"/>
                </a:spcBef>
              </a:pPr>
              <a:r>
                <a:rPr lang="en-US" sz="1000">
                  <a:latin typeface="Arial Narrow Bold"/>
                </a:rPr>
                <a:t>Lembaga Perlindungan Saksi &amp; Korban</a:t>
              </a:r>
            </a:p>
          </p:txBody>
        </p:sp>
        <p:sp>
          <p:nvSpPr>
            <p:cNvPr id="25624" name="WordArt 145"/>
            <p:cNvSpPr>
              <a:spLocks noChangeArrowheads="1" noChangeShapeType="1" noTextEdit="1"/>
            </p:cNvSpPr>
            <p:nvPr/>
          </p:nvSpPr>
          <p:spPr bwMode="auto">
            <a:xfrm>
              <a:off x="4235" y="300"/>
              <a:ext cx="498" cy="204"/>
            </a:xfrm>
            <a:prstGeom prst="rect">
              <a:avLst/>
            </a:prstGeom>
          </p:spPr>
          <p:txBody>
            <a:bodyPr wrap="none" fromWordArt="1">
              <a:prstTxWarp prst="textPlain">
                <a:avLst>
                  <a:gd name="adj" fmla="val 50000"/>
                </a:avLst>
              </a:prstTxWarp>
            </a:bodyPr>
            <a:lstStyle/>
            <a:p>
              <a:pPr algn="ctr"/>
              <a:r>
                <a:rPr lang="en-US" sz="3600" i="1" kern="10">
                  <a:ln w="9525">
                    <a:solidFill>
                      <a:srgbClr val="0066FF"/>
                    </a:solidFill>
                    <a:round/>
                    <a:headEnd/>
                    <a:tailEnd/>
                  </a:ln>
                  <a:solidFill>
                    <a:srgbClr val="000066"/>
                  </a:solidFill>
                  <a:effectLst>
                    <a:outerShdw dist="35921" dir="2700000" algn="ctr" rotWithShape="0">
                      <a:srgbClr val="808080">
                        <a:alpha val="79999"/>
                      </a:srgbClr>
                    </a:outerShdw>
                  </a:effectLst>
                  <a:latin typeface="Colonna MT"/>
                </a:rPr>
                <a:t>SK</a:t>
              </a:r>
            </a:p>
          </p:txBody>
        </p:sp>
      </p:grpSp>
      <p:grpSp>
        <p:nvGrpSpPr>
          <p:cNvPr id="3" name="Group 152"/>
          <p:cNvGrpSpPr>
            <a:grpSpLocks/>
          </p:cNvGrpSpPr>
          <p:nvPr/>
        </p:nvGrpSpPr>
        <p:grpSpPr bwMode="auto">
          <a:xfrm>
            <a:off x="215900" y="296863"/>
            <a:ext cx="8699500" cy="6248400"/>
            <a:chOff x="136" y="187"/>
            <a:chExt cx="5480" cy="3936"/>
          </a:xfrm>
        </p:grpSpPr>
        <p:sp>
          <p:nvSpPr>
            <p:cNvPr id="25620" name="Rectangle 153"/>
            <p:cNvSpPr>
              <a:spLocks noChangeArrowheads="1"/>
            </p:cNvSpPr>
            <p:nvPr/>
          </p:nvSpPr>
          <p:spPr bwMode="auto">
            <a:xfrm>
              <a:off x="136" y="187"/>
              <a:ext cx="5480" cy="3936"/>
            </a:xfrm>
            <a:prstGeom prst="rect">
              <a:avLst/>
            </a:prstGeom>
            <a:noFill/>
            <a:ln w="57150">
              <a:solidFill>
                <a:srgbClr val="CC3300"/>
              </a:solidFill>
              <a:miter lim="800000"/>
              <a:headEnd/>
              <a:tailEnd/>
            </a:ln>
          </p:spPr>
          <p:txBody>
            <a:bodyPr wrap="none" anchor="ctr"/>
            <a:lstStyle/>
            <a:p>
              <a:endParaRPr lang="en-US"/>
            </a:p>
          </p:txBody>
        </p:sp>
        <p:pic>
          <p:nvPicPr>
            <p:cNvPr id="25621" name="Picture 154" descr="Garuda"/>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181" y="255"/>
              <a:ext cx="635" cy="635"/>
            </a:xfrm>
            <a:prstGeom prst="rect">
              <a:avLst/>
            </a:prstGeom>
            <a:noFill/>
            <a:ln w="9525">
              <a:noFill/>
              <a:miter lim="800000"/>
              <a:headEnd/>
              <a:tailEnd/>
            </a:ln>
          </p:spPr>
        </p:pic>
      </p:grpSp>
    </p:spTree>
  </p:cSld>
  <p:clrMapOvr>
    <a:masterClrMapping/>
  </p:clrMapOvr>
  <p:transition advClick="0">
    <p:strips dir="ru"/>
    <p:sndAc>
      <p:stSnd>
        <p:snd r:embed="rId2" name="camera.wav" builtIn="1"/>
      </p:stSnd>
    </p:sndAc>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119" descr="PROTECT2in1meg"/>
          <p:cNvPicPr>
            <a:picLocks noChangeAspect="1" noChangeArrowheads="1"/>
          </p:cNvPicPr>
          <p:nvPr/>
        </p:nvPicPr>
        <p:blipFill>
          <a:blip r:embed="rId3">
            <a:lum bright="70000" contrast="-70000"/>
          </a:blip>
          <a:srcRect/>
          <a:stretch>
            <a:fillRect/>
          </a:stretch>
        </p:blipFill>
        <p:spPr bwMode="auto">
          <a:xfrm>
            <a:off x="215900" y="188913"/>
            <a:ext cx="8712200" cy="6300787"/>
          </a:xfrm>
          <a:prstGeom prst="rect">
            <a:avLst/>
          </a:prstGeom>
          <a:noFill/>
          <a:ln w="9525">
            <a:noFill/>
            <a:miter lim="800000"/>
            <a:headEnd/>
            <a:tailEnd/>
          </a:ln>
        </p:spPr>
      </p:pic>
      <p:sp>
        <p:nvSpPr>
          <p:cNvPr id="26627" name="Text Box 59"/>
          <p:cNvSpPr txBox="1">
            <a:spLocks noChangeArrowheads="1"/>
          </p:cNvSpPr>
          <p:nvPr/>
        </p:nvSpPr>
        <p:spPr bwMode="auto">
          <a:xfrm>
            <a:off x="287338" y="1952625"/>
            <a:ext cx="8407400" cy="517525"/>
          </a:xfrm>
          <a:prstGeom prst="rect">
            <a:avLst/>
          </a:prstGeom>
          <a:solidFill>
            <a:srgbClr val="FFFFFF">
              <a:alpha val="65097"/>
            </a:srgbClr>
          </a:solidFill>
          <a:ln w="9525">
            <a:noFill/>
            <a:miter lim="800000"/>
            <a:headEnd/>
            <a:tailEnd/>
          </a:ln>
        </p:spPr>
        <p:txBody>
          <a:bodyPr>
            <a:spAutoFit/>
          </a:bodyPr>
          <a:lstStyle/>
          <a:p>
            <a:pPr marL="457200" indent="-457200">
              <a:spcBef>
                <a:spcPct val="50000"/>
              </a:spcBef>
              <a:buFont typeface="Wingdings 2" pitchFamily="18" charset="2"/>
              <a:buNone/>
            </a:pPr>
            <a:r>
              <a:rPr lang="en-US" sz="1400" b="1">
                <a:solidFill>
                  <a:srgbClr val="800000"/>
                </a:solidFill>
                <a:sym typeface="Wingdings 2" pitchFamily="18" charset="2"/>
              </a:rPr>
              <a:t>	Memberikan rasa aman kepada para saksi dan korban dalam memberikan keterangan dalam semua  tahapan proses peradilan hukum pidana;</a:t>
            </a:r>
          </a:p>
        </p:txBody>
      </p:sp>
      <p:sp>
        <p:nvSpPr>
          <p:cNvPr id="26628" name="Text Box 60"/>
          <p:cNvSpPr txBox="1">
            <a:spLocks noChangeArrowheads="1"/>
          </p:cNvSpPr>
          <p:nvPr/>
        </p:nvSpPr>
        <p:spPr bwMode="auto">
          <a:xfrm>
            <a:off x="323850" y="3419475"/>
            <a:ext cx="8388350" cy="730250"/>
          </a:xfrm>
          <a:prstGeom prst="rect">
            <a:avLst/>
          </a:prstGeom>
          <a:noFill/>
          <a:ln w="9525">
            <a:noFill/>
            <a:miter lim="800000"/>
            <a:headEnd/>
            <a:tailEnd/>
          </a:ln>
        </p:spPr>
        <p:txBody>
          <a:bodyPr>
            <a:spAutoFit/>
          </a:bodyPr>
          <a:lstStyle/>
          <a:p>
            <a:pPr marL="457200" indent="-457200" algn="just">
              <a:spcBef>
                <a:spcPct val="50000"/>
              </a:spcBef>
              <a:buFont typeface="Wingdings 2" pitchFamily="18" charset="2"/>
              <a:buNone/>
            </a:pPr>
            <a:r>
              <a:rPr lang="en-US" sz="1300" b="1" dirty="0">
                <a:solidFill>
                  <a:srgbClr val="0033CC"/>
                </a:solidFill>
              </a:rPr>
              <a:t>	</a:t>
            </a:r>
            <a:r>
              <a:rPr lang="en-US" sz="1400" b="1" dirty="0" err="1">
                <a:solidFill>
                  <a:srgbClr val="CC0000"/>
                </a:solidFill>
              </a:rPr>
              <a:t>Mendayagunakan</a:t>
            </a:r>
            <a:r>
              <a:rPr lang="en-US" sz="1400" b="1" dirty="0">
                <a:solidFill>
                  <a:srgbClr val="CC0000"/>
                </a:solidFill>
              </a:rPr>
              <a:t> </a:t>
            </a:r>
            <a:r>
              <a:rPr lang="en-US" sz="1400" b="1" dirty="0" err="1">
                <a:solidFill>
                  <a:srgbClr val="CC0000"/>
                </a:solidFill>
              </a:rPr>
              <a:t>berbagai</a:t>
            </a:r>
            <a:r>
              <a:rPr lang="en-US" sz="1400" b="1" dirty="0">
                <a:solidFill>
                  <a:srgbClr val="CC0000"/>
                </a:solidFill>
              </a:rPr>
              <a:t> </a:t>
            </a:r>
            <a:r>
              <a:rPr lang="en-US" sz="1400" b="1" dirty="0" err="1">
                <a:solidFill>
                  <a:srgbClr val="CC0000"/>
                </a:solidFill>
              </a:rPr>
              <a:t>sumberdaya</a:t>
            </a:r>
            <a:r>
              <a:rPr lang="en-US" sz="1400" b="1" dirty="0">
                <a:solidFill>
                  <a:srgbClr val="CC0000"/>
                </a:solidFill>
              </a:rPr>
              <a:t> </a:t>
            </a:r>
            <a:r>
              <a:rPr lang="en-US" sz="1400" b="1" dirty="0" err="1">
                <a:solidFill>
                  <a:srgbClr val="CC0000"/>
                </a:solidFill>
              </a:rPr>
              <a:t>kemampuan</a:t>
            </a:r>
            <a:r>
              <a:rPr lang="en-US" sz="1400" b="1" dirty="0">
                <a:solidFill>
                  <a:srgbClr val="CC0000"/>
                </a:solidFill>
              </a:rPr>
              <a:t> </a:t>
            </a:r>
            <a:r>
              <a:rPr lang="en-US" sz="1400" b="1" dirty="0" err="1">
                <a:solidFill>
                  <a:srgbClr val="CC0000"/>
                </a:solidFill>
              </a:rPr>
              <a:t>dan</a:t>
            </a:r>
            <a:r>
              <a:rPr lang="en-US" sz="1400" b="1" dirty="0">
                <a:solidFill>
                  <a:srgbClr val="CC0000"/>
                </a:solidFill>
              </a:rPr>
              <a:t> </a:t>
            </a:r>
            <a:r>
              <a:rPr lang="en-US" sz="1400" b="1" dirty="0" err="1">
                <a:solidFill>
                  <a:srgbClr val="CC0000"/>
                </a:solidFill>
              </a:rPr>
              <a:t>anggaran</a:t>
            </a:r>
            <a:r>
              <a:rPr lang="en-US" sz="1400" b="1" dirty="0">
                <a:solidFill>
                  <a:srgbClr val="CC0000"/>
                </a:solidFill>
              </a:rPr>
              <a:t> </a:t>
            </a:r>
            <a:r>
              <a:rPr lang="en-US" sz="1400" b="1" dirty="0" err="1">
                <a:solidFill>
                  <a:srgbClr val="CC0000"/>
                </a:solidFill>
              </a:rPr>
              <a:t>negara</a:t>
            </a:r>
            <a:r>
              <a:rPr lang="en-US" sz="1400" b="1" dirty="0">
                <a:solidFill>
                  <a:srgbClr val="CC0000"/>
                </a:solidFill>
              </a:rPr>
              <a:t> </a:t>
            </a:r>
            <a:r>
              <a:rPr lang="en-US" sz="1400" b="1" dirty="0" err="1">
                <a:solidFill>
                  <a:srgbClr val="CC0000"/>
                </a:solidFill>
              </a:rPr>
              <a:t>untuk</a:t>
            </a:r>
            <a:r>
              <a:rPr lang="en-US" sz="1400" b="1" dirty="0">
                <a:solidFill>
                  <a:srgbClr val="CC0000"/>
                </a:solidFill>
              </a:rPr>
              <a:t> </a:t>
            </a:r>
            <a:r>
              <a:rPr lang="en-US" sz="1400" b="1" dirty="0" err="1">
                <a:solidFill>
                  <a:srgbClr val="CC0000"/>
                </a:solidFill>
              </a:rPr>
              <a:t>melakukan</a:t>
            </a:r>
            <a:r>
              <a:rPr lang="en-US" sz="1400" b="1" dirty="0">
                <a:solidFill>
                  <a:srgbClr val="CC0000"/>
                </a:solidFill>
              </a:rPr>
              <a:t> </a:t>
            </a:r>
            <a:r>
              <a:rPr lang="en-US" sz="1400" b="1" dirty="0" err="1">
                <a:solidFill>
                  <a:srgbClr val="CC0000"/>
                </a:solidFill>
              </a:rPr>
              <a:t>perlindungan</a:t>
            </a:r>
            <a:r>
              <a:rPr lang="en-US" sz="1400" b="1" dirty="0">
                <a:solidFill>
                  <a:srgbClr val="CC0000"/>
                </a:solidFill>
              </a:rPr>
              <a:t>, </a:t>
            </a:r>
            <a:r>
              <a:rPr lang="en-US" sz="1400" b="1" dirty="0" err="1">
                <a:solidFill>
                  <a:srgbClr val="CC0000"/>
                </a:solidFill>
              </a:rPr>
              <a:t>bantuan</a:t>
            </a:r>
            <a:r>
              <a:rPr lang="en-US" sz="1400" b="1" dirty="0">
                <a:solidFill>
                  <a:srgbClr val="CC0000"/>
                </a:solidFill>
              </a:rPr>
              <a:t>, </a:t>
            </a:r>
            <a:r>
              <a:rPr lang="en-US" sz="1400" b="1" dirty="0" err="1">
                <a:solidFill>
                  <a:srgbClr val="CC0000"/>
                </a:solidFill>
              </a:rPr>
              <a:t>dan</a:t>
            </a:r>
            <a:r>
              <a:rPr lang="en-US" sz="1400" b="1" dirty="0">
                <a:solidFill>
                  <a:srgbClr val="CC0000"/>
                </a:solidFill>
              </a:rPr>
              <a:t> </a:t>
            </a:r>
            <a:r>
              <a:rPr lang="en-US" sz="1400" b="1" dirty="0" err="1">
                <a:solidFill>
                  <a:srgbClr val="CC0000"/>
                </a:solidFill>
              </a:rPr>
              <a:t>perwujudan</a:t>
            </a:r>
            <a:r>
              <a:rPr lang="en-US" sz="1400" b="1" dirty="0">
                <a:solidFill>
                  <a:srgbClr val="CC0000"/>
                </a:solidFill>
              </a:rPr>
              <a:t> </a:t>
            </a:r>
            <a:r>
              <a:rPr lang="en-US" sz="1400" b="1" dirty="0" err="1">
                <a:solidFill>
                  <a:srgbClr val="CC0000"/>
                </a:solidFill>
              </a:rPr>
              <a:t>hak-hak</a:t>
            </a:r>
            <a:r>
              <a:rPr lang="en-US" sz="1400" b="1" dirty="0">
                <a:solidFill>
                  <a:srgbClr val="CC0000"/>
                </a:solidFill>
              </a:rPr>
              <a:t> </a:t>
            </a:r>
            <a:r>
              <a:rPr lang="en-US" sz="1400" b="1" dirty="0" err="1">
                <a:solidFill>
                  <a:srgbClr val="CC0000"/>
                </a:solidFill>
              </a:rPr>
              <a:t>saksi</a:t>
            </a:r>
            <a:r>
              <a:rPr lang="en-US" sz="1400" b="1" dirty="0">
                <a:solidFill>
                  <a:srgbClr val="CC0000"/>
                </a:solidFill>
              </a:rPr>
              <a:t> </a:t>
            </a:r>
            <a:r>
              <a:rPr lang="en-US" sz="1400" b="1" dirty="0" err="1">
                <a:solidFill>
                  <a:srgbClr val="CC0000"/>
                </a:solidFill>
              </a:rPr>
              <a:t>dan</a:t>
            </a:r>
            <a:r>
              <a:rPr lang="en-US" sz="1400" b="1" dirty="0">
                <a:solidFill>
                  <a:srgbClr val="CC0000"/>
                </a:solidFill>
              </a:rPr>
              <a:t> </a:t>
            </a:r>
            <a:r>
              <a:rPr lang="en-US" sz="1400" b="1" dirty="0" err="1">
                <a:solidFill>
                  <a:srgbClr val="CC0000"/>
                </a:solidFill>
              </a:rPr>
              <a:t>korban</a:t>
            </a:r>
            <a:r>
              <a:rPr lang="en-US" sz="1400" b="1" dirty="0">
                <a:solidFill>
                  <a:srgbClr val="CC0000"/>
                </a:solidFill>
              </a:rPr>
              <a:t> </a:t>
            </a:r>
            <a:r>
              <a:rPr lang="en-US" sz="1400" b="1" dirty="0" err="1">
                <a:solidFill>
                  <a:srgbClr val="CC0000"/>
                </a:solidFill>
              </a:rPr>
              <a:t>berkenaan</a:t>
            </a:r>
            <a:r>
              <a:rPr lang="en-US" sz="1400" b="1" dirty="0">
                <a:solidFill>
                  <a:srgbClr val="CC0000"/>
                </a:solidFill>
              </a:rPr>
              <a:t> </a:t>
            </a:r>
            <a:r>
              <a:rPr lang="en-US" sz="1400" b="1" dirty="0" err="1">
                <a:solidFill>
                  <a:srgbClr val="CC0000"/>
                </a:solidFill>
              </a:rPr>
              <a:t>dengan</a:t>
            </a:r>
            <a:r>
              <a:rPr lang="en-US" sz="1400" b="1" dirty="0">
                <a:solidFill>
                  <a:srgbClr val="CC0000"/>
                </a:solidFill>
              </a:rPr>
              <a:t> </a:t>
            </a:r>
            <a:r>
              <a:rPr lang="en-US" sz="1400" b="1" dirty="0" err="1">
                <a:solidFill>
                  <a:srgbClr val="CC0000"/>
                </a:solidFill>
              </a:rPr>
              <a:t>proses</a:t>
            </a:r>
            <a:r>
              <a:rPr lang="en-US" sz="1400" b="1" dirty="0">
                <a:solidFill>
                  <a:srgbClr val="CC0000"/>
                </a:solidFill>
              </a:rPr>
              <a:t> </a:t>
            </a:r>
            <a:r>
              <a:rPr lang="en-US" sz="1400" b="1" dirty="0" err="1">
                <a:solidFill>
                  <a:srgbClr val="CC0000"/>
                </a:solidFill>
              </a:rPr>
              <a:t>peradilan</a:t>
            </a:r>
            <a:r>
              <a:rPr lang="en-US" sz="1400" b="1" dirty="0">
                <a:solidFill>
                  <a:srgbClr val="CC0000"/>
                </a:solidFill>
              </a:rPr>
              <a:t> </a:t>
            </a:r>
            <a:r>
              <a:rPr lang="en-US" sz="1400" b="1" dirty="0" err="1">
                <a:solidFill>
                  <a:srgbClr val="CC0000"/>
                </a:solidFill>
              </a:rPr>
              <a:t>pidana</a:t>
            </a:r>
            <a:r>
              <a:rPr lang="en-US" sz="1400" b="1" dirty="0">
                <a:solidFill>
                  <a:srgbClr val="CC0000"/>
                </a:solidFill>
              </a:rPr>
              <a:t> </a:t>
            </a:r>
            <a:r>
              <a:rPr lang="en-US" sz="1400" b="1" dirty="0" err="1">
                <a:solidFill>
                  <a:srgbClr val="CC0000"/>
                </a:solidFill>
              </a:rPr>
              <a:t>terhadap</a:t>
            </a:r>
            <a:r>
              <a:rPr lang="en-US" sz="1400" b="1" dirty="0">
                <a:solidFill>
                  <a:srgbClr val="CC0000"/>
                </a:solidFill>
              </a:rPr>
              <a:t> </a:t>
            </a:r>
            <a:r>
              <a:rPr lang="en-US" sz="1400" b="1" dirty="0" err="1">
                <a:solidFill>
                  <a:srgbClr val="CC0000"/>
                </a:solidFill>
              </a:rPr>
              <a:t>kasus-kasus</a:t>
            </a:r>
            <a:r>
              <a:rPr lang="en-US" sz="1400" b="1" dirty="0">
                <a:solidFill>
                  <a:srgbClr val="CC0000"/>
                </a:solidFill>
              </a:rPr>
              <a:t> </a:t>
            </a:r>
            <a:r>
              <a:rPr lang="en-US" sz="1400" b="1" dirty="0" err="1">
                <a:solidFill>
                  <a:srgbClr val="CC0000"/>
                </a:solidFill>
              </a:rPr>
              <a:t>tertentu</a:t>
            </a:r>
            <a:r>
              <a:rPr lang="en-US" sz="1400" b="1" dirty="0">
                <a:solidFill>
                  <a:srgbClr val="CC0000"/>
                </a:solidFill>
              </a:rPr>
              <a:t>; </a:t>
            </a:r>
            <a:endParaRPr lang="en-US" sz="1400" b="1" dirty="0">
              <a:solidFill>
                <a:srgbClr val="CC0000"/>
              </a:solidFill>
              <a:sym typeface="Wingdings 2" pitchFamily="18" charset="2"/>
            </a:endParaRPr>
          </a:p>
        </p:txBody>
      </p:sp>
      <p:sp>
        <p:nvSpPr>
          <p:cNvPr id="26629" name="Text Box 61"/>
          <p:cNvSpPr txBox="1">
            <a:spLocks noChangeArrowheads="1"/>
          </p:cNvSpPr>
          <p:nvPr/>
        </p:nvSpPr>
        <p:spPr bwMode="auto">
          <a:xfrm>
            <a:off x="304800" y="5143500"/>
            <a:ext cx="8839200" cy="517525"/>
          </a:xfrm>
          <a:prstGeom prst="rect">
            <a:avLst/>
          </a:prstGeom>
          <a:solidFill>
            <a:srgbClr val="FFFFFF">
              <a:alpha val="65097"/>
            </a:srgbClr>
          </a:solidFill>
          <a:ln w="9525">
            <a:noFill/>
            <a:miter lim="800000"/>
            <a:headEnd/>
            <a:tailEnd/>
          </a:ln>
        </p:spPr>
        <p:txBody>
          <a:bodyPr>
            <a:spAutoFit/>
          </a:bodyPr>
          <a:lstStyle/>
          <a:p>
            <a:pPr marL="457200" indent="-457200">
              <a:spcBef>
                <a:spcPct val="50000"/>
              </a:spcBef>
              <a:buFont typeface="Wingdings 2" pitchFamily="18" charset="2"/>
              <a:buNone/>
            </a:pPr>
            <a:r>
              <a:rPr lang="en-US" sz="1300" b="1">
                <a:solidFill>
                  <a:srgbClr val="000066"/>
                </a:solidFill>
              </a:rPr>
              <a:t>	</a:t>
            </a:r>
            <a:r>
              <a:rPr lang="en-US" sz="1400" b="1">
                <a:solidFill>
                  <a:srgbClr val="000066"/>
                </a:solidFill>
              </a:rPr>
              <a:t>Membuat sistem dan model-model pertanggungjawaban proses pemberian perlindungan dan bantuan kepada saksi dan korban; dan</a:t>
            </a:r>
            <a:endParaRPr lang="en-US" sz="1400" b="1">
              <a:solidFill>
                <a:srgbClr val="003300"/>
              </a:solidFill>
              <a:sym typeface="Wingdings 2" pitchFamily="18" charset="2"/>
            </a:endParaRPr>
          </a:p>
        </p:txBody>
      </p:sp>
      <p:sp>
        <p:nvSpPr>
          <p:cNvPr id="9278" name="AutoShape 62"/>
          <p:cNvSpPr>
            <a:spLocks noChangeArrowheads="1"/>
          </p:cNvSpPr>
          <p:nvPr/>
        </p:nvSpPr>
        <p:spPr bwMode="auto">
          <a:xfrm>
            <a:off x="468313" y="1952625"/>
            <a:ext cx="249237" cy="228600"/>
          </a:xfrm>
          <a:prstGeom prst="star5">
            <a:avLst/>
          </a:prstGeom>
          <a:gradFill rotWithShape="1">
            <a:gsLst>
              <a:gs pos="0">
                <a:schemeClr val="bg1"/>
              </a:gs>
              <a:gs pos="100000">
                <a:srgbClr val="6600CC"/>
              </a:gs>
            </a:gsLst>
            <a:path path="shape">
              <a:fillToRect l="50000" t="50000" r="50000" b="50000"/>
            </a:path>
          </a:gradFill>
          <a:ln w="9525">
            <a:noFill/>
            <a:miter lim="800000"/>
            <a:headEnd/>
            <a:tailEnd/>
          </a:ln>
          <a:effectLst/>
        </p:spPr>
        <p:txBody>
          <a:bodyPr wrap="none" anchor="ctr"/>
          <a:lstStyle/>
          <a:p>
            <a:pPr fontAlgn="auto">
              <a:spcBef>
                <a:spcPts val="0"/>
              </a:spcBef>
              <a:spcAft>
                <a:spcPts val="0"/>
              </a:spcAft>
              <a:defRPr/>
            </a:pPr>
            <a:endParaRPr lang="en-US">
              <a:latin typeface="Arial" charset="0"/>
            </a:endParaRPr>
          </a:p>
        </p:txBody>
      </p:sp>
      <p:sp>
        <p:nvSpPr>
          <p:cNvPr id="26631" name="Text Box 67"/>
          <p:cNvSpPr txBox="1">
            <a:spLocks noChangeArrowheads="1"/>
          </p:cNvSpPr>
          <p:nvPr/>
        </p:nvSpPr>
        <p:spPr bwMode="auto">
          <a:xfrm>
            <a:off x="304800" y="2695575"/>
            <a:ext cx="8443913" cy="523220"/>
          </a:xfrm>
          <a:prstGeom prst="rect">
            <a:avLst/>
          </a:prstGeom>
          <a:solidFill>
            <a:srgbClr val="FFFFFF">
              <a:alpha val="65097"/>
            </a:srgbClr>
          </a:solidFill>
          <a:ln w="9525">
            <a:noFill/>
            <a:miter lim="800000"/>
            <a:headEnd/>
            <a:tailEnd/>
          </a:ln>
        </p:spPr>
        <p:txBody>
          <a:bodyPr>
            <a:spAutoFit/>
          </a:bodyPr>
          <a:lstStyle/>
          <a:p>
            <a:pPr marL="457200" indent="-457200">
              <a:spcBef>
                <a:spcPct val="50000"/>
              </a:spcBef>
              <a:buFont typeface="Wingdings 2" pitchFamily="18" charset="2"/>
              <a:buNone/>
            </a:pPr>
            <a:r>
              <a:rPr lang="en-US" sz="1400" b="1" dirty="0">
                <a:solidFill>
                  <a:srgbClr val="800000"/>
                </a:solidFill>
                <a:sym typeface="Wingdings 2" pitchFamily="18" charset="2"/>
              </a:rPr>
              <a:t>	</a:t>
            </a:r>
            <a:r>
              <a:rPr lang="en-US" sz="1400" b="1" dirty="0" err="1">
                <a:solidFill>
                  <a:schemeClr val="bg1"/>
                </a:solidFill>
                <a:sym typeface="Wingdings 2" pitchFamily="18" charset="2"/>
              </a:rPr>
              <a:t>Memberikan</a:t>
            </a:r>
            <a:r>
              <a:rPr lang="en-US" sz="1400" b="1" dirty="0">
                <a:solidFill>
                  <a:schemeClr val="bg1"/>
                </a:solidFill>
                <a:sym typeface="Wingdings 2" pitchFamily="18" charset="2"/>
              </a:rPr>
              <a:t> </a:t>
            </a:r>
            <a:r>
              <a:rPr lang="en-US" sz="1400" b="1" dirty="0" err="1">
                <a:solidFill>
                  <a:schemeClr val="bg1"/>
                </a:solidFill>
                <a:sym typeface="Wingdings 2" pitchFamily="18" charset="2"/>
              </a:rPr>
              <a:t>perlindungan</a:t>
            </a:r>
            <a:r>
              <a:rPr lang="en-US" sz="1400" b="1" dirty="0">
                <a:solidFill>
                  <a:schemeClr val="bg1"/>
                </a:solidFill>
                <a:sym typeface="Wingdings 2" pitchFamily="18" charset="2"/>
              </a:rPr>
              <a:t> </a:t>
            </a:r>
            <a:r>
              <a:rPr lang="en-US" sz="1400" b="1" dirty="0" err="1">
                <a:solidFill>
                  <a:schemeClr val="bg1"/>
                </a:solidFill>
                <a:sym typeface="Wingdings 2" pitchFamily="18" charset="2"/>
              </a:rPr>
              <a:t>dan</a:t>
            </a:r>
            <a:r>
              <a:rPr lang="en-US" sz="1400" b="1" dirty="0">
                <a:solidFill>
                  <a:schemeClr val="bg1"/>
                </a:solidFill>
                <a:sym typeface="Wingdings 2" pitchFamily="18" charset="2"/>
              </a:rPr>
              <a:t> </a:t>
            </a:r>
            <a:r>
              <a:rPr lang="en-US" sz="1400" b="1" dirty="0" err="1">
                <a:solidFill>
                  <a:schemeClr val="bg1"/>
                </a:solidFill>
                <a:sym typeface="Wingdings 2" pitchFamily="18" charset="2"/>
              </a:rPr>
              <a:t>hak-hak</a:t>
            </a:r>
            <a:r>
              <a:rPr lang="en-US" sz="1400" b="1" dirty="0">
                <a:solidFill>
                  <a:schemeClr val="bg1"/>
                </a:solidFill>
                <a:sym typeface="Wingdings 2" pitchFamily="18" charset="2"/>
              </a:rPr>
              <a:t> lain </a:t>
            </a:r>
            <a:r>
              <a:rPr lang="en-US" sz="1400" b="1" dirty="0" err="1">
                <a:solidFill>
                  <a:schemeClr val="bg1"/>
                </a:solidFill>
                <a:sym typeface="Wingdings 2" pitchFamily="18" charset="2"/>
              </a:rPr>
              <a:t>kepada</a:t>
            </a:r>
            <a:r>
              <a:rPr lang="en-US" sz="1400" b="1" dirty="0">
                <a:solidFill>
                  <a:schemeClr val="bg1"/>
                </a:solidFill>
                <a:sym typeface="Wingdings 2" pitchFamily="18" charset="2"/>
              </a:rPr>
              <a:t> </a:t>
            </a:r>
            <a:r>
              <a:rPr lang="en-US" sz="1400" b="1" dirty="0" err="1">
                <a:solidFill>
                  <a:schemeClr val="bg1"/>
                </a:solidFill>
                <a:sym typeface="Wingdings 2" pitchFamily="18" charset="2"/>
              </a:rPr>
              <a:t>para</a:t>
            </a:r>
            <a:r>
              <a:rPr lang="en-US" sz="1400" b="1" dirty="0">
                <a:solidFill>
                  <a:schemeClr val="bg1"/>
                </a:solidFill>
                <a:sym typeface="Wingdings 2" pitchFamily="18" charset="2"/>
              </a:rPr>
              <a:t> </a:t>
            </a:r>
            <a:r>
              <a:rPr lang="en-US" sz="1400" b="1" dirty="0" err="1">
                <a:solidFill>
                  <a:schemeClr val="bg1"/>
                </a:solidFill>
                <a:sym typeface="Wingdings 2" pitchFamily="18" charset="2"/>
              </a:rPr>
              <a:t>saksi</a:t>
            </a:r>
            <a:r>
              <a:rPr lang="en-US" sz="1400" b="1" dirty="0">
                <a:solidFill>
                  <a:schemeClr val="bg1"/>
                </a:solidFill>
                <a:sym typeface="Wingdings 2" pitchFamily="18" charset="2"/>
              </a:rPr>
              <a:t> </a:t>
            </a:r>
            <a:r>
              <a:rPr lang="en-US" sz="1400" b="1" dirty="0" err="1">
                <a:solidFill>
                  <a:schemeClr val="bg1"/>
                </a:solidFill>
                <a:sym typeface="Wingdings 2" pitchFamily="18" charset="2"/>
              </a:rPr>
              <a:t>dan</a:t>
            </a:r>
            <a:r>
              <a:rPr lang="en-US" sz="1400" b="1" dirty="0">
                <a:solidFill>
                  <a:schemeClr val="bg1"/>
                </a:solidFill>
                <a:sym typeface="Wingdings 2" pitchFamily="18" charset="2"/>
              </a:rPr>
              <a:t> </a:t>
            </a:r>
            <a:r>
              <a:rPr lang="en-US" sz="1400" b="1" dirty="0" err="1">
                <a:solidFill>
                  <a:schemeClr val="bg1"/>
                </a:solidFill>
                <a:sym typeface="Wingdings 2" pitchFamily="18" charset="2"/>
              </a:rPr>
              <a:t>korban</a:t>
            </a:r>
            <a:r>
              <a:rPr lang="en-US" sz="1400" b="1" dirty="0">
                <a:solidFill>
                  <a:schemeClr val="bg1"/>
                </a:solidFill>
                <a:sym typeface="Wingdings 2" pitchFamily="18" charset="2"/>
              </a:rPr>
              <a:t> yang </a:t>
            </a:r>
            <a:r>
              <a:rPr lang="en-US" sz="1400" b="1" dirty="0" err="1">
                <a:solidFill>
                  <a:schemeClr val="bg1"/>
                </a:solidFill>
                <a:sym typeface="Wingdings 2" pitchFamily="18" charset="2"/>
              </a:rPr>
              <a:t>akan</a:t>
            </a:r>
            <a:r>
              <a:rPr lang="en-US" sz="1400" b="1" dirty="0">
                <a:solidFill>
                  <a:schemeClr val="bg1"/>
                </a:solidFill>
                <a:sym typeface="Wingdings 2" pitchFamily="18" charset="2"/>
              </a:rPr>
              <a:t>, </a:t>
            </a:r>
            <a:r>
              <a:rPr lang="en-US" sz="1400" b="1" dirty="0" err="1">
                <a:solidFill>
                  <a:schemeClr val="bg1"/>
                </a:solidFill>
                <a:sym typeface="Wingdings 2" pitchFamily="18" charset="2"/>
              </a:rPr>
              <a:t>sedang</a:t>
            </a:r>
            <a:r>
              <a:rPr lang="en-US" sz="1400" b="1" dirty="0">
                <a:solidFill>
                  <a:schemeClr val="bg1"/>
                </a:solidFill>
                <a:sym typeface="Wingdings 2" pitchFamily="18" charset="2"/>
              </a:rPr>
              <a:t> </a:t>
            </a:r>
            <a:r>
              <a:rPr lang="en-US" sz="1400" b="1" dirty="0" err="1">
                <a:solidFill>
                  <a:schemeClr val="bg1"/>
                </a:solidFill>
                <a:sym typeface="Wingdings 2" pitchFamily="18" charset="2"/>
              </a:rPr>
              <a:t>dan</a:t>
            </a:r>
            <a:r>
              <a:rPr lang="en-US" sz="1400" b="1" dirty="0">
                <a:solidFill>
                  <a:schemeClr val="bg1"/>
                </a:solidFill>
                <a:sym typeface="Wingdings 2" pitchFamily="18" charset="2"/>
              </a:rPr>
              <a:t> </a:t>
            </a:r>
            <a:r>
              <a:rPr lang="en-US" sz="1400" b="1" dirty="0" err="1">
                <a:solidFill>
                  <a:schemeClr val="bg1"/>
                </a:solidFill>
                <a:sym typeface="Wingdings 2" pitchFamily="18" charset="2"/>
              </a:rPr>
              <a:t>atau</a:t>
            </a:r>
            <a:r>
              <a:rPr lang="en-US" sz="1400" b="1" dirty="0">
                <a:solidFill>
                  <a:schemeClr val="bg1"/>
                </a:solidFill>
                <a:sym typeface="Wingdings 2" pitchFamily="18" charset="2"/>
              </a:rPr>
              <a:t> </a:t>
            </a:r>
            <a:r>
              <a:rPr lang="en-US" sz="1400" b="1" dirty="0" err="1">
                <a:solidFill>
                  <a:schemeClr val="bg1"/>
                </a:solidFill>
                <a:sym typeface="Wingdings 2" pitchFamily="18" charset="2"/>
              </a:rPr>
              <a:t>telah</a:t>
            </a:r>
            <a:r>
              <a:rPr lang="en-US" sz="1400" b="1" dirty="0">
                <a:solidFill>
                  <a:schemeClr val="bg1"/>
                </a:solidFill>
                <a:sym typeface="Wingdings 2" pitchFamily="18" charset="2"/>
              </a:rPr>
              <a:t> </a:t>
            </a:r>
            <a:r>
              <a:rPr lang="en-US" sz="1400" b="1" dirty="0" err="1">
                <a:solidFill>
                  <a:schemeClr val="bg1"/>
                </a:solidFill>
                <a:sym typeface="Wingdings 2" pitchFamily="18" charset="2"/>
              </a:rPr>
              <a:t>memberikan</a:t>
            </a:r>
            <a:r>
              <a:rPr lang="en-US" sz="1400" b="1" dirty="0">
                <a:solidFill>
                  <a:schemeClr val="bg1"/>
                </a:solidFill>
                <a:sym typeface="Wingdings 2" pitchFamily="18" charset="2"/>
              </a:rPr>
              <a:t> </a:t>
            </a:r>
            <a:r>
              <a:rPr lang="en-US" sz="1400" b="1" dirty="0" err="1">
                <a:solidFill>
                  <a:schemeClr val="bg1"/>
                </a:solidFill>
                <a:sym typeface="Wingdings 2" pitchFamily="18" charset="2"/>
              </a:rPr>
              <a:t>keterangan</a:t>
            </a:r>
            <a:r>
              <a:rPr lang="en-US" sz="1400" b="1" dirty="0">
                <a:solidFill>
                  <a:schemeClr val="bg1"/>
                </a:solidFill>
                <a:sym typeface="Wingdings 2" pitchFamily="18" charset="2"/>
              </a:rPr>
              <a:t> </a:t>
            </a:r>
            <a:r>
              <a:rPr lang="en-US" sz="1400" b="1" dirty="0" err="1">
                <a:solidFill>
                  <a:schemeClr val="bg1"/>
                </a:solidFill>
                <a:sym typeface="Wingdings 2" pitchFamily="18" charset="2"/>
              </a:rPr>
              <a:t>sehubungan</a:t>
            </a:r>
            <a:r>
              <a:rPr lang="en-US" sz="1400" b="1" dirty="0">
                <a:solidFill>
                  <a:schemeClr val="bg1"/>
                </a:solidFill>
                <a:sym typeface="Wingdings 2" pitchFamily="18" charset="2"/>
              </a:rPr>
              <a:t> </a:t>
            </a:r>
            <a:r>
              <a:rPr lang="en-US" sz="1400" b="1" dirty="0" err="1">
                <a:solidFill>
                  <a:schemeClr val="bg1"/>
                </a:solidFill>
                <a:sym typeface="Wingdings 2" pitchFamily="18" charset="2"/>
              </a:rPr>
              <a:t>dengan</a:t>
            </a:r>
            <a:r>
              <a:rPr lang="en-US" sz="1400" b="1" dirty="0">
                <a:solidFill>
                  <a:schemeClr val="bg1"/>
                </a:solidFill>
                <a:sym typeface="Wingdings 2" pitchFamily="18" charset="2"/>
              </a:rPr>
              <a:t> </a:t>
            </a:r>
            <a:r>
              <a:rPr lang="en-US" sz="1400" b="1" dirty="0" err="1">
                <a:solidFill>
                  <a:schemeClr val="bg1"/>
                </a:solidFill>
                <a:sym typeface="Wingdings 2" pitchFamily="18" charset="2"/>
              </a:rPr>
              <a:t>perkara</a:t>
            </a:r>
            <a:r>
              <a:rPr lang="en-US" sz="1400" b="1" dirty="0">
                <a:solidFill>
                  <a:schemeClr val="bg1"/>
                </a:solidFill>
                <a:sym typeface="Wingdings 2" pitchFamily="18" charset="2"/>
              </a:rPr>
              <a:t> </a:t>
            </a:r>
            <a:r>
              <a:rPr lang="en-US" sz="1400" b="1" dirty="0" err="1">
                <a:solidFill>
                  <a:schemeClr val="bg1"/>
                </a:solidFill>
                <a:sym typeface="Wingdings 2" pitchFamily="18" charset="2"/>
              </a:rPr>
              <a:t>pidana</a:t>
            </a:r>
            <a:r>
              <a:rPr lang="en-US" sz="1400" b="1" dirty="0">
                <a:solidFill>
                  <a:schemeClr val="bg1"/>
                </a:solidFill>
                <a:sym typeface="Wingdings 2" pitchFamily="18" charset="2"/>
              </a:rPr>
              <a:t> </a:t>
            </a:r>
            <a:r>
              <a:rPr lang="en-US" sz="1400" b="1" dirty="0" err="1">
                <a:solidFill>
                  <a:schemeClr val="bg1"/>
                </a:solidFill>
                <a:sym typeface="Wingdings 2" pitchFamily="18" charset="2"/>
              </a:rPr>
              <a:t>tertentu</a:t>
            </a:r>
            <a:r>
              <a:rPr lang="en-US" sz="1400" b="1" dirty="0">
                <a:solidFill>
                  <a:schemeClr val="bg1"/>
                </a:solidFill>
                <a:sym typeface="Wingdings 2" pitchFamily="18" charset="2"/>
              </a:rPr>
              <a:t>; </a:t>
            </a:r>
          </a:p>
        </p:txBody>
      </p:sp>
      <p:sp>
        <p:nvSpPr>
          <p:cNvPr id="26632" name="Text Box 68"/>
          <p:cNvSpPr txBox="1">
            <a:spLocks noChangeArrowheads="1"/>
          </p:cNvSpPr>
          <p:nvPr/>
        </p:nvSpPr>
        <p:spPr bwMode="auto">
          <a:xfrm>
            <a:off x="323850" y="4387850"/>
            <a:ext cx="8351838" cy="517525"/>
          </a:xfrm>
          <a:prstGeom prst="rect">
            <a:avLst/>
          </a:prstGeom>
          <a:solidFill>
            <a:srgbClr val="FFFFFF">
              <a:alpha val="65097"/>
            </a:srgbClr>
          </a:solidFill>
          <a:ln w="9525">
            <a:noFill/>
            <a:miter lim="800000"/>
            <a:headEnd/>
            <a:tailEnd/>
          </a:ln>
        </p:spPr>
        <p:txBody>
          <a:bodyPr>
            <a:spAutoFit/>
          </a:bodyPr>
          <a:lstStyle/>
          <a:p>
            <a:pPr marL="457200" indent="-457200" algn="just">
              <a:spcBef>
                <a:spcPct val="50000"/>
              </a:spcBef>
              <a:buFont typeface="Wingdings 2" pitchFamily="18" charset="2"/>
              <a:buNone/>
            </a:pPr>
            <a:r>
              <a:rPr lang="en-US" sz="1300" b="1" dirty="0">
                <a:solidFill>
                  <a:srgbClr val="0033CC"/>
                </a:solidFill>
              </a:rPr>
              <a:t>	</a:t>
            </a:r>
            <a:r>
              <a:rPr lang="en-US" sz="1400" b="1" dirty="0" err="1">
                <a:solidFill>
                  <a:srgbClr val="000099"/>
                </a:solidFill>
              </a:rPr>
              <a:t>Melakukan</a:t>
            </a:r>
            <a:r>
              <a:rPr lang="en-US" sz="1400" b="1" dirty="0">
                <a:solidFill>
                  <a:srgbClr val="000099"/>
                </a:solidFill>
              </a:rPr>
              <a:t> </a:t>
            </a:r>
            <a:r>
              <a:rPr lang="en-US" sz="1400" b="1" dirty="0" err="1">
                <a:solidFill>
                  <a:srgbClr val="000099"/>
                </a:solidFill>
              </a:rPr>
              <a:t>upaya</a:t>
            </a:r>
            <a:r>
              <a:rPr lang="en-US" sz="1400" b="1" dirty="0">
                <a:solidFill>
                  <a:srgbClr val="000099"/>
                </a:solidFill>
              </a:rPr>
              <a:t> </a:t>
            </a:r>
            <a:r>
              <a:rPr lang="en-US" sz="1400" b="1" dirty="0" err="1">
                <a:solidFill>
                  <a:srgbClr val="000099"/>
                </a:solidFill>
              </a:rPr>
              <a:t>perlindungan</a:t>
            </a:r>
            <a:r>
              <a:rPr lang="en-US" sz="1400" b="1" dirty="0">
                <a:solidFill>
                  <a:srgbClr val="000099"/>
                </a:solidFill>
              </a:rPr>
              <a:t> </a:t>
            </a:r>
            <a:r>
              <a:rPr lang="en-US" sz="1400" b="1" dirty="0" err="1">
                <a:solidFill>
                  <a:srgbClr val="000099"/>
                </a:solidFill>
              </a:rPr>
              <a:t>saksi</a:t>
            </a:r>
            <a:r>
              <a:rPr lang="en-US" sz="1400" b="1" dirty="0">
                <a:solidFill>
                  <a:srgbClr val="000099"/>
                </a:solidFill>
              </a:rPr>
              <a:t> </a:t>
            </a:r>
            <a:r>
              <a:rPr lang="en-US" sz="1400" b="1" dirty="0" err="1">
                <a:solidFill>
                  <a:srgbClr val="000099"/>
                </a:solidFill>
              </a:rPr>
              <a:t>dan</a:t>
            </a:r>
            <a:r>
              <a:rPr lang="en-US" sz="1400" b="1" dirty="0">
                <a:solidFill>
                  <a:srgbClr val="000099"/>
                </a:solidFill>
              </a:rPr>
              <a:t> </a:t>
            </a:r>
            <a:r>
              <a:rPr lang="en-US" sz="1400" b="1" dirty="0" err="1">
                <a:solidFill>
                  <a:srgbClr val="000099"/>
                </a:solidFill>
              </a:rPr>
              <a:t>korban</a:t>
            </a:r>
            <a:r>
              <a:rPr lang="en-US" sz="1400" b="1" dirty="0">
                <a:solidFill>
                  <a:srgbClr val="000099"/>
                </a:solidFill>
              </a:rPr>
              <a:t> </a:t>
            </a:r>
            <a:r>
              <a:rPr lang="en-US" sz="1400" b="1" dirty="0" err="1">
                <a:solidFill>
                  <a:srgbClr val="000099"/>
                </a:solidFill>
              </a:rPr>
              <a:t>sesuai</a:t>
            </a:r>
            <a:r>
              <a:rPr lang="en-US" sz="1400" b="1" dirty="0">
                <a:solidFill>
                  <a:srgbClr val="000099"/>
                </a:solidFill>
              </a:rPr>
              <a:t> </a:t>
            </a:r>
            <a:r>
              <a:rPr lang="en-US" sz="1400" b="1" dirty="0" err="1">
                <a:solidFill>
                  <a:srgbClr val="000099"/>
                </a:solidFill>
              </a:rPr>
              <a:t>kewenangan</a:t>
            </a:r>
            <a:r>
              <a:rPr lang="en-US" sz="1400" b="1" dirty="0">
                <a:solidFill>
                  <a:srgbClr val="000099"/>
                </a:solidFill>
              </a:rPr>
              <a:t> yang </a:t>
            </a:r>
            <a:r>
              <a:rPr lang="en-US" sz="1400" b="1" dirty="0" err="1">
                <a:solidFill>
                  <a:srgbClr val="000099"/>
                </a:solidFill>
              </a:rPr>
              <a:t>ditentukan</a:t>
            </a:r>
            <a:r>
              <a:rPr lang="en-US" sz="1400" b="1" dirty="0">
                <a:solidFill>
                  <a:srgbClr val="000099"/>
                </a:solidFill>
              </a:rPr>
              <a:t> </a:t>
            </a:r>
            <a:r>
              <a:rPr lang="en-US" sz="1400" b="1" dirty="0" err="1">
                <a:solidFill>
                  <a:srgbClr val="000099"/>
                </a:solidFill>
              </a:rPr>
              <a:t>oleh</a:t>
            </a:r>
            <a:r>
              <a:rPr lang="en-US" sz="1400" b="1" dirty="0">
                <a:solidFill>
                  <a:srgbClr val="000099"/>
                </a:solidFill>
              </a:rPr>
              <a:t>  </a:t>
            </a:r>
            <a:r>
              <a:rPr lang="en-US" sz="1400" b="1" dirty="0" err="1">
                <a:solidFill>
                  <a:srgbClr val="000099"/>
                </a:solidFill>
              </a:rPr>
              <a:t>ketentuan</a:t>
            </a:r>
            <a:r>
              <a:rPr lang="en-US" sz="1400" b="1" dirty="0">
                <a:solidFill>
                  <a:srgbClr val="000099"/>
                </a:solidFill>
              </a:rPr>
              <a:t> </a:t>
            </a:r>
            <a:r>
              <a:rPr lang="en-US" sz="1400" b="1" dirty="0" err="1">
                <a:solidFill>
                  <a:srgbClr val="000099"/>
                </a:solidFill>
              </a:rPr>
              <a:t>hukum</a:t>
            </a:r>
            <a:r>
              <a:rPr lang="en-US" sz="1400" b="1" dirty="0">
                <a:solidFill>
                  <a:srgbClr val="000099"/>
                </a:solidFill>
              </a:rPr>
              <a:t> </a:t>
            </a:r>
            <a:r>
              <a:rPr lang="en-US" sz="1400" b="1" dirty="0" err="1">
                <a:solidFill>
                  <a:srgbClr val="000099"/>
                </a:solidFill>
              </a:rPr>
              <a:t>perundang-undangan</a:t>
            </a:r>
            <a:r>
              <a:rPr lang="en-US" sz="1400" b="1" dirty="0">
                <a:solidFill>
                  <a:srgbClr val="000099"/>
                </a:solidFill>
              </a:rPr>
              <a:t> yang </a:t>
            </a:r>
            <a:r>
              <a:rPr lang="en-US" sz="1400" b="1" dirty="0" err="1">
                <a:solidFill>
                  <a:srgbClr val="000099"/>
                </a:solidFill>
              </a:rPr>
              <a:t>berlaku</a:t>
            </a:r>
            <a:r>
              <a:rPr lang="en-US" sz="1400" b="1" dirty="0">
                <a:solidFill>
                  <a:srgbClr val="000099"/>
                </a:solidFill>
              </a:rPr>
              <a:t>;</a:t>
            </a:r>
            <a:endParaRPr lang="en-US" sz="1400" b="1" dirty="0">
              <a:solidFill>
                <a:srgbClr val="000099"/>
              </a:solidFill>
              <a:sym typeface="Wingdings 2" pitchFamily="18" charset="2"/>
            </a:endParaRPr>
          </a:p>
        </p:txBody>
      </p:sp>
      <p:sp>
        <p:nvSpPr>
          <p:cNvPr id="26633" name="Text Box 70"/>
          <p:cNvSpPr txBox="1">
            <a:spLocks noChangeArrowheads="1"/>
          </p:cNvSpPr>
          <p:nvPr/>
        </p:nvSpPr>
        <p:spPr bwMode="auto">
          <a:xfrm>
            <a:off x="323850" y="5895975"/>
            <a:ext cx="8459788" cy="304800"/>
          </a:xfrm>
          <a:prstGeom prst="rect">
            <a:avLst/>
          </a:prstGeom>
          <a:solidFill>
            <a:srgbClr val="FFFFFF">
              <a:alpha val="65097"/>
            </a:srgbClr>
          </a:solidFill>
          <a:ln w="9525">
            <a:noFill/>
            <a:miter lim="800000"/>
            <a:headEnd/>
            <a:tailEnd/>
          </a:ln>
        </p:spPr>
        <p:txBody>
          <a:bodyPr>
            <a:spAutoFit/>
          </a:bodyPr>
          <a:lstStyle/>
          <a:p>
            <a:pPr marL="457200" indent="-457200">
              <a:spcBef>
                <a:spcPct val="50000"/>
              </a:spcBef>
              <a:buFont typeface="Wingdings 2" pitchFamily="18" charset="2"/>
              <a:buNone/>
            </a:pPr>
            <a:r>
              <a:rPr lang="en-US" sz="1300" b="1">
                <a:solidFill>
                  <a:srgbClr val="000066"/>
                </a:solidFill>
              </a:rPr>
              <a:t>	</a:t>
            </a:r>
            <a:r>
              <a:rPr lang="en-US" sz="1400" b="1">
                <a:solidFill>
                  <a:srgbClr val="0066FF"/>
                </a:solidFill>
              </a:rPr>
              <a:t>Membuat  laporan berkala tentang pelaksanaan tugas LPSK kepada DPR-RI dan Presiden RI</a:t>
            </a:r>
            <a:endParaRPr lang="en-US" sz="1400" b="1">
              <a:solidFill>
                <a:srgbClr val="0066FF"/>
              </a:solidFill>
              <a:sym typeface="Wingdings 2" pitchFamily="18" charset="2"/>
            </a:endParaRPr>
          </a:p>
        </p:txBody>
      </p:sp>
      <p:sp>
        <p:nvSpPr>
          <p:cNvPr id="26634" name="WordArt 78"/>
          <p:cNvSpPr>
            <a:spLocks noChangeArrowheads="1" noChangeShapeType="1" noTextEdit="1"/>
          </p:cNvSpPr>
          <p:nvPr/>
        </p:nvSpPr>
        <p:spPr bwMode="auto">
          <a:xfrm>
            <a:off x="1727200" y="1196975"/>
            <a:ext cx="4824413" cy="431800"/>
          </a:xfrm>
          <a:prstGeom prst="rect">
            <a:avLst/>
          </a:prstGeom>
        </p:spPr>
        <p:txBody>
          <a:bodyPr wrap="none" fromWordArt="1">
            <a:prstTxWarp prst="textPlain">
              <a:avLst>
                <a:gd name="adj" fmla="val 50000"/>
              </a:avLst>
            </a:prstTxWarp>
          </a:bodyPr>
          <a:lstStyle/>
          <a:p>
            <a:pPr algn="ctr"/>
            <a:r>
              <a:rPr lang="en-US" kern="10" dirty="0" smtClean="0">
                <a:ln w="9525">
                  <a:solidFill>
                    <a:srgbClr val="FF0000"/>
                  </a:solidFill>
                  <a:round/>
                  <a:headEnd/>
                  <a:tailEnd/>
                </a:ln>
                <a:gradFill rotWithShape="1">
                  <a:gsLst>
                    <a:gs pos="0">
                      <a:srgbClr val="FF3300"/>
                    </a:gs>
                    <a:gs pos="50000">
                      <a:srgbClr val="FFFFCC"/>
                    </a:gs>
                    <a:gs pos="100000">
                      <a:srgbClr val="FF3300"/>
                    </a:gs>
                  </a:gsLst>
                  <a:lin ang="5400000" scaled="1"/>
                </a:gradFill>
                <a:effectLst>
                  <a:outerShdw dist="35921" dir="2700000" algn="ctr" rotWithShape="0">
                    <a:srgbClr val="808080">
                      <a:alpha val="79999"/>
                    </a:srgbClr>
                  </a:outerShdw>
                </a:effectLst>
                <a:latin typeface="Arial Black"/>
              </a:rPr>
              <a:t>TANGGUNG</a:t>
            </a:r>
            <a:r>
              <a:rPr lang="id-ID" kern="10" dirty="0" smtClean="0">
                <a:ln w="9525">
                  <a:solidFill>
                    <a:srgbClr val="FF0000"/>
                  </a:solidFill>
                  <a:round/>
                  <a:headEnd/>
                  <a:tailEnd/>
                </a:ln>
                <a:gradFill rotWithShape="1">
                  <a:gsLst>
                    <a:gs pos="0">
                      <a:srgbClr val="FF3300"/>
                    </a:gs>
                    <a:gs pos="50000">
                      <a:srgbClr val="FFFFCC"/>
                    </a:gs>
                    <a:gs pos="100000">
                      <a:srgbClr val="FF3300"/>
                    </a:gs>
                  </a:gsLst>
                  <a:lin ang="5400000" scaled="1"/>
                </a:gradFill>
                <a:effectLst>
                  <a:outerShdw dist="35921" dir="2700000" algn="ctr" rotWithShape="0">
                    <a:srgbClr val="808080">
                      <a:alpha val="79999"/>
                    </a:srgbClr>
                  </a:outerShdw>
                </a:effectLst>
                <a:latin typeface="Arial Black"/>
              </a:rPr>
              <a:t> </a:t>
            </a:r>
            <a:r>
              <a:rPr lang="en-US" kern="10" dirty="0" smtClean="0">
                <a:ln w="9525">
                  <a:solidFill>
                    <a:srgbClr val="FF0000"/>
                  </a:solidFill>
                  <a:round/>
                  <a:headEnd/>
                  <a:tailEnd/>
                </a:ln>
                <a:gradFill rotWithShape="1">
                  <a:gsLst>
                    <a:gs pos="0">
                      <a:srgbClr val="FF3300"/>
                    </a:gs>
                    <a:gs pos="50000">
                      <a:srgbClr val="FFFFCC"/>
                    </a:gs>
                    <a:gs pos="100000">
                      <a:srgbClr val="FF3300"/>
                    </a:gs>
                  </a:gsLst>
                  <a:lin ang="5400000" scaled="1"/>
                </a:gradFill>
                <a:effectLst>
                  <a:outerShdw dist="35921" dir="2700000" algn="ctr" rotWithShape="0">
                    <a:srgbClr val="808080">
                      <a:alpha val="79999"/>
                    </a:srgbClr>
                  </a:outerShdw>
                </a:effectLst>
                <a:latin typeface="Arial Black"/>
              </a:rPr>
              <a:t>JAWAB </a:t>
            </a:r>
            <a:r>
              <a:rPr lang="en-US" kern="10" dirty="0">
                <a:ln w="9525">
                  <a:solidFill>
                    <a:srgbClr val="FF0000"/>
                  </a:solidFill>
                  <a:round/>
                  <a:headEnd/>
                  <a:tailEnd/>
                </a:ln>
                <a:gradFill rotWithShape="1">
                  <a:gsLst>
                    <a:gs pos="0">
                      <a:srgbClr val="FF3300"/>
                    </a:gs>
                    <a:gs pos="50000">
                      <a:srgbClr val="FFFFCC"/>
                    </a:gs>
                    <a:gs pos="100000">
                      <a:srgbClr val="FF3300"/>
                    </a:gs>
                  </a:gsLst>
                  <a:lin ang="5400000" scaled="1"/>
                </a:gradFill>
                <a:effectLst>
                  <a:outerShdw dist="35921" dir="2700000" algn="ctr" rotWithShape="0">
                    <a:srgbClr val="808080">
                      <a:alpha val="79999"/>
                    </a:srgbClr>
                  </a:outerShdw>
                </a:effectLst>
                <a:latin typeface="Arial Black"/>
              </a:rPr>
              <a:t>LPSK</a:t>
            </a:r>
          </a:p>
        </p:txBody>
      </p:sp>
      <p:sp>
        <p:nvSpPr>
          <p:cNvPr id="9317" name="AutoShape 101"/>
          <p:cNvSpPr>
            <a:spLocks noChangeArrowheads="1"/>
          </p:cNvSpPr>
          <p:nvPr/>
        </p:nvSpPr>
        <p:spPr bwMode="auto">
          <a:xfrm>
            <a:off x="468313" y="2744788"/>
            <a:ext cx="249237" cy="228600"/>
          </a:xfrm>
          <a:prstGeom prst="star5">
            <a:avLst/>
          </a:prstGeom>
          <a:gradFill rotWithShape="1">
            <a:gsLst>
              <a:gs pos="0">
                <a:schemeClr val="bg1"/>
              </a:gs>
              <a:gs pos="100000">
                <a:srgbClr val="6600CC"/>
              </a:gs>
            </a:gsLst>
            <a:path path="shape">
              <a:fillToRect l="50000" t="50000" r="50000" b="50000"/>
            </a:path>
          </a:gradFill>
          <a:ln w="9525">
            <a:noFill/>
            <a:miter lim="800000"/>
            <a:headEnd/>
            <a:tailEnd/>
          </a:ln>
          <a:effectLst/>
        </p:spPr>
        <p:txBody>
          <a:bodyPr wrap="none" anchor="ctr"/>
          <a:lstStyle/>
          <a:p>
            <a:pPr fontAlgn="auto">
              <a:spcBef>
                <a:spcPts val="0"/>
              </a:spcBef>
              <a:spcAft>
                <a:spcPts val="0"/>
              </a:spcAft>
              <a:defRPr/>
            </a:pPr>
            <a:endParaRPr lang="en-US">
              <a:latin typeface="Arial" charset="0"/>
            </a:endParaRPr>
          </a:p>
        </p:txBody>
      </p:sp>
      <p:sp>
        <p:nvSpPr>
          <p:cNvPr id="9318" name="AutoShape 102"/>
          <p:cNvSpPr>
            <a:spLocks noChangeArrowheads="1"/>
          </p:cNvSpPr>
          <p:nvPr/>
        </p:nvSpPr>
        <p:spPr bwMode="auto">
          <a:xfrm>
            <a:off x="468313" y="3465513"/>
            <a:ext cx="249237" cy="228600"/>
          </a:xfrm>
          <a:prstGeom prst="star5">
            <a:avLst/>
          </a:prstGeom>
          <a:gradFill rotWithShape="1">
            <a:gsLst>
              <a:gs pos="0">
                <a:schemeClr val="bg1"/>
              </a:gs>
              <a:gs pos="100000">
                <a:srgbClr val="6600CC"/>
              </a:gs>
            </a:gsLst>
            <a:path path="shape">
              <a:fillToRect l="50000" t="50000" r="50000" b="50000"/>
            </a:path>
          </a:gradFill>
          <a:ln w="9525">
            <a:noFill/>
            <a:miter lim="800000"/>
            <a:headEnd/>
            <a:tailEnd/>
          </a:ln>
          <a:effectLst/>
        </p:spPr>
        <p:txBody>
          <a:bodyPr wrap="none" anchor="ctr"/>
          <a:lstStyle/>
          <a:p>
            <a:pPr fontAlgn="auto">
              <a:spcBef>
                <a:spcPts val="0"/>
              </a:spcBef>
              <a:spcAft>
                <a:spcPts val="0"/>
              </a:spcAft>
              <a:defRPr/>
            </a:pPr>
            <a:endParaRPr lang="en-US">
              <a:latin typeface="Arial" charset="0"/>
            </a:endParaRPr>
          </a:p>
        </p:txBody>
      </p:sp>
      <p:sp>
        <p:nvSpPr>
          <p:cNvPr id="9319" name="AutoShape 103"/>
          <p:cNvSpPr>
            <a:spLocks noChangeArrowheads="1"/>
          </p:cNvSpPr>
          <p:nvPr/>
        </p:nvSpPr>
        <p:spPr bwMode="auto">
          <a:xfrm>
            <a:off x="468313" y="4400550"/>
            <a:ext cx="249237" cy="228600"/>
          </a:xfrm>
          <a:prstGeom prst="star5">
            <a:avLst/>
          </a:prstGeom>
          <a:gradFill rotWithShape="1">
            <a:gsLst>
              <a:gs pos="0">
                <a:schemeClr val="bg1"/>
              </a:gs>
              <a:gs pos="100000">
                <a:srgbClr val="6600CC"/>
              </a:gs>
            </a:gsLst>
            <a:path path="shape">
              <a:fillToRect l="50000" t="50000" r="50000" b="50000"/>
            </a:path>
          </a:gradFill>
          <a:ln w="9525">
            <a:noFill/>
            <a:miter lim="800000"/>
            <a:headEnd/>
            <a:tailEnd/>
          </a:ln>
          <a:effectLst/>
        </p:spPr>
        <p:txBody>
          <a:bodyPr wrap="none" anchor="ctr"/>
          <a:lstStyle/>
          <a:p>
            <a:pPr fontAlgn="auto">
              <a:spcBef>
                <a:spcPts val="0"/>
              </a:spcBef>
              <a:spcAft>
                <a:spcPts val="0"/>
              </a:spcAft>
              <a:defRPr/>
            </a:pPr>
            <a:endParaRPr lang="en-US">
              <a:latin typeface="Arial" charset="0"/>
            </a:endParaRPr>
          </a:p>
        </p:txBody>
      </p:sp>
      <p:sp>
        <p:nvSpPr>
          <p:cNvPr id="9320" name="AutoShape 104"/>
          <p:cNvSpPr>
            <a:spLocks noChangeArrowheads="1"/>
          </p:cNvSpPr>
          <p:nvPr/>
        </p:nvSpPr>
        <p:spPr bwMode="auto">
          <a:xfrm>
            <a:off x="468313" y="5157788"/>
            <a:ext cx="249237" cy="228600"/>
          </a:xfrm>
          <a:prstGeom prst="star5">
            <a:avLst/>
          </a:prstGeom>
          <a:gradFill rotWithShape="1">
            <a:gsLst>
              <a:gs pos="0">
                <a:schemeClr val="bg1"/>
              </a:gs>
              <a:gs pos="100000">
                <a:srgbClr val="6600CC"/>
              </a:gs>
            </a:gsLst>
            <a:path path="shape">
              <a:fillToRect l="50000" t="50000" r="50000" b="50000"/>
            </a:path>
          </a:gradFill>
          <a:ln w="9525">
            <a:noFill/>
            <a:miter lim="800000"/>
            <a:headEnd/>
            <a:tailEnd/>
          </a:ln>
          <a:effectLst/>
        </p:spPr>
        <p:txBody>
          <a:bodyPr wrap="none" anchor="ctr"/>
          <a:lstStyle/>
          <a:p>
            <a:pPr fontAlgn="auto">
              <a:spcBef>
                <a:spcPts val="0"/>
              </a:spcBef>
              <a:spcAft>
                <a:spcPts val="0"/>
              </a:spcAft>
              <a:defRPr/>
            </a:pPr>
            <a:endParaRPr lang="en-US">
              <a:latin typeface="Arial" charset="0"/>
            </a:endParaRPr>
          </a:p>
        </p:txBody>
      </p:sp>
      <p:sp>
        <p:nvSpPr>
          <p:cNvPr id="9321" name="AutoShape 105"/>
          <p:cNvSpPr>
            <a:spLocks noChangeArrowheads="1"/>
          </p:cNvSpPr>
          <p:nvPr/>
        </p:nvSpPr>
        <p:spPr bwMode="auto">
          <a:xfrm>
            <a:off x="468313" y="5913438"/>
            <a:ext cx="249237" cy="228600"/>
          </a:xfrm>
          <a:prstGeom prst="star5">
            <a:avLst/>
          </a:prstGeom>
          <a:gradFill rotWithShape="1">
            <a:gsLst>
              <a:gs pos="0">
                <a:schemeClr val="bg1"/>
              </a:gs>
              <a:gs pos="100000">
                <a:srgbClr val="6600CC"/>
              </a:gs>
            </a:gsLst>
            <a:path path="shape">
              <a:fillToRect l="50000" t="50000" r="50000" b="50000"/>
            </a:path>
          </a:gradFill>
          <a:ln w="9525">
            <a:noFill/>
            <a:miter lim="800000"/>
            <a:headEnd/>
            <a:tailEnd/>
          </a:ln>
          <a:effectLst/>
        </p:spPr>
        <p:txBody>
          <a:bodyPr wrap="none" anchor="ctr"/>
          <a:lstStyle/>
          <a:p>
            <a:pPr fontAlgn="auto">
              <a:spcBef>
                <a:spcPts val="0"/>
              </a:spcBef>
              <a:spcAft>
                <a:spcPts val="0"/>
              </a:spcAft>
              <a:defRPr/>
            </a:pPr>
            <a:endParaRPr lang="en-US">
              <a:latin typeface="Arial" charset="0"/>
            </a:endParaRPr>
          </a:p>
        </p:txBody>
      </p:sp>
      <p:grpSp>
        <p:nvGrpSpPr>
          <p:cNvPr id="2" name="Group 108"/>
          <p:cNvGrpSpPr>
            <a:grpSpLocks/>
          </p:cNvGrpSpPr>
          <p:nvPr/>
        </p:nvGrpSpPr>
        <p:grpSpPr bwMode="auto">
          <a:xfrm>
            <a:off x="6035675" y="468313"/>
            <a:ext cx="3382963" cy="571500"/>
            <a:chOff x="3243" y="300"/>
            <a:chExt cx="2131" cy="356"/>
          </a:xfrm>
        </p:grpSpPr>
        <p:sp>
          <p:nvSpPr>
            <p:cNvPr id="26644" name="WordArt 109"/>
            <p:cNvSpPr>
              <a:spLocks noChangeArrowheads="1" noChangeShapeType="1" noTextEdit="1"/>
            </p:cNvSpPr>
            <p:nvPr/>
          </p:nvSpPr>
          <p:spPr bwMode="auto">
            <a:xfrm>
              <a:off x="3765" y="300"/>
              <a:ext cx="498" cy="204"/>
            </a:xfrm>
            <a:prstGeom prst="rect">
              <a:avLst/>
            </a:prstGeom>
          </p:spPr>
          <p:txBody>
            <a:bodyPr wrap="none" fromWordArt="1">
              <a:prstTxWarp prst="textPlain">
                <a:avLst>
                  <a:gd name="adj" fmla="val 50000"/>
                </a:avLst>
              </a:prstTxWarp>
            </a:bodyPr>
            <a:lstStyle/>
            <a:p>
              <a:pPr algn="ctr"/>
              <a:r>
                <a:rPr lang="en-US" sz="3600" i="1" kern="10">
                  <a:ln w="9525">
                    <a:solidFill>
                      <a:srgbClr val="FF3300"/>
                    </a:solidFill>
                    <a:round/>
                    <a:headEnd/>
                    <a:tailEnd/>
                  </a:ln>
                  <a:solidFill>
                    <a:srgbClr val="990033"/>
                  </a:solidFill>
                  <a:effectLst>
                    <a:outerShdw dist="35921" dir="2700000" algn="ctr" rotWithShape="0">
                      <a:srgbClr val="808080">
                        <a:alpha val="79999"/>
                      </a:srgbClr>
                    </a:outerShdw>
                  </a:effectLst>
                  <a:latin typeface="Colonna MT"/>
                </a:rPr>
                <a:t>LP</a:t>
              </a:r>
            </a:p>
          </p:txBody>
        </p:sp>
        <p:sp>
          <p:nvSpPr>
            <p:cNvPr id="26645" name="Text Box 110"/>
            <p:cNvSpPr txBox="1">
              <a:spLocks noChangeArrowheads="1"/>
            </p:cNvSpPr>
            <p:nvPr/>
          </p:nvSpPr>
          <p:spPr bwMode="auto">
            <a:xfrm>
              <a:off x="3243" y="504"/>
              <a:ext cx="2131" cy="152"/>
            </a:xfrm>
            <a:prstGeom prst="rect">
              <a:avLst/>
            </a:prstGeom>
            <a:noFill/>
            <a:ln w="9525">
              <a:noFill/>
              <a:miter lim="800000"/>
              <a:headEnd/>
              <a:tailEnd/>
            </a:ln>
          </p:spPr>
          <p:txBody>
            <a:bodyPr>
              <a:spAutoFit/>
            </a:bodyPr>
            <a:lstStyle/>
            <a:p>
              <a:pPr algn="ctr">
                <a:spcBef>
                  <a:spcPct val="50000"/>
                </a:spcBef>
              </a:pPr>
              <a:r>
                <a:rPr lang="en-US" sz="1000">
                  <a:latin typeface="Arial Narrow Bold"/>
                </a:rPr>
                <a:t>Lembaga Perlindungan Saksi &amp; Korban</a:t>
              </a:r>
            </a:p>
          </p:txBody>
        </p:sp>
        <p:sp>
          <p:nvSpPr>
            <p:cNvPr id="26646" name="WordArt 111"/>
            <p:cNvSpPr>
              <a:spLocks noChangeArrowheads="1" noChangeShapeType="1" noTextEdit="1"/>
            </p:cNvSpPr>
            <p:nvPr/>
          </p:nvSpPr>
          <p:spPr bwMode="auto">
            <a:xfrm>
              <a:off x="4235" y="300"/>
              <a:ext cx="498" cy="204"/>
            </a:xfrm>
            <a:prstGeom prst="rect">
              <a:avLst/>
            </a:prstGeom>
          </p:spPr>
          <p:txBody>
            <a:bodyPr wrap="none" fromWordArt="1">
              <a:prstTxWarp prst="textPlain">
                <a:avLst>
                  <a:gd name="adj" fmla="val 50000"/>
                </a:avLst>
              </a:prstTxWarp>
            </a:bodyPr>
            <a:lstStyle/>
            <a:p>
              <a:pPr algn="ctr"/>
              <a:r>
                <a:rPr lang="en-US" sz="3600" i="1" kern="10">
                  <a:ln w="9525">
                    <a:solidFill>
                      <a:srgbClr val="0066FF"/>
                    </a:solidFill>
                    <a:round/>
                    <a:headEnd/>
                    <a:tailEnd/>
                  </a:ln>
                  <a:solidFill>
                    <a:srgbClr val="000066"/>
                  </a:solidFill>
                  <a:effectLst>
                    <a:outerShdw dist="35921" dir="2700000" algn="ctr" rotWithShape="0">
                      <a:srgbClr val="808080">
                        <a:alpha val="79999"/>
                      </a:srgbClr>
                    </a:outerShdw>
                  </a:effectLst>
                  <a:latin typeface="Colonna MT"/>
                </a:rPr>
                <a:t>SK</a:t>
              </a:r>
            </a:p>
          </p:txBody>
        </p:sp>
      </p:grpSp>
      <p:grpSp>
        <p:nvGrpSpPr>
          <p:cNvPr id="3" name="Group 121"/>
          <p:cNvGrpSpPr>
            <a:grpSpLocks/>
          </p:cNvGrpSpPr>
          <p:nvPr/>
        </p:nvGrpSpPr>
        <p:grpSpPr bwMode="auto">
          <a:xfrm>
            <a:off x="215900" y="296863"/>
            <a:ext cx="8699500" cy="6248400"/>
            <a:chOff x="136" y="187"/>
            <a:chExt cx="5480" cy="3936"/>
          </a:xfrm>
        </p:grpSpPr>
        <p:sp>
          <p:nvSpPr>
            <p:cNvPr id="26642" name="Rectangle 122"/>
            <p:cNvSpPr>
              <a:spLocks noChangeArrowheads="1"/>
            </p:cNvSpPr>
            <p:nvPr/>
          </p:nvSpPr>
          <p:spPr bwMode="auto">
            <a:xfrm>
              <a:off x="136" y="187"/>
              <a:ext cx="5480" cy="3936"/>
            </a:xfrm>
            <a:prstGeom prst="rect">
              <a:avLst/>
            </a:prstGeom>
            <a:noFill/>
            <a:ln w="57150">
              <a:solidFill>
                <a:srgbClr val="CC3300"/>
              </a:solidFill>
              <a:miter lim="800000"/>
              <a:headEnd/>
              <a:tailEnd/>
            </a:ln>
          </p:spPr>
          <p:txBody>
            <a:bodyPr wrap="none" anchor="ctr"/>
            <a:lstStyle/>
            <a:p>
              <a:endParaRPr lang="en-US"/>
            </a:p>
          </p:txBody>
        </p:sp>
        <p:pic>
          <p:nvPicPr>
            <p:cNvPr id="26643" name="Picture 123" descr="Garuda"/>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181" y="255"/>
              <a:ext cx="635" cy="635"/>
            </a:xfrm>
            <a:prstGeom prst="rect">
              <a:avLst/>
            </a:prstGeom>
            <a:noFill/>
            <a:ln w="9525">
              <a:noFill/>
              <a:miter lim="800000"/>
              <a:headEnd/>
              <a:tailEnd/>
            </a:ln>
          </p:spPr>
        </p:pic>
      </p:grpSp>
    </p:spTree>
  </p:cSld>
  <p:clrMapOvr>
    <a:masterClrMapping/>
  </p:clrMapOvr>
  <p:transition advClick="0">
    <p:strips dir="ru"/>
    <p:sndAc>
      <p:stSnd>
        <p:snd r:embed="rId2" name="camera.wav" builtIn="1"/>
      </p:stSnd>
    </p:sndAc>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pilliar grey"/>
          <p:cNvPicPr>
            <a:picLocks noChangeAspect="1" noChangeArrowheads="1"/>
          </p:cNvPicPr>
          <p:nvPr/>
        </p:nvPicPr>
        <p:blipFill>
          <a:blip r:embed="rId3">
            <a:lum bright="6000" contrast="18000"/>
            <a:grayscl/>
          </a:blip>
          <a:srcRect b="9052"/>
          <a:stretch>
            <a:fillRect/>
          </a:stretch>
        </p:blipFill>
        <p:spPr bwMode="auto">
          <a:xfrm>
            <a:off x="0" y="0"/>
            <a:ext cx="7416800" cy="6858000"/>
          </a:xfrm>
          <a:prstGeom prst="rect">
            <a:avLst/>
          </a:prstGeom>
          <a:noFill/>
          <a:ln w="9525">
            <a:noFill/>
            <a:miter lim="800000"/>
            <a:headEnd/>
            <a:tailEnd/>
          </a:ln>
        </p:spPr>
      </p:pic>
      <p:sp>
        <p:nvSpPr>
          <p:cNvPr id="27651" name="Text Box 3"/>
          <p:cNvSpPr txBox="1">
            <a:spLocks noChangeArrowheads="1"/>
          </p:cNvSpPr>
          <p:nvPr/>
        </p:nvSpPr>
        <p:spPr bwMode="auto">
          <a:xfrm>
            <a:off x="1079500" y="1341438"/>
            <a:ext cx="7632700" cy="1574800"/>
          </a:xfrm>
          <a:prstGeom prst="rect">
            <a:avLst/>
          </a:prstGeom>
          <a:solidFill>
            <a:srgbClr val="FFFFFF">
              <a:alpha val="39999"/>
            </a:srgbClr>
          </a:solidFill>
          <a:ln w="9525">
            <a:solidFill>
              <a:schemeClr val="bg1"/>
            </a:solidFill>
            <a:miter lim="800000"/>
            <a:headEnd/>
            <a:tailEnd/>
          </a:ln>
        </p:spPr>
        <p:txBody>
          <a:bodyPr lIns="91429" tIns="45715" rIns="91429" bIns="45715">
            <a:spAutoFit/>
          </a:bodyPr>
          <a:lstStyle/>
          <a:p>
            <a:pPr marL="288925" indent="-288925">
              <a:spcBef>
                <a:spcPct val="50000"/>
              </a:spcBef>
              <a:spcAft>
                <a:spcPct val="40000"/>
              </a:spcAft>
            </a:pPr>
            <a:r>
              <a:rPr lang="en-US" sz="1200" b="1">
                <a:solidFill>
                  <a:schemeClr val="accent2"/>
                </a:solidFill>
                <a:latin typeface="Franklin Gothic Medium" pitchFamily="34" charset="0"/>
                <a:sym typeface="Wingdings 2" pitchFamily="18" charset="2"/>
              </a:rPr>
              <a:t>	</a:t>
            </a:r>
            <a:r>
              <a:rPr lang="en-US" sz="1400" b="1">
                <a:solidFill>
                  <a:srgbClr val="000066"/>
                </a:solidFill>
                <a:latin typeface="Franklin Gothic Medium" pitchFamily="34" charset="0"/>
                <a:sym typeface="Wingdings 2" pitchFamily="18" charset="2"/>
              </a:rPr>
              <a:t>INSTITUSI-INSTITUSI PEMERINTAH</a:t>
            </a:r>
            <a:endParaRPr lang="en-US" sz="1400" b="1">
              <a:solidFill>
                <a:srgbClr val="000066"/>
              </a:solidFill>
              <a:latin typeface="Franklin Gothic Medium" pitchFamily="34" charset="0"/>
            </a:endParaRPr>
          </a:p>
          <a:p>
            <a:pPr marL="288925" indent="-288925">
              <a:lnSpc>
                <a:spcPct val="90000"/>
              </a:lnSpc>
              <a:spcAft>
                <a:spcPct val="50000"/>
              </a:spcAft>
              <a:buFont typeface="Wingdings" pitchFamily="2" charset="2"/>
              <a:buChar char="¯"/>
            </a:pPr>
            <a:r>
              <a:rPr lang="en-US" sz="1200" b="1">
                <a:solidFill>
                  <a:schemeClr val="accent2"/>
                </a:solidFill>
                <a:latin typeface="Franklin Gothic Medium" pitchFamily="34" charset="0"/>
              </a:rPr>
              <a:t>MONITORING TERHADAP AKTIVITAS PERLINDUNGAN SAKSI DAN KORBAN YANG DILAKUKAN SETIAP INSTITUSI DAN APARAT KERJA PEMERINTAH</a:t>
            </a:r>
            <a:r>
              <a:rPr lang="en-US" sz="1200">
                <a:solidFill>
                  <a:schemeClr val="accent2"/>
                </a:solidFill>
                <a:latin typeface="Franklin Gothic Medium" pitchFamily="34" charset="0"/>
              </a:rPr>
              <a:t> </a:t>
            </a:r>
            <a:r>
              <a:rPr lang="en-US" sz="1200" b="1">
                <a:solidFill>
                  <a:schemeClr val="accent2"/>
                </a:solidFill>
                <a:latin typeface="Franklin Gothic Medium" pitchFamily="34" charset="0"/>
              </a:rPr>
              <a:t>DALAM LINGKUP SISTEM PERADILAN PIDANA;</a:t>
            </a:r>
          </a:p>
          <a:p>
            <a:pPr marL="288925" indent="-288925">
              <a:lnSpc>
                <a:spcPct val="90000"/>
              </a:lnSpc>
              <a:spcAft>
                <a:spcPct val="50000"/>
              </a:spcAft>
              <a:buFont typeface="Wingdings" pitchFamily="2" charset="2"/>
              <a:buChar char="¯"/>
            </a:pPr>
            <a:r>
              <a:rPr lang="en-US" sz="1200" b="1">
                <a:solidFill>
                  <a:schemeClr val="accent2"/>
                </a:solidFill>
                <a:latin typeface="Franklin Gothic Medium" pitchFamily="34" charset="0"/>
              </a:rPr>
              <a:t>MEMBANGUN DAN MELEMBAGAKAN KOMITMEN, KONSISTENSI DAN KAPASITAS POTENSI NEGARA DALAM AKTIVITAS PERLINDUNGAN SAKSI DAN KORBAN; DAN</a:t>
            </a:r>
          </a:p>
          <a:p>
            <a:pPr marL="288925" indent="-288925">
              <a:lnSpc>
                <a:spcPct val="90000"/>
              </a:lnSpc>
              <a:spcAft>
                <a:spcPct val="50000"/>
              </a:spcAft>
              <a:buFont typeface="Wingdings" pitchFamily="2" charset="2"/>
              <a:buChar char="¯"/>
            </a:pPr>
            <a:r>
              <a:rPr lang="en-US" sz="1200" b="1">
                <a:solidFill>
                  <a:schemeClr val="accent2"/>
                </a:solidFill>
                <a:latin typeface="Franklin Gothic Medium" pitchFamily="34" charset="0"/>
              </a:rPr>
              <a:t>MENSINERGIKAN POTENSI, KEMAMPUAN, SERTA FASILITAS LEMBAGA–LEMBAGA PEMERITAH DALAM AKTIVITAS PERLINDUNGAN SAKSI DAN KORBAN.</a:t>
            </a:r>
          </a:p>
        </p:txBody>
      </p:sp>
      <p:sp>
        <p:nvSpPr>
          <p:cNvPr id="27652" name="Text Box 4"/>
          <p:cNvSpPr txBox="1">
            <a:spLocks noChangeArrowheads="1"/>
          </p:cNvSpPr>
          <p:nvPr/>
        </p:nvSpPr>
        <p:spPr bwMode="auto">
          <a:xfrm>
            <a:off x="1079500" y="2997200"/>
            <a:ext cx="7632700" cy="1730375"/>
          </a:xfrm>
          <a:prstGeom prst="rect">
            <a:avLst/>
          </a:prstGeom>
          <a:solidFill>
            <a:srgbClr val="CC3300">
              <a:alpha val="10196"/>
            </a:srgbClr>
          </a:solidFill>
          <a:ln w="9525">
            <a:noFill/>
            <a:miter lim="800000"/>
            <a:headEnd/>
            <a:tailEnd/>
          </a:ln>
        </p:spPr>
        <p:txBody>
          <a:bodyPr lIns="91429" tIns="45715" rIns="91429" bIns="45715">
            <a:spAutoFit/>
          </a:bodyPr>
          <a:lstStyle/>
          <a:p>
            <a:pPr marL="288925" indent="-288925">
              <a:spcBef>
                <a:spcPct val="50000"/>
              </a:spcBef>
              <a:spcAft>
                <a:spcPct val="40000"/>
              </a:spcAft>
            </a:pPr>
            <a:r>
              <a:rPr lang="en-US" sz="1400" b="1">
                <a:solidFill>
                  <a:srgbClr val="CC3300"/>
                </a:solidFill>
                <a:latin typeface="Franklin Gothic Medium" pitchFamily="34" charset="0"/>
                <a:sym typeface="Wingdings 2" pitchFamily="18" charset="2"/>
              </a:rPr>
              <a:t>	</a:t>
            </a:r>
            <a:r>
              <a:rPr lang="en-US" sz="1400" b="1">
                <a:solidFill>
                  <a:srgbClr val="800000"/>
                </a:solidFill>
                <a:latin typeface="Franklin Gothic Medium" pitchFamily="34" charset="0"/>
                <a:sym typeface="Wingdings 2" pitchFamily="18" charset="2"/>
              </a:rPr>
              <a:t>LEMBAGA-LEMBAGA SWADAYA  MASYARAKAT</a:t>
            </a:r>
          </a:p>
          <a:p>
            <a:pPr marL="288925" indent="-288925">
              <a:lnSpc>
                <a:spcPct val="90000"/>
              </a:lnSpc>
              <a:spcAft>
                <a:spcPct val="50000"/>
              </a:spcAft>
              <a:buFont typeface="Wingdings" pitchFamily="2" charset="2"/>
              <a:buChar char="¯"/>
            </a:pPr>
            <a:r>
              <a:rPr lang="en-US" sz="1200" b="1">
                <a:solidFill>
                  <a:srgbClr val="CC3300"/>
                </a:solidFill>
                <a:latin typeface="Franklin Gothic Medium" pitchFamily="34" charset="0"/>
              </a:rPr>
              <a:t>MEMPERKUAT DAN MELEMBAGAKAN KOMITMEN, KONSISTENSI, DAN PARTISIPASI MASYARAKAT DALAM AKTIVITAS PERLINDUNGAN SAKSI DAN KORBAN, KHUSUSNYA DALAM MEMPERKUAT UPAYA MEMBERIKAN MOTIVASI DAN ATAU ADVOKASI; TERHADAP PIHAK–PIHAK TERTENTU;</a:t>
            </a:r>
          </a:p>
          <a:p>
            <a:pPr marL="288925" indent="-288925">
              <a:lnSpc>
                <a:spcPct val="90000"/>
              </a:lnSpc>
              <a:spcAft>
                <a:spcPct val="50000"/>
              </a:spcAft>
              <a:buFont typeface="Wingdings" pitchFamily="2" charset="2"/>
              <a:buChar char="¯"/>
            </a:pPr>
            <a:r>
              <a:rPr lang="en-US" sz="1200" b="1">
                <a:solidFill>
                  <a:srgbClr val="CC3300"/>
                </a:solidFill>
                <a:latin typeface="Franklin Gothic Medium" pitchFamily="34" charset="0"/>
              </a:rPr>
              <a:t>MELEMBAGAKAN AKSI-AKSI SOSIAL,  SANKSI SOSIAL, DAN PENDIDIKAN HUKUM MASYARAKAT DALAM AKTIVITAS PERLINDUNGAN TERHADAP SAKSI DAN KORBAN, DAN</a:t>
            </a:r>
          </a:p>
          <a:p>
            <a:pPr marL="288925" indent="-288925">
              <a:lnSpc>
                <a:spcPct val="90000"/>
              </a:lnSpc>
              <a:spcAft>
                <a:spcPct val="50000"/>
              </a:spcAft>
              <a:buFont typeface="Wingdings" pitchFamily="2" charset="2"/>
              <a:buChar char="¯"/>
            </a:pPr>
            <a:r>
              <a:rPr lang="en-US" sz="1200" b="1">
                <a:solidFill>
                  <a:srgbClr val="CC3300"/>
                </a:solidFill>
                <a:latin typeface="Franklin Gothic Medium" pitchFamily="34" charset="0"/>
              </a:rPr>
              <a:t>MENGGELAR SERTA MELEMBAGAKAN SISTEM PELAPORAN DAN PELAYANAN PUBLIK SECARA CEPAT, LAYAK, DAN BERMANFAAT DALAM AKTIVITAS PERLINDUNGAN SAKSI DAN KORBAN.</a:t>
            </a:r>
          </a:p>
        </p:txBody>
      </p:sp>
      <p:sp>
        <p:nvSpPr>
          <p:cNvPr id="27653" name="Text Box 5"/>
          <p:cNvSpPr txBox="1">
            <a:spLocks noChangeArrowheads="1"/>
          </p:cNvSpPr>
          <p:nvPr/>
        </p:nvSpPr>
        <p:spPr bwMode="auto">
          <a:xfrm>
            <a:off x="1114425" y="4833938"/>
            <a:ext cx="7570788" cy="1522412"/>
          </a:xfrm>
          <a:prstGeom prst="rect">
            <a:avLst/>
          </a:prstGeom>
          <a:solidFill>
            <a:srgbClr val="660066">
              <a:alpha val="10196"/>
            </a:srgbClr>
          </a:solidFill>
          <a:ln w="9525">
            <a:noFill/>
            <a:miter lim="800000"/>
            <a:headEnd/>
            <a:tailEnd/>
          </a:ln>
        </p:spPr>
        <p:txBody>
          <a:bodyPr lIns="91429" tIns="45715" rIns="91429" bIns="45715">
            <a:spAutoFit/>
          </a:bodyPr>
          <a:lstStyle/>
          <a:p>
            <a:pPr marL="288925" indent="-288925">
              <a:lnSpc>
                <a:spcPct val="80000"/>
              </a:lnSpc>
              <a:spcBef>
                <a:spcPct val="100000"/>
              </a:spcBef>
              <a:spcAft>
                <a:spcPct val="40000"/>
              </a:spcAft>
            </a:pPr>
            <a:r>
              <a:rPr lang="en-US" sz="1400" b="1">
                <a:solidFill>
                  <a:srgbClr val="800080"/>
                </a:solidFill>
                <a:latin typeface="Franklin Gothic Medium" pitchFamily="34" charset="0"/>
                <a:sym typeface="Wingdings 2" pitchFamily="18" charset="2"/>
              </a:rPr>
              <a:t>	</a:t>
            </a:r>
            <a:r>
              <a:rPr lang="en-US" sz="1400" b="1">
                <a:solidFill>
                  <a:srgbClr val="660066"/>
                </a:solidFill>
                <a:latin typeface="Franklin Gothic Medium" pitchFamily="34" charset="0"/>
                <a:sym typeface="Wingdings 2" pitchFamily="18" charset="2"/>
              </a:rPr>
              <a:t>POTENSI DAN FASILITAS MASYARAKAT</a:t>
            </a:r>
            <a:endParaRPr lang="en-US" sz="1400" b="1">
              <a:solidFill>
                <a:srgbClr val="660066"/>
              </a:solidFill>
              <a:latin typeface="Franklin Gothic Medium" pitchFamily="34" charset="0"/>
            </a:endParaRPr>
          </a:p>
          <a:p>
            <a:pPr marL="288925" indent="-288925">
              <a:lnSpc>
                <a:spcPct val="90000"/>
              </a:lnSpc>
              <a:spcAft>
                <a:spcPct val="50000"/>
              </a:spcAft>
              <a:buFont typeface="Wingdings" pitchFamily="2" charset="2"/>
              <a:buChar char="¯"/>
            </a:pPr>
            <a:r>
              <a:rPr lang="en-US" sz="1200" b="1">
                <a:solidFill>
                  <a:srgbClr val="800080"/>
                </a:solidFill>
                <a:latin typeface="Franklin Gothic Medium" pitchFamily="34" charset="0"/>
              </a:rPr>
              <a:t>MELEMBAGAKAN DAN MEMPERKUAT JARINGAN PELAYANAN PUBLIK DALAM AKTIVITAS PERLINDUNGAN SAKSI DAN KORBAN;</a:t>
            </a:r>
          </a:p>
          <a:p>
            <a:pPr marL="288925" indent="-288925">
              <a:lnSpc>
                <a:spcPct val="90000"/>
              </a:lnSpc>
              <a:spcAft>
                <a:spcPct val="50000"/>
              </a:spcAft>
              <a:buFont typeface="Wingdings" pitchFamily="2" charset="2"/>
              <a:buChar char="¯"/>
            </a:pPr>
            <a:r>
              <a:rPr lang="en-US" sz="1200" b="1">
                <a:solidFill>
                  <a:srgbClr val="800080"/>
                </a:solidFill>
                <a:latin typeface="Franklin Gothic Medium" pitchFamily="34" charset="0"/>
              </a:rPr>
              <a:t>MENGGELAR AKSI-AKSI PELAYANAN DAN BANTUAN SOSIAL YANG CEPAT, TEPAT DAN BERMANFAAT BAGI AKTIVITAS PERLINDUNGAN SAKSI DAN KORBAN; DAN</a:t>
            </a:r>
          </a:p>
          <a:p>
            <a:pPr marL="288925" indent="-288925">
              <a:lnSpc>
                <a:spcPct val="90000"/>
              </a:lnSpc>
              <a:spcAft>
                <a:spcPct val="50000"/>
              </a:spcAft>
              <a:buFont typeface="Wingdings" pitchFamily="2" charset="2"/>
              <a:buChar char="¯"/>
            </a:pPr>
            <a:r>
              <a:rPr lang="en-US" sz="1200" b="1">
                <a:solidFill>
                  <a:srgbClr val="800080"/>
                </a:solidFill>
                <a:latin typeface="Franklin Gothic Medium" pitchFamily="34" charset="0"/>
              </a:rPr>
              <a:t>MENGEMBANGKAN FORUM KORDINASI DAN KERJASAMA DALAM PEMBERIAN PERLINDUNGAN, BANTUAN, DAN PELAYANAN SAKSI DAN KORBAN.</a:t>
            </a:r>
          </a:p>
        </p:txBody>
      </p:sp>
      <p:sp>
        <p:nvSpPr>
          <p:cNvPr id="44038" name="AutoShape 6"/>
          <p:cNvSpPr>
            <a:spLocks noChangeArrowheads="1"/>
          </p:cNvSpPr>
          <p:nvPr/>
        </p:nvSpPr>
        <p:spPr bwMode="auto">
          <a:xfrm>
            <a:off x="1079500" y="3033713"/>
            <a:ext cx="242888" cy="187325"/>
          </a:xfrm>
          <a:prstGeom prst="star5">
            <a:avLst/>
          </a:prstGeom>
          <a:gradFill rotWithShape="0">
            <a:gsLst>
              <a:gs pos="0">
                <a:srgbClr val="CC0000">
                  <a:gamma/>
                  <a:tint val="0"/>
                  <a:invGamma/>
                </a:srgbClr>
              </a:gs>
              <a:gs pos="100000">
                <a:srgbClr val="CC0000"/>
              </a:gs>
            </a:gsLst>
            <a:path path="shape">
              <a:fillToRect l="50000" t="50000" r="50000" b="50000"/>
            </a:path>
          </a:gradFill>
          <a:ln w="9525">
            <a:noFill/>
            <a:miter lim="800000"/>
            <a:headEnd/>
            <a:tailEnd/>
          </a:ln>
          <a:effectLst>
            <a:outerShdw dist="35921" dir="2700000" algn="ctr" rotWithShape="0">
              <a:srgbClr val="080808">
                <a:alpha val="50000"/>
              </a:srgbClr>
            </a:outerShdw>
          </a:effectLst>
        </p:spPr>
        <p:txBody>
          <a:bodyPr wrap="none" anchor="ctr"/>
          <a:lstStyle/>
          <a:p>
            <a:pPr fontAlgn="auto">
              <a:spcBef>
                <a:spcPts val="0"/>
              </a:spcBef>
              <a:spcAft>
                <a:spcPts val="0"/>
              </a:spcAft>
              <a:defRPr/>
            </a:pPr>
            <a:endParaRPr lang="en-US">
              <a:latin typeface="Arial" charset="0"/>
            </a:endParaRPr>
          </a:p>
        </p:txBody>
      </p:sp>
      <p:sp>
        <p:nvSpPr>
          <p:cNvPr id="44039" name="AutoShape 7"/>
          <p:cNvSpPr>
            <a:spLocks noChangeArrowheads="1"/>
          </p:cNvSpPr>
          <p:nvPr/>
        </p:nvSpPr>
        <p:spPr bwMode="auto">
          <a:xfrm>
            <a:off x="1079500" y="1377950"/>
            <a:ext cx="242888" cy="187325"/>
          </a:xfrm>
          <a:prstGeom prst="star5">
            <a:avLst/>
          </a:prstGeom>
          <a:gradFill rotWithShape="0">
            <a:gsLst>
              <a:gs pos="0">
                <a:srgbClr val="CC0000">
                  <a:gamma/>
                  <a:tint val="0"/>
                  <a:invGamma/>
                </a:srgbClr>
              </a:gs>
              <a:gs pos="100000">
                <a:srgbClr val="CC0000"/>
              </a:gs>
            </a:gsLst>
            <a:path path="shape">
              <a:fillToRect l="50000" t="50000" r="50000" b="50000"/>
            </a:path>
          </a:gradFill>
          <a:ln w="9525">
            <a:noFill/>
            <a:miter lim="800000"/>
            <a:headEnd/>
            <a:tailEnd/>
          </a:ln>
          <a:effectLst>
            <a:outerShdw dist="35921" dir="2700000" algn="ctr" rotWithShape="0">
              <a:srgbClr val="080808">
                <a:alpha val="50000"/>
              </a:srgbClr>
            </a:outerShdw>
          </a:effectLst>
        </p:spPr>
        <p:txBody>
          <a:bodyPr wrap="none" anchor="ctr"/>
          <a:lstStyle/>
          <a:p>
            <a:pPr fontAlgn="auto">
              <a:spcBef>
                <a:spcPts val="0"/>
              </a:spcBef>
              <a:spcAft>
                <a:spcPts val="0"/>
              </a:spcAft>
              <a:defRPr/>
            </a:pPr>
            <a:endParaRPr lang="en-US">
              <a:latin typeface="Arial" charset="0"/>
            </a:endParaRPr>
          </a:p>
        </p:txBody>
      </p:sp>
      <p:sp>
        <p:nvSpPr>
          <p:cNvPr id="27656" name="WordArt 8"/>
          <p:cNvSpPr>
            <a:spLocks noChangeArrowheads="1" noChangeShapeType="1" noTextEdit="1"/>
          </p:cNvSpPr>
          <p:nvPr/>
        </p:nvSpPr>
        <p:spPr bwMode="auto">
          <a:xfrm>
            <a:off x="1511300" y="908050"/>
            <a:ext cx="5005388" cy="323850"/>
          </a:xfrm>
          <a:prstGeom prst="rect">
            <a:avLst/>
          </a:prstGeom>
        </p:spPr>
        <p:txBody>
          <a:bodyPr wrap="none" fromWordArt="1">
            <a:prstTxWarp prst="textPlain">
              <a:avLst>
                <a:gd name="adj" fmla="val 50000"/>
              </a:avLst>
            </a:prstTxWarp>
          </a:bodyPr>
          <a:lstStyle/>
          <a:p>
            <a:pPr algn="ctr"/>
            <a:r>
              <a:rPr lang="en-US" kern="10">
                <a:ln w="9525">
                  <a:solidFill>
                    <a:srgbClr val="FF0000"/>
                  </a:solidFill>
                  <a:round/>
                  <a:headEnd/>
                  <a:tailEnd/>
                </a:ln>
                <a:gradFill rotWithShape="1">
                  <a:gsLst>
                    <a:gs pos="0">
                      <a:srgbClr val="FF3300"/>
                    </a:gs>
                    <a:gs pos="50000">
                      <a:srgbClr val="FFFFCC"/>
                    </a:gs>
                    <a:gs pos="100000">
                      <a:srgbClr val="FF3300"/>
                    </a:gs>
                  </a:gsLst>
                  <a:lin ang="5400000" scaled="1"/>
                </a:gradFill>
                <a:effectLst>
                  <a:outerShdw dist="35921" dir="2700000" algn="ctr" rotWithShape="0">
                    <a:srgbClr val="808080">
                      <a:alpha val="79999"/>
                    </a:srgbClr>
                  </a:outerShdw>
                </a:effectLst>
                <a:latin typeface="Arial Black"/>
              </a:rPr>
              <a:t>PILAR-PILAR AKTIVITAS LPSK</a:t>
            </a:r>
          </a:p>
        </p:txBody>
      </p:sp>
      <p:sp>
        <p:nvSpPr>
          <p:cNvPr id="44041" name="AutoShape 9"/>
          <p:cNvSpPr>
            <a:spLocks noChangeArrowheads="1"/>
          </p:cNvSpPr>
          <p:nvPr/>
        </p:nvSpPr>
        <p:spPr bwMode="auto">
          <a:xfrm>
            <a:off x="1079500" y="4870450"/>
            <a:ext cx="242888" cy="187325"/>
          </a:xfrm>
          <a:prstGeom prst="star5">
            <a:avLst/>
          </a:prstGeom>
          <a:gradFill rotWithShape="0">
            <a:gsLst>
              <a:gs pos="0">
                <a:srgbClr val="CC0000">
                  <a:gamma/>
                  <a:tint val="0"/>
                  <a:invGamma/>
                </a:srgbClr>
              </a:gs>
              <a:gs pos="100000">
                <a:srgbClr val="CC0000"/>
              </a:gs>
            </a:gsLst>
            <a:path path="shape">
              <a:fillToRect l="50000" t="50000" r="50000" b="50000"/>
            </a:path>
          </a:gradFill>
          <a:ln w="9525">
            <a:noFill/>
            <a:miter lim="800000"/>
            <a:headEnd/>
            <a:tailEnd/>
          </a:ln>
          <a:effectLst>
            <a:outerShdw dist="35921" dir="2700000" algn="ctr" rotWithShape="0">
              <a:srgbClr val="080808">
                <a:alpha val="50000"/>
              </a:srgbClr>
            </a:outerShdw>
          </a:effectLst>
        </p:spPr>
        <p:txBody>
          <a:bodyPr wrap="none" anchor="ctr"/>
          <a:lstStyle/>
          <a:p>
            <a:pPr fontAlgn="auto">
              <a:spcBef>
                <a:spcPts val="0"/>
              </a:spcBef>
              <a:spcAft>
                <a:spcPts val="0"/>
              </a:spcAft>
              <a:defRPr/>
            </a:pPr>
            <a:endParaRPr lang="en-US">
              <a:latin typeface="Arial" charset="0"/>
            </a:endParaRPr>
          </a:p>
        </p:txBody>
      </p:sp>
      <p:grpSp>
        <p:nvGrpSpPr>
          <p:cNvPr id="2" name="Group 10"/>
          <p:cNvGrpSpPr>
            <a:grpSpLocks/>
          </p:cNvGrpSpPr>
          <p:nvPr/>
        </p:nvGrpSpPr>
        <p:grpSpPr bwMode="auto">
          <a:xfrm>
            <a:off x="6035675" y="468313"/>
            <a:ext cx="3382963" cy="571500"/>
            <a:chOff x="3243" y="300"/>
            <a:chExt cx="2131" cy="356"/>
          </a:xfrm>
        </p:grpSpPr>
        <p:sp>
          <p:nvSpPr>
            <p:cNvPr id="27662" name="WordArt 11"/>
            <p:cNvSpPr>
              <a:spLocks noChangeArrowheads="1" noChangeShapeType="1" noTextEdit="1"/>
            </p:cNvSpPr>
            <p:nvPr/>
          </p:nvSpPr>
          <p:spPr bwMode="auto">
            <a:xfrm>
              <a:off x="3765" y="300"/>
              <a:ext cx="498" cy="204"/>
            </a:xfrm>
            <a:prstGeom prst="rect">
              <a:avLst/>
            </a:prstGeom>
          </p:spPr>
          <p:txBody>
            <a:bodyPr wrap="none" fromWordArt="1">
              <a:prstTxWarp prst="textPlain">
                <a:avLst>
                  <a:gd name="adj" fmla="val 50000"/>
                </a:avLst>
              </a:prstTxWarp>
            </a:bodyPr>
            <a:lstStyle/>
            <a:p>
              <a:pPr algn="ctr"/>
              <a:r>
                <a:rPr lang="en-US" sz="3600" i="1" kern="10">
                  <a:ln w="9525">
                    <a:solidFill>
                      <a:srgbClr val="FF3300"/>
                    </a:solidFill>
                    <a:round/>
                    <a:headEnd/>
                    <a:tailEnd/>
                  </a:ln>
                  <a:solidFill>
                    <a:srgbClr val="990033"/>
                  </a:solidFill>
                  <a:effectLst>
                    <a:outerShdw dist="35921" dir="2700000" algn="ctr" rotWithShape="0">
                      <a:srgbClr val="808080">
                        <a:alpha val="79999"/>
                      </a:srgbClr>
                    </a:outerShdw>
                  </a:effectLst>
                  <a:latin typeface="Colonna MT"/>
                </a:rPr>
                <a:t>LP</a:t>
              </a:r>
            </a:p>
          </p:txBody>
        </p:sp>
        <p:sp>
          <p:nvSpPr>
            <p:cNvPr id="27663" name="Text Box 12"/>
            <p:cNvSpPr txBox="1">
              <a:spLocks noChangeArrowheads="1"/>
            </p:cNvSpPr>
            <p:nvPr/>
          </p:nvSpPr>
          <p:spPr bwMode="auto">
            <a:xfrm>
              <a:off x="3243" y="504"/>
              <a:ext cx="2131" cy="152"/>
            </a:xfrm>
            <a:prstGeom prst="rect">
              <a:avLst/>
            </a:prstGeom>
            <a:noFill/>
            <a:ln w="9525">
              <a:noFill/>
              <a:miter lim="800000"/>
              <a:headEnd/>
              <a:tailEnd/>
            </a:ln>
          </p:spPr>
          <p:txBody>
            <a:bodyPr>
              <a:spAutoFit/>
            </a:bodyPr>
            <a:lstStyle/>
            <a:p>
              <a:pPr algn="ctr">
                <a:spcBef>
                  <a:spcPct val="50000"/>
                </a:spcBef>
              </a:pPr>
              <a:r>
                <a:rPr lang="en-US" sz="1000">
                  <a:latin typeface="Arial Narrow Bold"/>
                </a:rPr>
                <a:t>Lembaga Perlindungan Saksi &amp; Korban</a:t>
              </a:r>
            </a:p>
          </p:txBody>
        </p:sp>
        <p:sp>
          <p:nvSpPr>
            <p:cNvPr id="27664" name="WordArt 13"/>
            <p:cNvSpPr>
              <a:spLocks noChangeArrowheads="1" noChangeShapeType="1" noTextEdit="1"/>
            </p:cNvSpPr>
            <p:nvPr/>
          </p:nvSpPr>
          <p:spPr bwMode="auto">
            <a:xfrm>
              <a:off x="4235" y="300"/>
              <a:ext cx="498" cy="204"/>
            </a:xfrm>
            <a:prstGeom prst="rect">
              <a:avLst/>
            </a:prstGeom>
          </p:spPr>
          <p:txBody>
            <a:bodyPr wrap="none" fromWordArt="1">
              <a:prstTxWarp prst="textPlain">
                <a:avLst>
                  <a:gd name="adj" fmla="val 50000"/>
                </a:avLst>
              </a:prstTxWarp>
            </a:bodyPr>
            <a:lstStyle/>
            <a:p>
              <a:pPr algn="ctr"/>
              <a:r>
                <a:rPr lang="en-US" sz="3600" i="1" kern="10">
                  <a:ln w="9525">
                    <a:solidFill>
                      <a:srgbClr val="0066FF"/>
                    </a:solidFill>
                    <a:round/>
                    <a:headEnd/>
                    <a:tailEnd/>
                  </a:ln>
                  <a:solidFill>
                    <a:srgbClr val="000066"/>
                  </a:solidFill>
                  <a:effectLst>
                    <a:outerShdw dist="35921" dir="2700000" algn="ctr" rotWithShape="0">
                      <a:srgbClr val="808080">
                        <a:alpha val="79999"/>
                      </a:srgbClr>
                    </a:outerShdw>
                  </a:effectLst>
                  <a:latin typeface="Colonna MT"/>
                </a:rPr>
                <a:t>SK</a:t>
              </a:r>
            </a:p>
          </p:txBody>
        </p:sp>
      </p:grpSp>
      <p:grpSp>
        <p:nvGrpSpPr>
          <p:cNvPr id="3" name="Group 19"/>
          <p:cNvGrpSpPr>
            <a:grpSpLocks/>
          </p:cNvGrpSpPr>
          <p:nvPr/>
        </p:nvGrpSpPr>
        <p:grpSpPr bwMode="auto">
          <a:xfrm>
            <a:off x="215900" y="296863"/>
            <a:ext cx="8699500" cy="6248400"/>
            <a:chOff x="136" y="187"/>
            <a:chExt cx="5480" cy="3936"/>
          </a:xfrm>
        </p:grpSpPr>
        <p:sp>
          <p:nvSpPr>
            <p:cNvPr id="27660" name="Rectangle 20"/>
            <p:cNvSpPr>
              <a:spLocks noChangeArrowheads="1"/>
            </p:cNvSpPr>
            <p:nvPr/>
          </p:nvSpPr>
          <p:spPr bwMode="auto">
            <a:xfrm>
              <a:off x="136" y="187"/>
              <a:ext cx="5480" cy="3936"/>
            </a:xfrm>
            <a:prstGeom prst="rect">
              <a:avLst/>
            </a:prstGeom>
            <a:noFill/>
            <a:ln w="57150">
              <a:solidFill>
                <a:srgbClr val="CC3300"/>
              </a:solidFill>
              <a:miter lim="800000"/>
              <a:headEnd/>
              <a:tailEnd/>
            </a:ln>
          </p:spPr>
          <p:txBody>
            <a:bodyPr wrap="none" anchor="ctr"/>
            <a:lstStyle/>
            <a:p>
              <a:endParaRPr lang="en-US"/>
            </a:p>
          </p:txBody>
        </p:sp>
        <p:pic>
          <p:nvPicPr>
            <p:cNvPr id="27661" name="Picture 21" descr="Garuda"/>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181" y="255"/>
              <a:ext cx="635" cy="635"/>
            </a:xfrm>
            <a:prstGeom prst="rect">
              <a:avLst/>
            </a:prstGeom>
            <a:noFill/>
            <a:ln w="9525">
              <a:noFill/>
              <a:miter lim="800000"/>
              <a:headEnd/>
              <a:tailEnd/>
            </a:ln>
          </p:spPr>
        </p:pic>
      </p:grpSp>
    </p:spTree>
  </p:cSld>
  <p:clrMapOvr>
    <a:masterClrMapping/>
  </p:clrMapOvr>
  <p:transition advClick="0">
    <p:strips dir="ru"/>
    <p:sndAc>
      <p:stSnd>
        <p:snd r:embed="rId2" name="camera.wav" builtIn="1"/>
      </p:stSnd>
    </p:sndAc>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E:\VAIO Picture\My Pictures\BlackBerry\mstory-lpsk-mou.jpg"/>
          <p:cNvPicPr>
            <a:picLocks noGrp="1" noChangeAspect="1" noChangeArrowheads="1"/>
          </p:cNvPicPr>
          <p:nvPr>
            <p:ph idx="1"/>
          </p:nvPr>
        </p:nvPicPr>
        <p:blipFill>
          <a:blip r:embed="rId3" cstate="print"/>
          <a:stretch>
            <a:fillRect/>
          </a:stretch>
        </p:blipFill>
        <p:spPr bwMode="auto">
          <a:xfrm>
            <a:off x="609600" y="1371600"/>
            <a:ext cx="7848600" cy="4800600"/>
          </a:xfrm>
          <a:prstGeom prst="rect">
            <a:avLst/>
          </a:prstGeom>
          <a:noFill/>
        </p:spPr>
      </p:pic>
      <p:sp>
        <p:nvSpPr>
          <p:cNvPr id="2" name="Title 1"/>
          <p:cNvSpPr>
            <a:spLocks noGrp="1"/>
          </p:cNvSpPr>
          <p:nvPr>
            <p:ph type="title"/>
          </p:nvPr>
        </p:nvSpPr>
        <p:spPr/>
        <p:txBody>
          <a:bodyPr>
            <a:normAutofit fontScale="90000"/>
          </a:bodyPr>
          <a:lstStyle/>
          <a:p>
            <a:pPr algn="ctr"/>
            <a:r>
              <a:rPr lang="en-US" i="1" dirty="0" err="1" smtClean="0"/>
              <a:t>Tanggung-jawab</a:t>
            </a:r>
            <a:r>
              <a:rPr lang="en-US" i="1" dirty="0" smtClean="0"/>
              <a:t> Negara </a:t>
            </a:r>
            <a:r>
              <a:rPr lang="id-ID" i="1" dirty="0" smtClean="0"/>
              <a:t>T</a:t>
            </a:r>
            <a:r>
              <a:rPr lang="en-US" i="1" dirty="0" err="1" smtClean="0"/>
              <a:t>erhadap</a:t>
            </a:r>
            <a:r>
              <a:rPr lang="en-US" i="1" dirty="0" smtClean="0"/>
              <a:t> </a:t>
            </a:r>
            <a:r>
              <a:rPr lang="id-ID" i="1" dirty="0" smtClean="0"/>
              <a:t>Pe</a:t>
            </a:r>
            <a:r>
              <a:rPr lang="en-US" i="1" dirty="0" err="1" smtClean="0"/>
              <a:t>rlindungan</a:t>
            </a:r>
            <a:r>
              <a:rPr lang="en-US" i="1" dirty="0" smtClean="0"/>
              <a:t> </a:t>
            </a:r>
            <a:r>
              <a:rPr lang="en-US" i="1" dirty="0" err="1" smtClean="0"/>
              <a:t>Saksi</a:t>
            </a:r>
            <a:r>
              <a:rPr lang="en-US" i="1" dirty="0" smtClean="0"/>
              <a:t> </a:t>
            </a:r>
            <a:r>
              <a:rPr lang="en-US" i="1" dirty="0" err="1" smtClean="0"/>
              <a:t>dan</a:t>
            </a:r>
            <a:r>
              <a:rPr lang="en-US" i="1" dirty="0" smtClean="0"/>
              <a:t> </a:t>
            </a:r>
            <a:r>
              <a:rPr lang="en-US" i="1" dirty="0" err="1" smtClean="0"/>
              <a:t>Korban</a:t>
            </a:r>
            <a:endParaRPr lang="en-US" i="1" dirty="0"/>
          </a:p>
        </p:txBody>
      </p:sp>
    </p:spTree>
  </p:cSld>
  <p:clrMapOvr>
    <a:masterClrMapping/>
  </p:clrMapOvr>
  <p:transition>
    <p:newsflash/>
    <p:sndAc>
      <p:stSnd>
        <p:snd r:embed="rId2" name="drumroll.wav" builtIn="1"/>
      </p:stSnd>
    </p:sndAc>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E:\VAIO Picture\My Pictures\51xVzCggH7L__SL500_AA300_.jpg"/>
          <p:cNvPicPr>
            <a:picLocks noGrp="1" noChangeAspect="1" noChangeArrowheads="1"/>
          </p:cNvPicPr>
          <p:nvPr>
            <p:ph idx="1"/>
          </p:nvPr>
        </p:nvPicPr>
        <p:blipFill>
          <a:blip r:embed="rId3"/>
          <a:srcRect/>
          <a:stretch>
            <a:fillRect/>
          </a:stretch>
        </p:blipFill>
        <p:spPr bwMode="auto">
          <a:xfrm>
            <a:off x="1066800" y="1447800"/>
            <a:ext cx="5086350" cy="5086350"/>
          </a:xfrm>
          <a:prstGeom prst="rect">
            <a:avLst/>
          </a:prstGeom>
          <a:noFill/>
        </p:spPr>
      </p:pic>
      <p:sp>
        <p:nvSpPr>
          <p:cNvPr id="2" name="Title 1"/>
          <p:cNvSpPr>
            <a:spLocks noGrp="1"/>
          </p:cNvSpPr>
          <p:nvPr>
            <p:ph type="title"/>
          </p:nvPr>
        </p:nvSpPr>
        <p:spPr/>
        <p:txBody>
          <a:bodyPr>
            <a:normAutofit fontScale="90000"/>
          </a:bodyPr>
          <a:lstStyle/>
          <a:p>
            <a:r>
              <a:rPr lang="en-US" dirty="0" err="1" smtClean="0"/>
              <a:t>Peran</a:t>
            </a:r>
            <a:r>
              <a:rPr lang="en-US" dirty="0" smtClean="0"/>
              <a:t> Serta </a:t>
            </a:r>
            <a:r>
              <a:rPr lang="en-US" dirty="0" err="1" smtClean="0"/>
              <a:t>Masyarakat</a:t>
            </a:r>
            <a:r>
              <a:rPr lang="en-US" dirty="0" smtClean="0"/>
              <a:t> </a:t>
            </a:r>
            <a:r>
              <a:rPr lang="en-US" dirty="0" err="1" smtClean="0"/>
              <a:t>dalam</a:t>
            </a:r>
            <a:r>
              <a:rPr lang="en-US" dirty="0" smtClean="0"/>
              <a:t> </a:t>
            </a:r>
            <a:r>
              <a:rPr lang="en-US" dirty="0" err="1" smtClean="0"/>
              <a:t>Perlindungan</a:t>
            </a:r>
            <a:r>
              <a:rPr lang="en-US" dirty="0" smtClean="0"/>
              <a:t> </a:t>
            </a:r>
            <a:r>
              <a:rPr lang="en-US" dirty="0" err="1" smtClean="0"/>
              <a:t>Saksi</a:t>
            </a:r>
            <a:r>
              <a:rPr lang="en-US" dirty="0" smtClean="0"/>
              <a:t> </a:t>
            </a:r>
            <a:r>
              <a:rPr lang="en-US" dirty="0" err="1" smtClean="0"/>
              <a:t>dan</a:t>
            </a:r>
            <a:r>
              <a:rPr lang="en-US" dirty="0" smtClean="0"/>
              <a:t> </a:t>
            </a:r>
            <a:r>
              <a:rPr lang="en-US" dirty="0" err="1" smtClean="0"/>
              <a:t>Korban</a:t>
            </a:r>
            <a:endParaRPr lang="en-US" dirty="0"/>
          </a:p>
        </p:txBody>
      </p:sp>
    </p:spTree>
  </p:cSld>
  <p:clrMapOvr>
    <a:masterClrMapping/>
  </p:clrMapOvr>
  <p:transition>
    <p:newsflash/>
    <p:sndAc>
      <p:stSnd>
        <p:snd r:embed="rId2" name="coin.wav" builtIn="1"/>
      </p:stSnd>
    </p:sndAc>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7924800" cy="4873752"/>
          </a:xfrm>
        </p:spPr>
        <p:style>
          <a:lnRef idx="2">
            <a:schemeClr val="accent1"/>
          </a:lnRef>
          <a:fillRef idx="1">
            <a:schemeClr val="lt1"/>
          </a:fillRef>
          <a:effectRef idx="0">
            <a:schemeClr val="accent1"/>
          </a:effectRef>
          <a:fontRef idx="minor">
            <a:schemeClr val="dk1"/>
          </a:fontRef>
        </p:style>
        <p:txBody>
          <a:bodyPr/>
          <a:lstStyle/>
          <a:p>
            <a:r>
              <a:rPr lang="en-US" dirty="0" err="1" smtClean="0"/>
              <a:t>Sebagai</a:t>
            </a:r>
            <a:r>
              <a:rPr lang="en-US" dirty="0" smtClean="0"/>
              <a:t> </a:t>
            </a:r>
            <a:r>
              <a:rPr lang="en-US" dirty="0" err="1" smtClean="0"/>
              <a:t>Pelapor</a:t>
            </a:r>
            <a:r>
              <a:rPr lang="en-US" dirty="0" smtClean="0"/>
              <a:t> </a:t>
            </a:r>
            <a:r>
              <a:rPr lang="en-US" dirty="0" err="1" smtClean="0"/>
              <a:t>dan</a:t>
            </a:r>
            <a:r>
              <a:rPr lang="en-US" dirty="0" smtClean="0"/>
              <a:t> </a:t>
            </a:r>
            <a:r>
              <a:rPr lang="en-US" dirty="0" err="1" smtClean="0"/>
              <a:t>Saksi</a:t>
            </a:r>
            <a:endParaRPr lang="en-US" dirty="0" smtClean="0"/>
          </a:p>
          <a:p>
            <a:r>
              <a:rPr lang="en-US" dirty="0" err="1" smtClean="0"/>
              <a:t>Memanfaatkan</a:t>
            </a:r>
            <a:r>
              <a:rPr lang="en-US" dirty="0" smtClean="0"/>
              <a:t> </a:t>
            </a:r>
            <a:r>
              <a:rPr lang="en-US" dirty="0" err="1" smtClean="0"/>
              <a:t>Mekanisme</a:t>
            </a:r>
            <a:r>
              <a:rPr lang="en-US" dirty="0" smtClean="0"/>
              <a:t> </a:t>
            </a:r>
            <a:r>
              <a:rPr lang="en-US" dirty="0" err="1" smtClean="0"/>
              <a:t>Perlindungan</a:t>
            </a:r>
            <a:r>
              <a:rPr lang="en-US" dirty="0" smtClean="0"/>
              <a:t> </a:t>
            </a:r>
            <a:r>
              <a:rPr lang="en-US" dirty="0" err="1" smtClean="0"/>
              <a:t>Pelapor</a:t>
            </a:r>
            <a:r>
              <a:rPr lang="en-US" dirty="0" smtClean="0"/>
              <a:t>, </a:t>
            </a:r>
            <a:r>
              <a:rPr lang="en-US" dirty="0" err="1" smtClean="0"/>
              <a:t>Saksi</a:t>
            </a:r>
            <a:r>
              <a:rPr lang="en-US" dirty="0" smtClean="0"/>
              <a:t> </a:t>
            </a:r>
            <a:r>
              <a:rPr lang="en-US" dirty="0" err="1" smtClean="0"/>
              <a:t>dan</a:t>
            </a:r>
            <a:r>
              <a:rPr lang="en-US" dirty="0" smtClean="0"/>
              <a:t> </a:t>
            </a:r>
            <a:r>
              <a:rPr lang="en-US" dirty="0" err="1" smtClean="0"/>
              <a:t>Korban</a:t>
            </a:r>
            <a:r>
              <a:rPr lang="en-US" dirty="0" smtClean="0"/>
              <a:t> yang </a:t>
            </a:r>
            <a:r>
              <a:rPr lang="en-US" dirty="0" err="1" smtClean="0"/>
              <a:t>tersedia</a:t>
            </a:r>
            <a:endParaRPr lang="en-US" dirty="0" smtClean="0"/>
          </a:p>
          <a:p>
            <a:r>
              <a:rPr lang="en-US" dirty="0" err="1" smtClean="0"/>
              <a:t>Membantu</a:t>
            </a:r>
            <a:r>
              <a:rPr lang="en-US" dirty="0" smtClean="0"/>
              <a:t> </a:t>
            </a:r>
            <a:r>
              <a:rPr lang="en-US" dirty="0" err="1" smtClean="0"/>
              <a:t>Pelapor</a:t>
            </a:r>
            <a:r>
              <a:rPr lang="en-US" dirty="0" smtClean="0"/>
              <a:t>, </a:t>
            </a:r>
            <a:r>
              <a:rPr lang="en-US" dirty="0" err="1" smtClean="0"/>
              <a:t>Saksi</a:t>
            </a:r>
            <a:r>
              <a:rPr lang="en-US" dirty="0" smtClean="0"/>
              <a:t> </a:t>
            </a:r>
            <a:r>
              <a:rPr lang="en-US" dirty="0" err="1" smtClean="0"/>
              <a:t>dan</a:t>
            </a:r>
            <a:r>
              <a:rPr lang="en-US" dirty="0" smtClean="0"/>
              <a:t> </a:t>
            </a:r>
            <a:r>
              <a:rPr lang="en-US" dirty="0" err="1" smtClean="0"/>
              <a:t>Korban</a:t>
            </a:r>
            <a:r>
              <a:rPr lang="en-US" dirty="0" smtClean="0"/>
              <a:t> </a:t>
            </a:r>
            <a:r>
              <a:rPr lang="en-US" dirty="0" err="1" smtClean="0"/>
              <a:t>untuk</a:t>
            </a:r>
            <a:r>
              <a:rPr lang="en-US" dirty="0" smtClean="0"/>
              <a:t> </a:t>
            </a:r>
            <a:r>
              <a:rPr lang="en-US" dirty="0" err="1" smtClean="0"/>
              <a:t>menggunakan</a:t>
            </a:r>
            <a:r>
              <a:rPr lang="en-US" dirty="0" smtClean="0"/>
              <a:t> </a:t>
            </a:r>
            <a:r>
              <a:rPr lang="en-US" dirty="0" err="1" smtClean="0"/>
              <a:t>Mekanisme</a:t>
            </a:r>
            <a:r>
              <a:rPr lang="en-US" dirty="0" smtClean="0"/>
              <a:t> </a:t>
            </a:r>
            <a:r>
              <a:rPr lang="en-US" dirty="0" err="1" smtClean="0"/>
              <a:t>Perlindungan</a:t>
            </a:r>
            <a:endParaRPr lang="en-US" dirty="0" smtClean="0"/>
          </a:p>
          <a:p>
            <a:r>
              <a:rPr lang="en-US" dirty="0" err="1" smtClean="0"/>
              <a:t>Membantu</a:t>
            </a:r>
            <a:r>
              <a:rPr lang="en-US" dirty="0" smtClean="0"/>
              <a:t> </a:t>
            </a:r>
            <a:r>
              <a:rPr lang="en-US" dirty="0" err="1" smtClean="0"/>
              <a:t>pelaksanaan</a:t>
            </a:r>
            <a:r>
              <a:rPr lang="en-US" dirty="0" smtClean="0"/>
              <a:t> Program </a:t>
            </a:r>
            <a:r>
              <a:rPr lang="en-US" dirty="0" err="1" smtClean="0"/>
              <a:t>Perlindungan</a:t>
            </a:r>
            <a:r>
              <a:rPr lang="en-US" dirty="0" smtClean="0"/>
              <a:t> </a:t>
            </a:r>
            <a:r>
              <a:rPr lang="en-US" dirty="0" err="1" smtClean="0"/>
              <a:t>Pelapor</a:t>
            </a:r>
            <a:r>
              <a:rPr lang="en-US" dirty="0" smtClean="0"/>
              <a:t>, </a:t>
            </a:r>
            <a:r>
              <a:rPr lang="en-US" dirty="0" err="1" smtClean="0"/>
              <a:t>Saksi</a:t>
            </a:r>
            <a:r>
              <a:rPr lang="en-US" dirty="0" smtClean="0"/>
              <a:t> </a:t>
            </a:r>
            <a:r>
              <a:rPr lang="en-US" dirty="0" err="1" smtClean="0"/>
              <a:t>dan</a:t>
            </a:r>
            <a:r>
              <a:rPr lang="en-US" dirty="0" smtClean="0"/>
              <a:t> </a:t>
            </a:r>
            <a:r>
              <a:rPr lang="en-US" dirty="0" err="1" smtClean="0"/>
              <a:t>Korban</a:t>
            </a:r>
            <a:endParaRPr lang="en-US" dirty="0"/>
          </a:p>
        </p:txBody>
      </p:sp>
      <p:sp>
        <p:nvSpPr>
          <p:cNvPr id="2" name="Title 1"/>
          <p:cNvSpPr>
            <a:spLocks noGrp="1"/>
          </p:cNvSpPr>
          <p:nvPr>
            <p:ph type="title"/>
          </p:nvPr>
        </p:nvSpPr>
        <p:spPr>
          <a:xfrm>
            <a:off x="457200" y="274638"/>
            <a:ext cx="7924800" cy="1143000"/>
          </a:xfrm>
        </p:spPr>
        <p:style>
          <a:lnRef idx="2">
            <a:schemeClr val="accent1"/>
          </a:lnRef>
          <a:fillRef idx="1">
            <a:schemeClr val="lt1"/>
          </a:fillRef>
          <a:effectRef idx="0">
            <a:schemeClr val="accent1"/>
          </a:effectRef>
          <a:fontRef idx="minor">
            <a:schemeClr val="dk1"/>
          </a:fontRef>
        </p:style>
        <p:txBody>
          <a:bodyPr/>
          <a:lstStyle/>
          <a:p>
            <a:r>
              <a:rPr lang="en-US" b="1" dirty="0" err="1" smtClean="0"/>
              <a:t>Peran</a:t>
            </a:r>
            <a:r>
              <a:rPr lang="en-US" b="1" dirty="0" smtClean="0"/>
              <a:t> </a:t>
            </a:r>
            <a:r>
              <a:rPr lang="en-US" b="1" dirty="0" err="1" smtClean="0"/>
              <a:t>Masyarakat</a:t>
            </a:r>
            <a:endParaRPr lang="en-US" b="1" dirty="0"/>
          </a:p>
        </p:txBody>
      </p:sp>
    </p:spTree>
  </p:cSld>
  <p:clrMapOvr>
    <a:masterClrMapping/>
  </p:clrMapOvr>
  <p:transition>
    <p:dissolve/>
    <p:sndAc>
      <p:stSnd>
        <p:snd r:embed="rId2" name="coin.wav" builtIn="1"/>
      </p:stSnd>
    </p:sndAc>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457200"/>
            <a:ext cx="8229600" cy="5638800"/>
          </a:xfrm>
        </p:spPr>
        <p:txBody>
          <a:bodyPr>
            <a:normAutofit/>
          </a:bodyPr>
          <a:lstStyle/>
          <a:p>
            <a:pPr algn="ctr">
              <a:buNone/>
            </a:pPr>
            <a:endParaRPr lang="id-ID" sz="3600" b="1" i="1" dirty="0" smtClean="0">
              <a:effectLst>
                <a:outerShdw blurRad="38100" dist="38100" dir="2700000" algn="tl">
                  <a:srgbClr val="000000">
                    <a:alpha val="43137"/>
                  </a:srgbClr>
                </a:outerShdw>
              </a:effectLst>
            </a:endParaRPr>
          </a:p>
          <a:p>
            <a:pPr algn="ctr">
              <a:buNone/>
            </a:pPr>
            <a:endParaRPr lang="id-ID" sz="3600" b="1" i="1" dirty="0" smtClean="0">
              <a:effectLst>
                <a:outerShdw blurRad="38100" dist="38100" dir="2700000" algn="tl">
                  <a:srgbClr val="000000">
                    <a:alpha val="43137"/>
                  </a:srgbClr>
                </a:outerShdw>
              </a:effectLst>
            </a:endParaRPr>
          </a:p>
          <a:p>
            <a:pPr algn="ctr">
              <a:buNone/>
            </a:pPr>
            <a:endParaRPr lang="id-ID" sz="3600" b="1" i="1" dirty="0" smtClean="0">
              <a:effectLst>
                <a:outerShdw blurRad="38100" dist="38100" dir="2700000" algn="tl">
                  <a:srgbClr val="000000">
                    <a:alpha val="43137"/>
                  </a:srgbClr>
                </a:outerShdw>
              </a:effectLst>
            </a:endParaRPr>
          </a:p>
          <a:p>
            <a:pPr algn="ctr">
              <a:buNone/>
            </a:pPr>
            <a:r>
              <a:rPr lang="id-ID" sz="3600" b="1" i="1" dirty="0" smtClean="0">
                <a:effectLst>
                  <a:outerShdw blurRad="38100" dist="38100" dir="2700000" algn="tl">
                    <a:srgbClr val="000000">
                      <a:alpha val="43137"/>
                    </a:srgbClr>
                  </a:outerShdw>
                </a:effectLst>
              </a:rPr>
              <a:t>DATA PEMOHON PERLINDUNGAN SAKSI DAN KORBAN DI LPSK SELAMA PERIODE SAMPAI DENGAN SEPTEMBER 2011</a:t>
            </a:r>
            <a:endParaRPr lang="id-ID" sz="3600" b="1" i="1" dirty="0">
              <a:effectLst>
                <a:outerShdw blurRad="38100" dist="38100" dir="2700000" algn="tl">
                  <a:srgbClr val="000000">
                    <a:alpha val="43137"/>
                  </a:srgbClr>
                </a:outerShdw>
              </a:effectLst>
            </a:endParaRPr>
          </a:p>
        </p:txBody>
      </p:sp>
    </p:spTree>
  </p:cSld>
  <p:clrMapOvr>
    <a:masterClrMapping/>
  </p:clrMapOvr>
  <p:transition>
    <p:newsflash/>
    <p:sndAc>
      <p:stSnd>
        <p:snd r:embed="rId2" name="voltage.wav" builtIn="1"/>
      </p:stSnd>
    </p:sndAc>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457200"/>
            <a:ext cx="8229600" cy="685800"/>
          </a:xfrm>
        </p:spPr>
        <p:txBody>
          <a:bodyPr>
            <a:normAutofit/>
          </a:bodyPr>
          <a:lstStyle/>
          <a:p>
            <a:r>
              <a:rPr sz="3200" i="1" smtClean="0"/>
              <a:t>JENIS KASUS YANG DIMOHONKAN KE LPSK</a:t>
            </a:r>
            <a:endParaRPr lang="en-US" sz="3200" i="1" dirty="0"/>
          </a:p>
        </p:txBody>
      </p:sp>
      <p:graphicFrame>
        <p:nvGraphicFramePr>
          <p:cNvPr id="4" name="Content Placeholder 3"/>
          <p:cNvGraphicFramePr>
            <a:graphicFrameLocks noGrp="1"/>
          </p:cNvGraphicFramePr>
          <p:nvPr>
            <p:ph idx="1"/>
          </p:nvPr>
        </p:nvGraphicFramePr>
        <p:xfrm>
          <a:off x="457200" y="1524000"/>
          <a:ext cx="8229600" cy="45720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newsflash/>
    <p:sndAc>
      <p:stSnd>
        <p:snd r:embed="rId2" name="camera.wav" builtIn="1"/>
      </p:stSnd>
    </p:sndAc>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2400"/>
            <a:ext cx="8229600" cy="1143000"/>
          </a:xfrm>
        </p:spPr>
        <p:txBody>
          <a:bodyPr/>
          <a:lstStyle/>
          <a:p>
            <a:r>
              <a:rPr smtClean="0"/>
              <a:t>JENIS PEMOHON</a:t>
            </a:r>
            <a:endParaRPr lang="en-US" dirty="0"/>
          </a:p>
        </p:txBody>
      </p:sp>
      <p:graphicFrame>
        <p:nvGraphicFramePr>
          <p:cNvPr id="4" name="Content Placeholder 3"/>
          <p:cNvGraphicFramePr>
            <a:graphicFrameLocks noGrp="1"/>
          </p:cNvGraphicFramePr>
          <p:nvPr>
            <p:ph idx="1"/>
          </p:nvPr>
        </p:nvGraphicFramePr>
        <p:xfrm>
          <a:off x="457200" y="1524000"/>
          <a:ext cx="8229600" cy="45720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newsflash/>
    <p:sndAc>
      <p:stSnd>
        <p:snd r:embed="rId2" name="camera.wav" builtIn="1"/>
      </p:stSnd>
    </p:sndAc>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i="1" smtClean="0"/>
              <a:t>JENIS PERMOHONAN</a:t>
            </a:r>
            <a:endParaRPr lang="en-US" i="1" dirty="0"/>
          </a:p>
        </p:txBody>
      </p:sp>
      <p:graphicFrame>
        <p:nvGraphicFramePr>
          <p:cNvPr id="4" name="Content Placeholder 3"/>
          <p:cNvGraphicFramePr>
            <a:graphicFrameLocks noGrp="1"/>
          </p:cNvGraphicFramePr>
          <p:nvPr>
            <p:ph idx="1"/>
          </p:nvPr>
        </p:nvGraphicFramePr>
        <p:xfrm>
          <a:off x="457200" y="1524000"/>
          <a:ext cx="8229600" cy="45720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newsflash/>
    <p:sndAc>
      <p:stSnd>
        <p:snd r:embed="rId2" name="camera.wav" builtIn="1"/>
      </p:stSnd>
    </p:sndAc>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i="1" smtClean="0"/>
              <a:t>DATA PERMOHONAN YANG DITERIMA</a:t>
            </a:r>
            <a:endParaRPr lang="en-US" i="1" dirty="0"/>
          </a:p>
        </p:txBody>
      </p:sp>
      <p:graphicFrame>
        <p:nvGraphicFramePr>
          <p:cNvPr id="4" name="Content Placeholder 3"/>
          <p:cNvGraphicFramePr>
            <a:graphicFrameLocks noGrp="1"/>
          </p:cNvGraphicFramePr>
          <p:nvPr>
            <p:ph idx="1"/>
          </p:nvPr>
        </p:nvGraphicFramePr>
        <p:xfrm>
          <a:off x="457200" y="1524000"/>
          <a:ext cx="8229600" cy="45720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newsflash/>
    <p:sndAc>
      <p:stSnd>
        <p:snd r:embed="rId2" name="camera.wav" builtIn="1"/>
      </p:stSnd>
    </p:sndAc>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sz="3200" b="1" i="1" smtClean="0"/>
              <a:t>DATA HASIL KEPUTUSAN PARIPURNA LPSK</a:t>
            </a:r>
            <a:endParaRPr lang="en-US" sz="3200" b="1" i="1" dirty="0"/>
          </a:p>
        </p:txBody>
      </p:sp>
      <p:graphicFrame>
        <p:nvGraphicFramePr>
          <p:cNvPr id="4" name="Content Placeholder 3"/>
          <p:cNvGraphicFramePr>
            <a:graphicFrameLocks noGrp="1"/>
          </p:cNvGraphicFramePr>
          <p:nvPr>
            <p:ph idx="1"/>
          </p:nvPr>
        </p:nvGraphicFramePr>
        <p:xfrm>
          <a:off x="457200" y="1524000"/>
          <a:ext cx="8229600" cy="45720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newsflash/>
    <p:sndAc>
      <p:stSnd>
        <p:snd r:embed="rId2" name="camera.wav" builtIn="1"/>
      </p:stSnd>
    </p:sndAc>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smtClean="0"/>
              <a:t>DATA JENIS ANCAMAN</a:t>
            </a:r>
            <a:endParaRPr lang="en-US" dirty="0"/>
          </a:p>
        </p:txBody>
      </p:sp>
      <p:graphicFrame>
        <p:nvGraphicFramePr>
          <p:cNvPr id="4" name="Content Placeholder 3"/>
          <p:cNvGraphicFramePr>
            <a:graphicFrameLocks noGrp="1"/>
          </p:cNvGraphicFramePr>
          <p:nvPr>
            <p:ph idx="1"/>
          </p:nvPr>
        </p:nvGraphicFramePr>
        <p:xfrm>
          <a:off x="457200" y="1524000"/>
          <a:ext cx="8229600" cy="45720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newsflash/>
    <p:sndAc>
      <p:stSnd>
        <p:snd r:embed="rId2" name="camera.wav" builtIn="1"/>
      </p:stSnd>
    </p:sndAc>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smtClean="0"/>
              <a:t>STATUS PEMOHON</a:t>
            </a:r>
            <a:endParaRPr lang="en-US" dirty="0"/>
          </a:p>
        </p:txBody>
      </p:sp>
      <p:graphicFrame>
        <p:nvGraphicFramePr>
          <p:cNvPr id="4" name="Content Placeholder 3"/>
          <p:cNvGraphicFramePr>
            <a:graphicFrameLocks noGrp="1"/>
          </p:cNvGraphicFramePr>
          <p:nvPr>
            <p:ph idx="1"/>
          </p:nvPr>
        </p:nvGraphicFramePr>
        <p:xfrm>
          <a:off x="457200" y="1524000"/>
          <a:ext cx="8229600" cy="45720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newsflash/>
    <p:sndAc>
      <p:stSnd>
        <p:snd r:embed="rId2" name="camera.wav" builtIn="1"/>
      </p:stSnd>
    </p:sndAc>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smtClean="0"/>
              <a:t>IDENTIFIKASI PENGADUAN</a:t>
            </a:r>
            <a:endParaRPr lang="en-US" dirty="0"/>
          </a:p>
        </p:txBody>
      </p:sp>
      <p:graphicFrame>
        <p:nvGraphicFramePr>
          <p:cNvPr id="4" name="Content Placeholder 3"/>
          <p:cNvGraphicFramePr>
            <a:graphicFrameLocks noGrp="1"/>
          </p:cNvGraphicFramePr>
          <p:nvPr>
            <p:ph idx="1"/>
          </p:nvPr>
        </p:nvGraphicFramePr>
        <p:xfrm>
          <a:off x="457200" y="1524000"/>
          <a:ext cx="8229600" cy="45720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newsflash/>
    <p:sndAc>
      <p:stSnd>
        <p:snd r:embed="rId2" name="camera.wav" builtIn="1"/>
      </p:stSnd>
    </p:sndAc>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2400"/>
            <a:ext cx="8229600" cy="914400"/>
          </a:xfrm>
        </p:spPr>
        <p:txBody>
          <a:bodyPr>
            <a:normAutofit/>
          </a:bodyPr>
          <a:lstStyle/>
          <a:p>
            <a:r>
              <a:rPr sz="3200" b="1" i="1" spc="-150" smtClean="0">
                <a:effectLst>
                  <a:outerShdw blurRad="38100" dist="38100" dir="2700000" algn="tl">
                    <a:srgbClr val="000000">
                      <a:alpha val="43137"/>
                    </a:srgbClr>
                  </a:outerShdw>
                </a:effectLst>
              </a:rPr>
              <a:t>DATA PEMOHON BERDASARKAN DAERAH</a:t>
            </a:r>
            <a:endParaRPr lang="en-US" sz="3200" spc="-150" dirty="0">
              <a:effectLst>
                <a:outerShdw blurRad="38100" dist="38100" dir="2700000" algn="tl">
                  <a:srgbClr val="000000">
                    <a:alpha val="43137"/>
                  </a:srgbClr>
                </a:outerShdw>
              </a:effectLst>
            </a:endParaRPr>
          </a:p>
        </p:txBody>
      </p:sp>
      <p:graphicFrame>
        <p:nvGraphicFramePr>
          <p:cNvPr id="4" name="Content Placeholder 3"/>
          <p:cNvGraphicFramePr>
            <a:graphicFrameLocks noGrp="1"/>
          </p:cNvGraphicFramePr>
          <p:nvPr>
            <p:ph idx="1"/>
          </p:nvPr>
        </p:nvGraphicFramePr>
        <p:xfrm>
          <a:off x="457200" y="1524000"/>
          <a:ext cx="8229600" cy="45720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newsflash/>
    <p:sndAc>
      <p:stSnd>
        <p:snd r:embed="rId2" name="camera.wav" builtIn="1"/>
      </p:stSnd>
    </p:sndAc>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gn="ctr">
              <a:buNone/>
            </a:pPr>
            <a:endParaRPr lang="id-ID" sz="8000" b="1" i="1" dirty="0" smtClean="0">
              <a:effectLst>
                <a:outerShdw blurRad="38100" dist="38100" dir="2700000" algn="tl">
                  <a:srgbClr val="000000">
                    <a:alpha val="43137"/>
                  </a:srgbClr>
                </a:outerShdw>
              </a:effectLst>
            </a:endParaRPr>
          </a:p>
          <a:p>
            <a:pPr algn="ctr">
              <a:buNone/>
            </a:pPr>
            <a:r>
              <a:rPr lang="id-ID" sz="8000" b="1" i="1" dirty="0" smtClean="0">
                <a:effectLst>
                  <a:outerShdw blurRad="38100" dist="38100" dir="2700000" algn="tl">
                    <a:srgbClr val="000000">
                      <a:alpha val="43137"/>
                    </a:srgbClr>
                  </a:outerShdw>
                </a:effectLst>
              </a:rPr>
              <a:t>STUDI KASUS</a:t>
            </a:r>
            <a:endParaRPr lang="id-ID" sz="8000" b="1" i="1" dirty="0">
              <a:effectLst>
                <a:outerShdw blurRad="38100" dist="38100" dir="2700000" algn="tl">
                  <a:srgbClr val="000000">
                    <a:alpha val="43137"/>
                  </a:srgbClr>
                </a:outerShdw>
              </a:effectLst>
            </a:endParaRPr>
          </a:p>
        </p:txBody>
      </p:sp>
    </p:spTree>
  </p:cSld>
  <p:clrMapOvr>
    <a:masterClrMapping/>
  </p:clrMapOvr>
  <p:transition>
    <p:newsflash/>
    <p:sndAc>
      <p:stSnd>
        <p:snd r:embed="rId2" name="voltage.wav" builtIn="1"/>
      </p:stSnd>
    </p:sndAc>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762000"/>
          </a:xfrm>
        </p:spPr>
        <p:txBody>
          <a:bodyPr/>
          <a:lstStyle/>
          <a:p>
            <a:r>
              <a:rPr lang="en-US" b="1" i="1" dirty="0" err="1" smtClean="0">
                <a:effectLst>
                  <a:outerShdw blurRad="38100" dist="38100" dir="2700000" algn="tl">
                    <a:srgbClr val="000000">
                      <a:alpha val="43137"/>
                    </a:srgbClr>
                  </a:outerShdw>
                </a:effectLst>
              </a:rPr>
              <a:t>Studi</a:t>
            </a:r>
            <a:r>
              <a:rPr lang="en-US" b="1" i="1" dirty="0" smtClean="0">
                <a:effectLst>
                  <a:outerShdw blurRad="38100" dist="38100" dir="2700000" algn="tl">
                    <a:srgbClr val="000000">
                      <a:alpha val="43137"/>
                    </a:srgbClr>
                  </a:outerShdw>
                </a:effectLst>
              </a:rPr>
              <a:t> </a:t>
            </a:r>
            <a:r>
              <a:rPr lang="en-US" b="1" i="1" dirty="0" err="1" smtClean="0">
                <a:effectLst>
                  <a:outerShdw blurRad="38100" dist="38100" dir="2700000" algn="tl">
                    <a:srgbClr val="000000">
                      <a:alpha val="43137"/>
                    </a:srgbClr>
                  </a:outerShdw>
                </a:effectLst>
              </a:rPr>
              <a:t>Kasus</a:t>
            </a:r>
            <a:r>
              <a:rPr lang="id-ID" b="1" i="1" dirty="0" smtClean="0">
                <a:effectLst>
                  <a:outerShdw blurRad="38100" dist="38100" dir="2700000" algn="tl">
                    <a:srgbClr val="000000">
                      <a:alpha val="43137"/>
                    </a:srgbClr>
                  </a:outerShdw>
                </a:effectLst>
              </a:rPr>
              <a:t> I</a:t>
            </a:r>
            <a:endParaRPr lang="en-US" b="1" i="1" dirty="0">
              <a:effectLst>
                <a:outerShdw blurRad="38100" dist="38100" dir="2700000" algn="tl">
                  <a:srgbClr val="000000">
                    <a:alpha val="43137"/>
                  </a:srgbClr>
                </a:outerShdw>
              </a:effectLst>
            </a:endParaRPr>
          </a:p>
        </p:txBody>
      </p:sp>
      <p:sp>
        <p:nvSpPr>
          <p:cNvPr id="4" name="Content Placeholder 3"/>
          <p:cNvSpPr>
            <a:spLocks noGrp="1"/>
          </p:cNvSpPr>
          <p:nvPr>
            <p:ph idx="1"/>
          </p:nvPr>
        </p:nvSpPr>
        <p:spPr>
          <a:xfrm>
            <a:off x="457200" y="1219200"/>
            <a:ext cx="8229600" cy="5334000"/>
          </a:xfrm>
        </p:spPr>
        <p:txBody>
          <a:bodyPr>
            <a:normAutofit fontScale="40000" lnSpcReduction="20000"/>
          </a:bodyPr>
          <a:lstStyle/>
          <a:p>
            <a:pPr lvl="0"/>
            <a:r>
              <a:rPr lang="id-ID" sz="4500" dirty="0" smtClean="0"/>
              <a:t>Pemohon datang langsung mengajukan permohonan perlindungan hukum dan jaminan keamanan terhadap tindak kekerasan yang dialaminya berupa kekerasan secara fisik, psikis dan ekonomi yang dilakukan oleh orang tua kandung si pemohon.</a:t>
            </a:r>
          </a:p>
          <a:p>
            <a:pPr lvl="0"/>
            <a:r>
              <a:rPr lang="id-ID" sz="4500" dirty="0" smtClean="0"/>
              <a:t>LPSK berdasarkan hasil keputusan Rapat Paripurna dinyatakan permohonan perlindungan diterima dan diberikan pemenuhan prosedural serta diberikan perlindungan fisik dan atau hukum yang bekerjasama dengan Instansi/Departemen dan Lembaga terkait (UPPA – LBH APIK – Yayasan PULIH) untuk memberikan perlindungan sementara terhadap pemohon, dengan ketentuan apabila terdapat perkembangan terhadap permohonan akan ditindak lanjuti sesuai dengan ketentuan yang berlaku.</a:t>
            </a:r>
          </a:p>
          <a:p>
            <a:pPr lvl="0"/>
            <a:r>
              <a:rPr lang="en-US" sz="4500" dirty="0" err="1" smtClean="0"/>
              <a:t>Pada</a:t>
            </a:r>
            <a:r>
              <a:rPr lang="en-US" sz="4500" dirty="0" smtClean="0"/>
              <a:t> </a:t>
            </a:r>
            <a:r>
              <a:rPr lang="en-US" sz="4500" dirty="0" err="1" smtClean="0"/>
              <a:t>Rapat</a:t>
            </a:r>
            <a:r>
              <a:rPr lang="en-US" sz="4500" dirty="0" smtClean="0"/>
              <a:t> </a:t>
            </a:r>
            <a:r>
              <a:rPr lang="en-US" sz="4500" dirty="0" err="1" smtClean="0"/>
              <a:t>Paripurna</a:t>
            </a:r>
            <a:r>
              <a:rPr lang="en-US" sz="4500" dirty="0" smtClean="0"/>
              <a:t> </a:t>
            </a:r>
            <a:r>
              <a:rPr lang="en-US" sz="4500" dirty="0" err="1" smtClean="0"/>
              <a:t>berikutnya</a:t>
            </a:r>
            <a:r>
              <a:rPr lang="en-US" sz="4500" dirty="0" smtClean="0"/>
              <a:t>, </a:t>
            </a:r>
            <a:r>
              <a:rPr lang="en-US" sz="4500" dirty="0" err="1" smtClean="0"/>
              <a:t>dicapai</a:t>
            </a:r>
            <a:r>
              <a:rPr lang="en-US" sz="4500" dirty="0" smtClean="0"/>
              <a:t> </a:t>
            </a:r>
            <a:r>
              <a:rPr lang="en-US" sz="4500" dirty="0" err="1" smtClean="0"/>
              <a:t>keputusan</a:t>
            </a:r>
            <a:r>
              <a:rPr lang="en-US" sz="4500" dirty="0" smtClean="0"/>
              <a:t> </a:t>
            </a:r>
            <a:r>
              <a:rPr lang="en-US" sz="4500" dirty="0" err="1" smtClean="0"/>
              <a:t>untuk</a:t>
            </a:r>
            <a:r>
              <a:rPr lang="en-US" sz="4500" dirty="0" smtClean="0"/>
              <a:t> </a:t>
            </a:r>
            <a:r>
              <a:rPr lang="en-US" sz="4500" dirty="0" err="1" smtClean="0"/>
              <a:t>melakukan</a:t>
            </a:r>
            <a:r>
              <a:rPr lang="en-US" sz="4500" dirty="0" smtClean="0"/>
              <a:t> </a:t>
            </a:r>
            <a:r>
              <a:rPr lang="en-US" sz="4500" dirty="0" err="1" smtClean="0"/>
              <a:t>koordinasi</a:t>
            </a:r>
            <a:r>
              <a:rPr lang="en-US" sz="4500" dirty="0" smtClean="0"/>
              <a:t> </a:t>
            </a:r>
            <a:r>
              <a:rPr lang="en-US" sz="4500" dirty="0" err="1" smtClean="0"/>
              <a:t>dengan</a:t>
            </a:r>
            <a:r>
              <a:rPr lang="en-US" sz="4500" dirty="0" smtClean="0"/>
              <a:t> </a:t>
            </a:r>
            <a:r>
              <a:rPr lang="en-US" sz="4500" dirty="0" err="1" smtClean="0"/>
              <a:t>Departemen</a:t>
            </a:r>
            <a:r>
              <a:rPr lang="en-US" sz="4500" dirty="0" smtClean="0"/>
              <a:t>/</a:t>
            </a:r>
            <a:r>
              <a:rPr lang="en-US" sz="4500" dirty="0" err="1" smtClean="0"/>
              <a:t>Instansi</a:t>
            </a:r>
            <a:r>
              <a:rPr lang="en-US" sz="4500" dirty="0" smtClean="0"/>
              <a:t> </a:t>
            </a:r>
            <a:r>
              <a:rPr lang="en-US" sz="4500" dirty="0" err="1" smtClean="0"/>
              <a:t>terkait</a:t>
            </a:r>
            <a:r>
              <a:rPr lang="en-US" sz="4500" dirty="0" smtClean="0"/>
              <a:t> (KPAI </a:t>
            </a:r>
            <a:r>
              <a:rPr lang="en-US" sz="4500" dirty="0" err="1" smtClean="0"/>
              <a:t>dan</a:t>
            </a:r>
            <a:r>
              <a:rPr lang="en-US" sz="4500" dirty="0" smtClean="0"/>
              <a:t> </a:t>
            </a:r>
            <a:r>
              <a:rPr lang="en-US" sz="4500" dirty="0" err="1" smtClean="0"/>
              <a:t>Kanit</a:t>
            </a:r>
            <a:r>
              <a:rPr lang="en-US" sz="4500" dirty="0" smtClean="0"/>
              <a:t> PPA </a:t>
            </a:r>
            <a:r>
              <a:rPr lang="en-US" sz="4500" dirty="0" err="1" smtClean="0"/>
              <a:t>Polda</a:t>
            </a:r>
            <a:r>
              <a:rPr lang="en-US" sz="4500" dirty="0" smtClean="0"/>
              <a:t> Metro Jaya) </a:t>
            </a:r>
            <a:r>
              <a:rPr lang="en-US" sz="4500" dirty="0" err="1" smtClean="0"/>
              <a:t>guna</a:t>
            </a:r>
            <a:r>
              <a:rPr lang="en-US" sz="4500" dirty="0" smtClean="0"/>
              <a:t> </a:t>
            </a:r>
            <a:r>
              <a:rPr lang="en-US" sz="4500" dirty="0" err="1" smtClean="0"/>
              <a:t>pendalaman</a:t>
            </a:r>
            <a:r>
              <a:rPr lang="en-US" sz="4500" dirty="0" smtClean="0"/>
              <a:t> </a:t>
            </a:r>
            <a:r>
              <a:rPr lang="en-US" sz="4500" dirty="0" err="1" smtClean="0"/>
              <a:t>kasus</a:t>
            </a:r>
            <a:r>
              <a:rPr lang="en-US" sz="4500" dirty="0" smtClean="0"/>
              <a:t> yang </a:t>
            </a:r>
            <a:r>
              <a:rPr lang="en-US" sz="4500" dirty="0" err="1" smtClean="0"/>
              <a:t>kemudian</a:t>
            </a:r>
            <a:r>
              <a:rPr lang="en-US" sz="4500" dirty="0" smtClean="0"/>
              <a:t> </a:t>
            </a:r>
            <a:r>
              <a:rPr lang="en-US" sz="4500" dirty="0" err="1" smtClean="0"/>
              <a:t>didapati</a:t>
            </a:r>
            <a:r>
              <a:rPr lang="en-US" sz="4500" dirty="0" smtClean="0"/>
              <a:t> </a:t>
            </a:r>
            <a:r>
              <a:rPr lang="en-US" sz="4500" dirty="0" err="1" smtClean="0"/>
              <a:t>adanya</a:t>
            </a:r>
            <a:r>
              <a:rPr lang="en-US" sz="4500" dirty="0" smtClean="0"/>
              <a:t> </a:t>
            </a:r>
            <a:r>
              <a:rPr lang="en-US" sz="4500" dirty="0" err="1" smtClean="0"/>
              <a:t>urgensi</a:t>
            </a:r>
            <a:r>
              <a:rPr lang="en-US" sz="4500" dirty="0" smtClean="0"/>
              <a:t> </a:t>
            </a:r>
            <a:r>
              <a:rPr lang="en-US" sz="4500" dirty="0" err="1" smtClean="0"/>
              <a:t>untuk</a:t>
            </a:r>
            <a:r>
              <a:rPr lang="en-US" sz="4500" dirty="0" smtClean="0"/>
              <a:t> </a:t>
            </a:r>
            <a:r>
              <a:rPr lang="en-US" sz="4500" dirty="0" err="1" smtClean="0"/>
              <a:t>melindungi</a:t>
            </a:r>
            <a:r>
              <a:rPr lang="en-US" sz="4500" dirty="0" smtClean="0"/>
              <a:t> </a:t>
            </a:r>
            <a:r>
              <a:rPr lang="en-US" sz="4500" dirty="0" err="1" smtClean="0"/>
              <a:t>pemohon</a:t>
            </a:r>
            <a:r>
              <a:rPr lang="en-US" sz="4500" dirty="0" smtClean="0"/>
              <a:t> </a:t>
            </a:r>
            <a:r>
              <a:rPr lang="en-US" sz="4500" dirty="0" err="1" smtClean="0"/>
              <a:t>dengan</a:t>
            </a:r>
            <a:r>
              <a:rPr lang="en-US" sz="4500" dirty="0" smtClean="0"/>
              <a:t> </a:t>
            </a:r>
            <a:r>
              <a:rPr lang="en-US" sz="4500" dirty="0" err="1" smtClean="0"/>
              <a:t>berkoordinasi</a:t>
            </a:r>
            <a:r>
              <a:rPr lang="en-US" sz="4500" dirty="0" smtClean="0"/>
              <a:t> </a:t>
            </a:r>
            <a:r>
              <a:rPr lang="en-US" sz="4500" dirty="0" err="1" smtClean="0"/>
              <a:t>bersama</a:t>
            </a:r>
            <a:r>
              <a:rPr lang="en-US" sz="4500" dirty="0" smtClean="0"/>
              <a:t> </a:t>
            </a:r>
            <a:r>
              <a:rPr lang="en-US" sz="4500" dirty="0" err="1" smtClean="0"/>
              <a:t>Departemen</a:t>
            </a:r>
            <a:r>
              <a:rPr lang="en-US" sz="4500" dirty="0" smtClean="0"/>
              <a:t>/</a:t>
            </a:r>
            <a:r>
              <a:rPr lang="en-US" sz="4500" dirty="0" err="1" smtClean="0"/>
              <a:t>Instansi</a:t>
            </a:r>
            <a:r>
              <a:rPr lang="en-US" sz="4500" dirty="0" smtClean="0"/>
              <a:t> </a:t>
            </a:r>
            <a:r>
              <a:rPr lang="en-US" sz="4500" dirty="0" err="1" smtClean="0"/>
              <a:t>dan</a:t>
            </a:r>
            <a:r>
              <a:rPr lang="en-US" sz="4500" dirty="0" smtClean="0"/>
              <a:t> </a:t>
            </a:r>
            <a:r>
              <a:rPr lang="en-US" sz="4500" dirty="0" err="1" smtClean="0"/>
              <a:t>Lembaga</a:t>
            </a:r>
            <a:r>
              <a:rPr lang="en-US" sz="4500" dirty="0" smtClean="0"/>
              <a:t> </a:t>
            </a:r>
            <a:r>
              <a:rPr lang="en-US" sz="4500" dirty="0" err="1" smtClean="0"/>
              <a:t>terkait</a:t>
            </a:r>
            <a:r>
              <a:rPr lang="en-US" sz="4500" dirty="0" smtClean="0"/>
              <a:t> </a:t>
            </a:r>
            <a:r>
              <a:rPr lang="en-US" sz="4500" dirty="0" err="1" smtClean="0"/>
              <a:t>dalam</a:t>
            </a:r>
            <a:r>
              <a:rPr lang="en-US" sz="4500" dirty="0" smtClean="0"/>
              <a:t> </a:t>
            </a:r>
            <a:r>
              <a:rPr lang="en-US" sz="4500" dirty="0" err="1" smtClean="0"/>
              <a:t>pemberian</a:t>
            </a:r>
            <a:r>
              <a:rPr lang="en-US" sz="4500" dirty="0" smtClean="0"/>
              <a:t> </a:t>
            </a:r>
            <a:r>
              <a:rPr lang="en-US" sz="4500" dirty="0" err="1" smtClean="0"/>
              <a:t>perlindungan</a:t>
            </a:r>
            <a:r>
              <a:rPr lang="en-US" sz="4500" dirty="0" smtClean="0"/>
              <a:t>.</a:t>
            </a:r>
            <a:endParaRPr lang="id-ID" sz="4500" dirty="0" smtClean="0"/>
          </a:p>
          <a:p>
            <a:pPr lvl="0"/>
            <a:r>
              <a:rPr lang="en-US" sz="4500" dirty="0" err="1" smtClean="0"/>
              <a:t>Atas</a:t>
            </a:r>
            <a:r>
              <a:rPr lang="en-US" sz="4500" dirty="0" smtClean="0"/>
              <a:t> </a:t>
            </a:r>
            <a:r>
              <a:rPr lang="en-US" sz="4500" dirty="0" err="1" smtClean="0"/>
              <a:t>hasil</a:t>
            </a:r>
            <a:r>
              <a:rPr lang="en-US" sz="4500" dirty="0" smtClean="0"/>
              <a:t> </a:t>
            </a:r>
            <a:r>
              <a:rPr lang="en-US" sz="4500" dirty="0" err="1" smtClean="0"/>
              <a:t>koordinasi</a:t>
            </a:r>
            <a:r>
              <a:rPr lang="en-US" sz="4500" dirty="0" smtClean="0"/>
              <a:t> </a:t>
            </a:r>
            <a:r>
              <a:rPr lang="en-US" sz="4500" dirty="0" err="1" smtClean="0"/>
              <a:t>tersebut</a:t>
            </a:r>
            <a:r>
              <a:rPr lang="en-US" sz="4500" dirty="0" smtClean="0"/>
              <a:t>, </a:t>
            </a:r>
            <a:r>
              <a:rPr lang="en-US" sz="4500" dirty="0" err="1" smtClean="0"/>
              <a:t>diputuskan</a:t>
            </a:r>
            <a:r>
              <a:rPr lang="en-US" sz="4500" dirty="0" smtClean="0"/>
              <a:t> </a:t>
            </a:r>
            <a:r>
              <a:rPr lang="en-US" sz="4500" dirty="0" err="1" smtClean="0"/>
              <a:t>dalam</a:t>
            </a:r>
            <a:r>
              <a:rPr lang="en-US" sz="4500" dirty="0" smtClean="0"/>
              <a:t> </a:t>
            </a:r>
            <a:r>
              <a:rPr lang="en-US" sz="4500" dirty="0" err="1" smtClean="0"/>
              <a:t>Rapat</a:t>
            </a:r>
            <a:r>
              <a:rPr lang="en-US" sz="4500" dirty="0" smtClean="0"/>
              <a:t> </a:t>
            </a:r>
            <a:r>
              <a:rPr lang="en-US" sz="4500" dirty="0" err="1" smtClean="0"/>
              <a:t>Paripurna</a:t>
            </a:r>
            <a:r>
              <a:rPr lang="en-US" sz="4500" dirty="0" smtClean="0"/>
              <a:t> </a:t>
            </a:r>
            <a:r>
              <a:rPr lang="en-US" sz="4500" dirty="0" err="1" smtClean="0"/>
              <a:t>berikutnya</a:t>
            </a:r>
            <a:r>
              <a:rPr lang="en-US" sz="4500" dirty="0" smtClean="0"/>
              <a:t> </a:t>
            </a:r>
            <a:r>
              <a:rPr lang="en-US" sz="4500" dirty="0" err="1" smtClean="0"/>
              <a:t>untuk</a:t>
            </a:r>
            <a:r>
              <a:rPr lang="en-US" sz="4500" dirty="0" smtClean="0"/>
              <a:t> </a:t>
            </a:r>
            <a:r>
              <a:rPr lang="en-US" sz="4500" dirty="0" err="1" smtClean="0"/>
              <a:t>diberikan</a:t>
            </a:r>
            <a:r>
              <a:rPr lang="en-US" sz="4500" dirty="0" smtClean="0"/>
              <a:t> </a:t>
            </a:r>
            <a:r>
              <a:rPr lang="en-US" sz="4500" dirty="0" err="1" smtClean="0"/>
              <a:t>perlindungan</a:t>
            </a:r>
            <a:r>
              <a:rPr lang="en-US" sz="4500" dirty="0" smtClean="0"/>
              <a:t> </a:t>
            </a:r>
            <a:r>
              <a:rPr lang="en-US" sz="4500" dirty="0" err="1" smtClean="0"/>
              <a:t>fisik</a:t>
            </a:r>
            <a:r>
              <a:rPr lang="en-US" sz="4500" dirty="0" smtClean="0"/>
              <a:t> </a:t>
            </a:r>
            <a:r>
              <a:rPr lang="en-US" sz="4500" dirty="0" err="1" smtClean="0"/>
              <a:t>selama</a:t>
            </a:r>
            <a:r>
              <a:rPr lang="en-US" sz="4500" dirty="0" smtClean="0"/>
              <a:t> 6 </a:t>
            </a:r>
            <a:r>
              <a:rPr lang="en-US" sz="4500" dirty="0" err="1" smtClean="0"/>
              <a:t>bulan</a:t>
            </a:r>
            <a:r>
              <a:rPr lang="en-US" sz="4500" dirty="0" smtClean="0"/>
              <a:t>.</a:t>
            </a:r>
            <a:endParaRPr lang="id-ID" sz="4500" dirty="0" smtClean="0"/>
          </a:p>
          <a:p>
            <a:pPr lvl="0"/>
            <a:r>
              <a:rPr lang="id-ID" sz="4500" dirty="0" smtClean="0"/>
              <a:t>Capaian Perlindungan LPSK:</a:t>
            </a:r>
          </a:p>
          <a:p>
            <a:r>
              <a:rPr lang="id-ID" sz="4500" dirty="0" smtClean="0"/>
              <a:t>Pemohon telah dikembalikan kembali kepada orang tua kandungnya setelah melalui proses mediasi dan dengan terbitnya SP3.</a:t>
            </a:r>
          </a:p>
          <a:p>
            <a:pPr>
              <a:buNone/>
            </a:pPr>
            <a:endParaRPr lang="en-US" dirty="0"/>
          </a:p>
        </p:txBody>
      </p:sp>
    </p:spTree>
  </p:cSld>
  <p:clrMapOvr>
    <a:masterClrMapping/>
  </p:clrMapOvr>
  <p:transition>
    <p:wedge/>
    <p:sndAc>
      <p:stSnd>
        <p:snd r:embed="rId2" name="camera.wav" builtIn="1"/>
      </p:stSnd>
    </p:sndAc>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914400"/>
            <a:ext cx="8382000" cy="5562600"/>
          </a:xfrm>
        </p:spPr>
        <p:txBody>
          <a:bodyPr>
            <a:normAutofit fontScale="70000" lnSpcReduction="20000"/>
          </a:bodyPr>
          <a:lstStyle/>
          <a:p>
            <a:pPr lvl="0"/>
            <a:r>
              <a:rPr lang="id-ID" dirty="0" smtClean="0"/>
              <a:t>Permohonan perlindungan hukum diajukan melalui penerima kuasa dan perwakilan Komnas HAM atas tindak kekerasan oknum TNI AD di lingkungan tempat ibadah markas batalyon daerah perbatasan Indonesia Timur yang mengakibatkan timbulnya korban jiwa anak-anak (beberapa dalam kondisi kritis dan seorang meninggal dunia). Dalam permohonan tersebut juga disampaikan alasan historis terjadinya perkara yang ditimbulkan akibat penyimpangan perilaku sosial akibat tingkat kehidupan sosial masyarakat yang rendah di daerah tersebut.</a:t>
            </a:r>
          </a:p>
          <a:p>
            <a:pPr lvl="0"/>
            <a:r>
              <a:rPr lang="id-ID" dirty="0" smtClean="0"/>
              <a:t>LPSK melakukan koordinasi dengan Instansi/Lembaga terkait, yaitu Komnas HAM  terkait pentingnya keterangan saksi dan ancaman yang ditimbulkan, serta dengan Mabes TNI terkait dengan prosedur internal yang berlaku di Instansi tersebut yang membawahi kesatuan daerah tempat terjadinya perkara.</a:t>
            </a:r>
          </a:p>
          <a:p>
            <a:pPr lvl="0"/>
            <a:r>
              <a:rPr lang="id-ID" dirty="0" smtClean="0"/>
              <a:t>Berdasarkan hasil koordinasi dengan Instansi/Lembaga terkait, ditindak lanjuti oleh LPSK dengan melakukan investigasi lapangan dan berkoordinasi dengan pihak para Pemohon yang didapati adanya kondisi psikis para pemohon yang mengalami gangguan psikis (trauma) dan kondisi fisik yang belum sepenuh pulih. Dalam investigasi tersebut didapati adanya tambahan permohonan bantuan rehabilitasi psikososial yang diajukan oleh para pemohon dan pengajuan pemberian hak restitusi oleh dua orang pemohon. </a:t>
            </a:r>
          </a:p>
          <a:p>
            <a:pPr lvl="0"/>
            <a:r>
              <a:rPr lang="id-ID" dirty="0" smtClean="0"/>
              <a:t>Selain itu LPSK pula melakukan investigasi dan koordinasi dengan Instansi terkait di daerah (Korem Kupang, Denpom Kupang, Oditur Milter Kupang, Kodim Atambua) untuk berkoordinasi terkait dengan teknis pelaksanaan sidang pemeriksaan saksi.  </a:t>
            </a:r>
          </a:p>
        </p:txBody>
      </p:sp>
      <p:sp>
        <p:nvSpPr>
          <p:cNvPr id="3" name="Title 2"/>
          <p:cNvSpPr>
            <a:spLocks noGrp="1"/>
          </p:cNvSpPr>
          <p:nvPr>
            <p:ph type="title"/>
          </p:nvPr>
        </p:nvSpPr>
        <p:spPr>
          <a:xfrm>
            <a:off x="533400" y="304800"/>
            <a:ext cx="8229600" cy="685800"/>
          </a:xfrm>
        </p:spPr>
        <p:txBody>
          <a:bodyPr>
            <a:normAutofit fontScale="90000"/>
          </a:bodyPr>
          <a:lstStyle/>
          <a:p>
            <a:r>
              <a:rPr b="1" i="1" smtClean="0">
                <a:effectLst>
                  <a:outerShdw blurRad="38100" dist="38100" dir="2700000" algn="tl">
                    <a:srgbClr val="000000">
                      <a:alpha val="43137"/>
                    </a:srgbClr>
                  </a:outerShdw>
                </a:effectLst>
              </a:rPr>
              <a:t>Studi Kasus</a:t>
            </a:r>
            <a:r>
              <a:rPr lang="id-ID" b="1" i="1" dirty="0" smtClean="0">
                <a:effectLst>
                  <a:outerShdw blurRad="38100" dist="38100" dir="2700000" algn="tl">
                    <a:srgbClr val="000000">
                      <a:alpha val="43137"/>
                    </a:srgbClr>
                  </a:outerShdw>
                </a:effectLst>
              </a:rPr>
              <a:t> II</a:t>
            </a:r>
            <a:endParaRPr lang="id-ID" dirty="0"/>
          </a:p>
        </p:txBody>
      </p:sp>
    </p:spTree>
  </p:cSld>
  <p:clrMapOvr>
    <a:masterClrMapping/>
  </p:clrMapOvr>
  <p:transition>
    <p:wedge/>
    <p:sndAc>
      <p:stSnd>
        <p:snd r:embed="rId2" name="camera.wav" builtIn="1"/>
      </p:stSnd>
    </p:sndAc>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143000"/>
            <a:ext cx="8229600" cy="5334000"/>
          </a:xfrm>
        </p:spPr>
        <p:txBody>
          <a:bodyPr>
            <a:normAutofit fontScale="85000" lnSpcReduction="20000"/>
          </a:bodyPr>
          <a:lstStyle/>
          <a:p>
            <a:pPr lvl="0"/>
            <a:r>
              <a:rPr lang="id-ID" dirty="0" smtClean="0"/>
              <a:t>Berdasarkan hasil investigasi dan koordinasi yang telah dilakukan oleh satgas UPP LPSK yang kemudian dikuatkan dalam keputusan Rapat Paripurna LPSK berupa pemberian perlindungan hukum dalam bentuk pemenuhan hak prosedural terhadap Pemohon bekerjasama dengan Oditur Militer guna memastikan berjalannya peradilan  yang lancar dan adil. </a:t>
            </a:r>
          </a:p>
          <a:p>
            <a:pPr lvl="0"/>
            <a:r>
              <a:rPr lang="id-ID" dirty="0" smtClean="0"/>
              <a:t>Dengan adanya keputusan Rapat Paripurna tersebut, LPSK melaksanakan pemberian pemenuhan hak prosedural, bantuan medis dan psikologis terhadap para pemohon dalam statusnya sebagai saksi dan korban. </a:t>
            </a:r>
          </a:p>
          <a:p>
            <a:r>
              <a:rPr lang="id-ID" dirty="0" smtClean="0"/>
              <a:t>Beberapa capaian atas penanganan kasus tersebut didapati pulihnya kondisi psikis dan fisik para saksi dan korban, berjalannya proses peradilan dengan baik dan lancar, serta terjalinnya kerjasama yang baik antara LPSK dengan Instansi terkait (TNI). Selain itu lahirnya perhatian dari Pemerintah Daerah (khususnya), Instansi Terkait (TNI), Masyarakat Nasional dan Internasional akan pemenuhan dan perlindungan hak bagi Saksi dan Korban.</a:t>
            </a:r>
          </a:p>
          <a:p>
            <a:endParaRPr lang="id-ID" dirty="0"/>
          </a:p>
        </p:txBody>
      </p:sp>
      <p:sp>
        <p:nvSpPr>
          <p:cNvPr id="3" name="Title 2"/>
          <p:cNvSpPr>
            <a:spLocks noGrp="1"/>
          </p:cNvSpPr>
          <p:nvPr>
            <p:ph type="title"/>
          </p:nvPr>
        </p:nvSpPr>
        <p:spPr>
          <a:xfrm>
            <a:off x="457200" y="304800"/>
            <a:ext cx="8229600" cy="685800"/>
          </a:xfrm>
        </p:spPr>
        <p:txBody>
          <a:bodyPr>
            <a:normAutofit fontScale="90000"/>
          </a:bodyPr>
          <a:lstStyle/>
          <a:p>
            <a:r>
              <a:rPr lang="id-ID" b="1" i="1" dirty="0" smtClean="0">
                <a:effectLst>
                  <a:outerShdw blurRad="38100" dist="38100" dir="2700000" algn="tl">
                    <a:srgbClr val="000000">
                      <a:alpha val="43137"/>
                    </a:srgbClr>
                  </a:outerShdw>
                </a:effectLst>
              </a:rPr>
              <a:t>Studi Kasus II (lanjutan)</a:t>
            </a:r>
            <a:endParaRPr lang="id-ID" dirty="0"/>
          </a:p>
        </p:txBody>
      </p:sp>
    </p:spTree>
  </p:cSld>
  <p:clrMapOvr>
    <a:masterClrMapping/>
  </p:clrMapOvr>
  <p:transition>
    <p:wedge/>
    <p:sndAc>
      <p:stSnd>
        <p:snd r:embed="rId2" name="camera.wav" builtIn="1"/>
      </p:stSnd>
    </p:sndAc>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95400"/>
            <a:ext cx="8229600" cy="5562600"/>
          </a:xfrm>
        </p:spPr>
        <p:txBody>
          <a:bodyPr>
            <a:normAutofit fontScale="77500" lnSpcReduction="20000"/>
          </a:bodyPr>
          <a:lstStyle/>
          <a:p>
            <a:pPr lvl="0"/>
            <a:r>
              <a:rPr lang="id-ID" dirty="0" smtClean="0"/>
              <a:t>Pemohon didampingi penasehat hukumnya mengajukan permohonan perlindungan hukum atas kasus penipuan berupa pencurian pulsa oleh content provider *933*XX# yang kerap mengadakan program lelang berhadiah di tayangan televisi swasta. Pemohon merupakan korban atas keikut sertaannya dalam program lelang tersebut berupa berkurangnya nominal pulsa akibat kerap kali mendapatkan sms balasan dari content dimaksud tanpa bisa dilakukan proses penghentian (unreg) dan kiriman nada sambung tanpa pernah sekalipun pemohon melakukan registrasi. </a:t>
            </a:r>
          </a:p>
          <a:p>
            <a:pPr lvl="0"/>
            <a:r>
              <a:rPr lang="id-ID" dirty="0" smtClean="0"/>
              <a:t>Pemohon telah mengajukan laporan atas kerugian yang dideritanya akibat ulah content provider dimaksud ke polda metro jaya dengan berdasar pada himbauan dari kasubdit cyber crime polda metro jaya pada detiknews.Com. Tanggal 4 oktober 2011. </a:t>
            </a:r>
          </a:p>
          <a:p>
            <a:pPr lvl="0"/>
            <a:r>
              <a:rPr lang="id-ID" dirty="0" smtClean="0"/>
              <a:t>Atas laporan tersebut, pemohon mendapatkan laporan balik dari perusahaan penyedia jasa layanan content atau content provider dimaksud di polres jakarta selatan.</a:t>
            </a:r>
          </a:p>
          <a:p>
            <a:pPr lvl="0"/>
            <a:r>
              <a:rPr lang="id-ID" dirty="0" smtClean="0"/>
              <a:t>Saat ini lpsk sudah melakukan upaya penelaahan atas pendalaman permohonan tersebut dan tengah diajukan ke rapat paripurna untuk dapat diputuskan.</a:t>
            </a:r>
          </a:p>
          <a:p>
            <a:endParaRPr lang="id-ID" dirty="0"/>
          </a:p>
        </p:txBody>
      </p:sp>
      <p:sp>
        <p:nvSpPr>
          <p:cNvPr id="3" name="Title 2"/>
          <p:cNvSpPr>
            <a:spLocks noGrp="1"/>
          </p:cNvSpPr>
          <p:nvPr>
            <p:ph type="title"/>
          </p:nvPr>
        </p:nvSpPr>
        <p:spPr>
          <a:xfrm>
            <a:off x="381000" y="304800"/>
            <a:ext cx="8229600" cy="685800"/>
          </a:xfrm>
        </p:spPr>
        <p:txBody>
          <a:bodyPr>
            <a:normAutofit fontScale="90000"/>
          </a:bodyPr>
          <a:lstStyle/>
          <a:p>
            <a:r>
              <a:rPr b="1" i="1" smtClean="0">
                <a:effectLst>
                  <a:outerShdw blurRad="38100" dist="38100" dir="2700000" algn="tl">
                    <a:srgbClr val="000000">
                      <a:alpha val="43137"/>
                    </a:srgbClr>
                  </a:outerShdw>
                </a:effectLst>
              </a:rPr>
              <a:t>Studi Kasus</a:t>
            </a:r>
            <a:r>
              <a:rPr lang="id-ID" b="1" i="1" dirty="0" smtClean="0">
                <a:effectLst>
                  <a:outerShdw blurRad="38100" dist="38100" dir="2700000" algn="tl">
                    <a:srgbClr val="000000">
                      <a:alpha val="43137"/>
                    </a:srgbClr>
                  </a:outerShdw>
                </a:effectLst>
              </a:rPr>
              <a:t> III </a:t>
            </a:r>
            <a:endParaRPr lang="id-ID" dirty="0"/>
          </a:p>
        </p:txBody>
      </p:sp>
    </p:spTree>
  </p:cSld>
  <p:clrMapOvr>
    <a:masterClrMapping/>
  </p:clrMapOvr>
  <p:transition>
    <p:wedge/>
    <p:sndAc>
      <p:stSnd>
        <p:snd r:embed="rId2" name="camera.wav" builtIn="1"/>
      </p:stSnd>
    </p:sndAc>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Institutional Building</a:t>
            </a:r>
          </a:p>
          <a:p>
            <a:r>
              <a:rPr lang="en-US" dirty="0" smtClean="0"/>
              <a:t>Human Resources</a:t>
            </a:r>
          </a:p>
          <a:p>
            <a:r>
              <a:rPr lang="en-US" dirty="0" err="1" smtClean="0"/>
              <a:t>Sarana</a:t>
            </a:r>
            <a:r>
              <a:rPr lang="en-US" dirty="0" smtClean="0"/>
              <a:t> </a:t>
            </a:r>
            <a:r>
              <a:rPr lang="en-US" dirty="0" err="1" smtClean="0"/>
              <a:t>dan</a:t>
            </a:r>
            <a:r>
              <a:rPr lang="en-US" dirty="0" smtClean="0"/>
              <a:t> </a:t>
            </a:r>
            <a:r>
              <a:rPr lang="en-US" dirty="0" err="1" smtClean="0"/>
              <a:t>Prasarana</a:t>
            </a:r>
            <a:endParaRPr lang="en-US" dirty="0" smtClean="0"/>
          </a:p>
          <a:p>
            <a:r>
              <a:rPr lang="en-US" dirty="0" err="1" smtClean="0"/>
              <a:t>Pemahaman</a:t>
            </a:r>
            <a:r>
              <a:rPr lang="en-US" dirty="0" smtClean="0"/>
              <a:t> </a:t>
            </a:r>
            <a:r>
              <a:rPr lang="en-US" dirty="0" err="1" smtClean="0"/>
              <a:t>Penegak</a:t>
            </a:r>
            <a:r>
              <a:rPr lang="en-US" dirty="0" smtClean="0"/>
              <a:t> </a:t>
            </a:r>
            <a:r>
              <a:rPr lang="en-US" dirty="0" err="1" smtClean="0"/>
              <a:t>Hukum</a:t>
            </a:r>
            <a:r>
              <a:rPr lang="en-US" dirty="0" smtClean="0"/>
              <a:t> </a:t>
            </a:r>
            <a:r>
              <a:rPr lang="en-US" dirty="0" err="1" smtClean="0"/>
              <a:t>dan</a:t>
            </a:r>
            <a:r>
              <a:rPr lang="en-US" dirty="0" smtClean="0"/>
              <a:t> </a:t>
            </a:r>
            <a:r>
              <a:rPr lang="en-US" dirty="0" err="1" smtClean="0"/>
              <a:t>Komitmen</a:t>
            </a:r>
            <a:r>
              <a:rPr lang="en-US" dirty="0" smtClean="0"/>
              <a:t> </a:t>
            </a:r>
            <a:r>
              <a:rPr lang="en-US" dirty="0" err="1" smtClean="0"/>
              <a:t>dalam</a:t>
            </a:r>
            <a:r>
              <a:rPr lang="en-US" dirty="0" smtClean="0"/>
              <a:t> </a:t>
            </a:r>
            <a:r>
              <a:rPr lang="en-US" dirty="0" err="1" smtClean="0"/>
              <a:t>Penegakan</a:t>
            </a:r>
            <a:r>
              <a:rPr lang="en-US" dirty="0" smtClean="0"/>
              <a:t> </a:t>
            </a:r>
            <a:r>
              <a:rPr lang="en-US" dirty="0" err="1" smtClean="0"/>
              <a:t>Hukum</a:t>
            </a:r>
            <a:endParaRPr lang="en-US" dirty="0" smtClean="0"/>
          </a:p>
          <a:p>
            <a:r>
              <a:rPr lang="en-US" dirty="0" err="1" smtClean="0"/>
              <a:t>Koordinasi</a:t>
            </a:r>
            <a:r>
              <a:rPr lang="en-US" dirty="0" smtClean="0"/>
              <a:t> </a:t>
            </a:r>
            <a:r>
              <a:rPr lang="en-US" dirty="0" err="1" smtClean="0"/>
              <a:t>dan</a:t>
            </a:r>
            <a:r>
              <a:rPr lang="en-US" dirty="0" smtClean="0"/>
              <a:t> Ego </a:t>
            </a:r>
            <a:r>
              <a:rPr lang="en-US" dirty="0" err="1" smtClean="0"/>
              <a:t>sektoral</a:t>
            </a:r>
            <a:endParaRPr lang="en-US" dirty="0"/>
          </a:p>
        </p:txBody>
      </p:sp>
      <p:sp>
        <p:nvSpPr>
          <p:cNvPr id="2" name="Title 1"/>
          <p:cNvSpPr>
            <a:spLocks noGrp="1"/>
          </p:cNvSpPr>
          <p:nvPr>
            <p:ph type="title"/>
          </p:nvPr>
        </p:nvSpPr>
        <p:spPr/>
        <p:txBody>
          <a:bodyPr>
            <a:normAutofit fontScale="90000"/>
          </a:bodyPr>
          <a:lstStyle/>
          <a:p>
            <a:r>
              <a:rPr lang="en-US" dirty="0" err="1" smtClean="0"/>
              <a:t>Tantangan</a:t>
            </a:r>
            <a:r>
              <a:rPr lang="en-US" dirty="0" smtClean="0"/>
              <a:t> </a:t>
            </a:r>
            <a:r>
              <a:rPr lang="en-US" dirty="0" err="1" smtClean="0"/>
              <a:t>dan</a:t>
            </a:r>
            <a:r>
              <a:rPr lang="en-US" dirty="0" smtClean="0"/>
              <a:t> </a:t>
            </a:r>
            <a:r>
              <a:rPr lang="en-US" dirty="0" err="1" smtClean="0"/>
              <a:t>Hambatan</a:t>
            </a:r>
            <a:r>
              <a:rPr lang="en-US" dirty="0" smtClean="0"/>
              <a:t>  </a:t>
            </a:r>
            <a:r>
              <a:rPr lang="en-US" dirty="0" err="1" smtClean="0"/>
              <a:t>dalam</a:t>
            </a:r>
            <a:r>
              <a:rPr lang="en-US" dirty="0" smtClean="0"/>
              <a:t> </a:t>
            </a:r>
            <a:r>
              <a:rPr lang="en-US" dirty="0" err="1" smtClean="0"/>
              <a:t>penegakan</a:t>
            </a:r>
            <a:r>
              <a:rPr lang="en-US" dirty="0" smtClean="0"/>
              <a:t> </a:t>
            </a:r>
            <a:r>
              <a:rPr lang="en-US" dirty="0" err="1" smtClean="0"/>
              <a:t>Hak-hak</a:t>
            </a:r>
            <a:r>
              <a:rPr lang="en-US" dirty="0" smtClean="0"/>
              <a:t> </a:t>
            </a:r>
            <a:r>
              <a:rPr lang="en-US" dirty="0" err="1" smtClean="0"/>
              <a:t>Saksi</a:t>
            </a:r>
            <a:r>
              <a:rPr lang="en-US" dirty="0" smtClean="0"/>
              <a:t> </a:t>
            </a:r>
            <a:r>
              <a:rPr lang="en-US" dirty="0" err="1" smtClean="0"/>
              <a:t>dan</a:t>
            </a:r>
            <a:r>
              <a:rPr lang="en-US" dirty="0" smtClean="0"/>
              <a:t> </a:t>
            </a:r>
            <a:r>
              <a:rPr lang="en-US" dirty="0" err="1" smtClean="0"/>
              <a:t>Korban</a:t>
            </a:r>
            <a:endParaRPr lang="en-US" dirty="0"/>
          </a:p>
        </p:txBody>
      </p:sp>
    </p:spTree>
  </p:cSld>
  <p:clrMapOvr>
    <a:masterClrMapping/>
  </p:clrMapOvr>
  <p:transition>
    <p:pull dir="rd"/>
    <p:sndAc>
      <p:stSnd>
        <p:snd r:embed="rId2" name="camera.wav" builtIn="1"/>
      </p:stSnd>
    </p:sndAc>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057400" y="1676400"/>
            <a:ext cx="5105400" cy="3046988"/>
          </a:xfrm>
          <a:prstGeom prst="rect">
            <a:avLst/>
          </a:prstGeom>
          <a:noFill/>
          <a:scene3d>
            <a:camera prst="isometricOffAxis1Right"/>
            <a:lightRig rig="threePt" dir="t"/>
          </a:scene3d>
        </p:spPr>
        <p:txBody>
          <a:bodyPr wrap="square" rtlCol="0">
            <a:spAutoFit/>
          </a:bodyPr>
          <a:lstStyle/>
          <a:p>
            <a:r>
              <a:rPr lang="en-US" sz="4800" dirty="0" err="1" smtClean="0"/>
              <a:t>Atas</a:t>
            </a:r>
            <a:r>
              <a:rPr lang="en-US" sz="4800" dirty="0" smtClean="0"/>
              <a:t> </a:t>
            </a:r>
            <a:r>
              <a:rPr lang="en-US" sz="4800" dirty="0" err="1" smtClean="0"/>
              <a:t>Perhatiannya</a:t>
            </a:r>
            <a:r>
              <a:rPr lang="en-US" sz="4800" dirty="0" smtClean="0"/>
              <a:t> </a:t>
            </a:r>
            <a:r>
              <a:rPr lang="en-US" sz="4800" dirty="0" err="1" smtClean="0"/>
              <a:t>diucapkan</a:t>
            </a:r>
            <a:r>
              <a:rPr lang="en-US" sz="4800" dirty="0" smtClean="0"/>
              <a:t> </a:t>
            </a:r>
            <a:r>
              <a:rPr lang="en-US" sz="4800" dirty="0" err="1" smtClean="0"/>
              <a:t>Terima-kasih</a:t>
            </a:r>
            <a:endParaRPr lang="en-US" sz="4800" dirty="0"/>
          </a:p>
        </p:txBody>
      </p:sp>
    </p:spTree>
  </p:cSld>
  <p:clrMapOvr>
    <a:masterClrMapping/>
  </p:clrMapOvr>
  <p:transition>
    <p:newsflash/>
    <p:sndAc>
      <p:stSnd>
        <p:snd r:embed="rId2" name="applause.wav" builtIn="1"/>
      </p:stSnd>
    </p:sndAc>
  </p:transition>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aper">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771</TotalTime>
  <Words>1678</Words>
  <Application>Microsoft Office PowerPoint</Application>
  <PresentationFormat>On-screen Show (4:3)</PresentationFormat>
  <Paragraphs>230</Paragraphs>
  <Slides>41</Slides>
  <Notes>2</Notes>
  <HiddenSlides>0</HiddenSlides>
  <MMClips>0</MMClip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Paper</vt:lpstr>
      <vt:lpstr>PERAN NEGARA DAN LPSK DALAM PERLINDUNGAN SAKSI &amp; KORBAN DI INDONESIA</vt:lpstr>
      <vt:lpstr>Pendahuluan</vt:lpstr>
      <vt:lpstr>Pandangan Ttg Pentingnya Saksi</vt:lpstr>
      <vt:lpstr>Pandangan Ttg Penanganan Korban</vt:lpstr>
      <vt:lpstr>Situasi Perlindungan Saksi dan Korban Sebelum UU No. 13 Tahun 2006</vt:lpstr>
      <vt:lpstr>Urgensi kehadiran program perlindungan saksi dan korban tersebut tercermin juga dari berbagai peraturan perundang-undangan yang diundangkan sejak tahun 2000 yang secara eksplisit menyebutkan program perlindungan saksi dan korban. Peraturan-peraturan tersebut sebagai-berikut :  </vt:lpstr>
      <vt:lpstr>Slide 7</vt:lpstr>
      <vt:lpstr>Slide 8</vt:lpstr>
      <vt:lpstr>Slide 9</vt:lpstr>
      <vt:lpstr>Slide 10</vt:lpstr>
      <vt:lpstr>Slide 11</vt:lpstr>
      <vt:lpstr>Slide 12</vt:lpstr>
      <vt:lpstr>Slide 13</vt:lpstr>
      <vt:lpstr>Slide 14</vt:lpstr>
      <vt:lpstr>Slide 15</vt:lpstr>
      <vt:lpstr>Slide 16</vt:lpstr>
      <vt:lpstr>Peranan LPSK dalam Perlindungan Saksi dan Korban</vt:lpstr>
      <vt:lpstr>Slide 18</vt:lpstr>
      <vt:lpstr>Slide 19</vt:lpstr>
      <vt:lpstr>Slide 20</vt:lpstr>
      <vt:lpstr>Slide 21</vt:lpstr>
      <vt:lpstr>Tanggung-jawab Negara Terhadap Perlindungan Saksi dan Korban</vt:lpstr>
      <vt:lpstr>Peran Serta Masyarakat dalam Perlindungan Saksi dan Korban</vt:lpstr>
      <vt:lpstr>Peran Masyarakat</vt:lpstr>
      <vt:lpstr>Slide 25</vt:lpstr>
      <vt:lpstr>JENIS KASUS YANG DIMOHONKAN KE LPSK</vt:lpstr>
      <vt:lpstr>JENIS PEMOHON</vt:lpstr>
      <vt:lpstr>JENIS PERMOHONAN</vt:lpstr>
      <vt:lpstr>DATA PERMOHONAN YANG DITERIMA</vt:lpstr>
      <vt:lpstr>DATA HASIL KEPUTUSAN PARIPURNA LPSK</vt:lpstr>
      <vt:lpstr>DATA JENIS ANCAMAN</vt:lpstr>
      <vt:lpstr>STATUS PEMOHON</vt:lpstr>
      <vt:lpstr>IDENTIFIKASI PENGADUAN</vt:lpstr>
      <vt:lpstr>DATA PEMOHON BERDASARKAN DAERAH</vt:lpstr>
      <vt:lpstr>Slide 35</vt:lpstr>
      <vt:lpstr>Studi Kasus I</vt:lpstr>
      <vt:lpstr>Studi Kasus II</vt:lpstr>
      <vt:lpstr>Studi Kasus II (lanjutan)</vt:lpstr>
      <vt:lpstr>Studi Kasus III </vt:lpstr>
      <vt:lpstr>Tantangan dan Hambatan  dalam penegakan Hak-hak Saksi dan Korban</vt:lpstr>
      <vt:lpstr>Slide 41</vt:lpstr>
    </vt:vector>
  </TitlesOfParts>
  <Company>Windows XP</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Situasi Perlindungan Saksi dan Korban di Indonesia Setelah lahirnya UU No.13 Tahun 2006 dan Peranan LPSK</dc:title>
  <dc:creator>User</dc:creator>
  <cp:lastModifiedBy>Semendawai</cp:lastModifiedBy>
  <cp:revision>90</cp:revision>
  <dcterms:created xsi:type="dcterms:W3CDTF">2010-10-01T03:47:41Z</dcterms:created>
  <dcterms:modified xsi:type="dcterms:W3CDTF">2011-10-17T03:20:32Z</dcterms:modified>
</cp:coreProperties>
</file>