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D66354FC-0363-4C8E-AD48-1FC5DABDC7B8}" type="datetimeFigureOut">
              <a:rPr lang="en-US" smtClean="0"/>
              <a:pPr>
                <a:defRPr/>
              </a:pPr>
              <a:t>5/3/2012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322F104-9821-4D19-9740-3221A09E7257}"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B7CCC57-5C7E-4DB6-9596-6B316DBB94B9}" type="datetimeFigureOut">
              <a:rPr lang="en-US" smtClean="0"/>
              <a:pPr>
                <a:defRPr/>
              </a:pPr>
              <a:t>5/3/2012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7C27628-F490-4E6C-AAC4-C559269140F5}"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E121453B-5D4B-482F-AF11-CEFB6D28FEB6}" type="datetimeFigureOut">
              <a:rPr lang="en-US" smtClean="0"/>
              <a:pPr>
                <a:defRPr/>
              </a:pPr>
              <a:t>5/3/2012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BC03B35-542F-4E79-B922-B6DE7B57A053}"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F39D5E38-4E53-4746-BFDF-CC0986D73C09}" type="datetimeFigureOut">
              <a:rPr lang="en-US" smtClean="0"/>
              <a:pPr>
                <a:defRPr/>
              </a:pPr>
              <a:t>5/3/2012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97DEC4D-18FC-437C-8A34-6BB97EE392D3}"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21E58F9F-6AC9-4707-BB2C-E0A44309D199}" type="datetimeFigureOut">
              <a:rPr lang="en-US" smtClean="0"/>
              <a:pPr>
                <a:defRPr/>
              </a:pPr>
              <a:t>5/3/2012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4A73091-AA28-4E9E-875A-E4ED0AD28EA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15FC7E72-D686-4F27-ACCF-06FDB954C567}" type="datetimeFigureOut">
              <a:rPr lang="en-US" smtClean="0"/>
              <a:pPr>
                <a:defRPr/>
              </a:pPr>
              <a:t>5/3/2012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0DF15EE-F1DF-4BC2-8625-52238D52089A}"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B1C70BC-4D15-4A66-A90F-94881B3DF020}" type="datetimeFigureOut">
              <a:rPr lang="en-US" smtClean="0"/>
              <a:pPr>
                <a:defRPr/>
              </a:pPr>
              <a:t>5/3/2012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E4671B1-E6E7-4506-9C0B-360ED7B0C7E0}"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85787960-A270-46FA-8F90-4E19B1F78929}" type="datetimeFigureOut">
              <a:rPr lang="en-US" smtClean="0"/>
              <a:pPr>
                <a:defRPr/>
              </a:pPr>
              <a:t>5/3/2012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A22A5B6-A4FC-48C4-BD24-A229EB614DFA}"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5AC3C13D-4404-48E1-B916-D81D364BA167}" type="datetimeFigureOut">
              <a:rPr lang="en-US" smtClean="0"/>
              <a:pPr>
                <a:defRPr/>
              </a:pPr>
              <a:t>5/3/2012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E6F4D28-12AA-4E1E-8E2C-F671D69B776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447A46C-31EA-499C-8E59-816645940DD2}" type="datetimeFigureOut">
              <a:rPr lang="en-US" smtClean="0"/>
              <a:pPr>
                <a:defRPr/>
              </a:pPr>
              <a:t>5/3/2012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04090CC-DC28-4847-B661-00D1910EA6B3}"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D60AC38-25D6-412C-9243-F763F33A5FC0}" type="datetimeFigureOut">
              <a:rPr lang="en-US" smtClean="0"/>
              <a:pPr>
                <a:defRPr/>
              </a:pPr>
              <a:t>5/3/2012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C695CB-3385-4870-9646-9692252DF1BA}"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39A0394-A738-4E80-88B5-F44F1C0DF78F}" type="datetimeFigureOut">
              <a:rPr lang="en-US" smtClean="0"/>
              <a:pPr>
                <a:defRPr/>
              </a:pPr>
              <a:t>5/3/2012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2681049-2BD2-4201-AA64-AC972DD49D8F}"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sz="7200" dirty="0" smtClean="0"/>
              <a:t>Literature review</a:t>
            </a:r>
            <a:endParaRPr lang="en-US" sz="7200" dirty="0"/>
          </a:p>
        </p:txBody>
      </p:sp>
      <p:sp>
        <p:nvSpPr>
          <p:cNvPr id="3" name="Subtitle 2"/>
          <p:cNvSpPr>
            <a:spLocks noGrp="1"/>
          </p:cNvSpPr>
          <p:nvPr>
            <p:ph type="subTitle" idx="1"/>
          </p:nvPr>
        </p:nvSpPr>
        <p:spPr/>
        <p:txBody>
          <a:bodyPr>
            <a:normAutofit/>
          </a:bodyPr>
          <a:lstStyle/>
          <a:p>
            <a:pPr fontAlgn="auto">
              <a:spcAft>
                <a:spcPts val="0"/>
              </a:spcAft>
              <a:buFont typeface="Wingdings 2"/>
              <a:buNone/>
              <a:defRPr/>
            </a:pPr>
            <a:endParaRPr lang="en-US" dirty="0" smtClean="0"/>
          </a:p>
          <a:p>
            <a:pPr fontAlgn="auto">
              <a:spcAft>
                <a:spcPts val="0"/>
              </a:spcAft>
              <a:buFont typeface="Wingdings 2"/>
              <a:buNone/>
              <a:defRPr/>
            </a:pPr>
            <a:r>
              <a:rPr lang="en-US" sz="2800" b="1" dirty="0" err="1" smtClean="0">
                <a:solidFill>
                  <a:srgbClr val="FF0000"/>
                </a:solidFill>
              </a:rPr>
              <a:t>Heru</a:t>
            </a:r>
            <a:r>
              <a:rPr lang="en-US" sz="2800" b="1" dirty="0" smtClean="0">
                <a:solidFill>
                  <a:srgbClr val="FF0000"/>
                </a:solidFill>
              </a:rPr>
              <a:t> </a:t>
            </a:r>
            <a:r>
              <a:rPr lang="en-US" sz="2800" b="1" dirty="0" err="1" smtClean="0">
                <a:solidFill>
                  <a:srgbClr val="FF0000"/>
                </a:solidFill>
              </a:rPr>
              <a:t>Susetyo</a:t>
            </a:r>
            <a:r>
              <a:rPr lang="en-US" sz="2800" b="1" dirty="0" smtClean="0">
                <a:solidFill>
                  <a:srgbClr val="FF0000"/>
                </a:solidFill>
              </a:rPr>
              <a:t>, SH. LL.M. </a:t>
            </a:r>
            <a:r>
              <a:rPr lang="en-US" sz="2800" b="1" dirty="0" err="1" smtClean="0">
                <a:solidFill>
                  <a:srgbClr val="FF0000"/>
                </a:solidFill>
              </a:rPr>
              <a:t>M.Si</a:t>
            </a:r>
            <a:r>
              <a:rPr lang="en-US" b="1" dirty="0" smtClean="0">
                <a:solidFill>
                  <a:srgbClr val="FF0000"/>
                </a:solidFill>
              </a:rPr>
              <a:t>.</a:t>
            </a:r>
            <a:endParaRPr lang="en-US"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What is literature review?</a:t>
            </a:r>
            <a:endParaRPr lang="en-US" dirty="0">
              <a:solidFill>
                <a:schemeClr val="accent1">
                  <a:tint val="88000"/>
                  <a:satMod val="150000"/>
                </a:schemeClr>
              </a:solidFill>
            </a:endParaRPr>
          </a:p>
        </p:txBody>
      </p:sp>
      <p:sp>
        <p:nvSpPr>
          <p:cNvPr id="7171" name="Content Placeholder 2"/>
          <p:cNvSpPr>
            <a:spLocks noGrp="1"/>
          </p:cNvSpPr>
          <p:nvPr>
            <p:ph idx="1"/>
          </p:nvPr>
        </p:nvSpPr>
        <p:spPr/>
        <p:txBody>
          <a:bodyPr>
            <a:normAutofit lnSpcReduction="10000"/>
          </a:bodyPr>
          <a:lstStyle/>
          <a:p>
            <a:r>
              <a:rPr lang="en-US" smtClean="0"/>
              <a:t>A literature review discusses published information in a particular subject area, and sometimes information in a particular subject area within a certain time period. </a:t>
            </a:r>
          </a:p>
          <a:p>
            <a:pPr>
              <a:buFont typeface="Wingdings 2" pitchFamily="18" charset="2"/>
              <a:buNone/>
            </a:pPr>
            <a:endParaRPr lang="en-US" smtClean="0"/>
          </a:p>
          <a:p>
            <a:pPr>
              <a:buFont typeface="Wingdings 2" pitchFamily="18" charset="2"/>
              <a:buNone/>
            </a:pPr>
            <a:endParaRPr lang="en-US" smtClean="0"/>
          </a:p>
          <a:p>
            <a:pPr>
              <a:buFont typeface="Wingdings 2" pitchFamily="18" charset="2"/>
              <a:buNone/>
            </a:pPr>
            <a:endParaRPr lang="en-US" smtClean="0"/>
          </a:p>
          <a:p>
            <a:pPr>
              <a:buFont typeface="Wingdings 2" pitchFamily="18" charset="2"/>
              <a:buNone/>
            </a:pPr>
            <a:r>
              <a:rPr lang="en-US" smtClean="0"/>
              <a:t>http://www.unc.edu/depts/wcweb/handouts/literature_review.html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solidFill>
                <a:schemeClr val="accent1">
                  <a:tint val="88000"/>
                  <a:satMod val="150000"/>
                </a:schemeClr>
              </a:solidFill>
            </a:endParaRPr>
          </a:p>
        </p:txBody>
      </p:sp>
      <p:sp>
        <p:nvSpPr>
          <p:cNvPr id="3" name="Content Placeholder 2"/>
          <p:cNvSpPr>
            <a:spLocks noGrp="1"/>
          </p:cNvSpPr>
          <p:nvPr>
            <p:ph idx="1"/>
          </p:nvPr>
        </p:nvSpPr>
        <p:spPr/>
        <p:txBody>
          <a:bodyPr>
            <a:normAutofit fontScale="70000" lnSpcReduction="20000"/>
          </a:bodyPr>
          <a:lstStyle/>
          <a:p>
            <a:pPr marL="265176" indent="-265176" fontAlgn="auto">
              <a:spcAft>
                <a:spcPts val="0"/>
              </a:spcAft>
              <a:buFont typeface="Wingdings 2"/>
              <a:buChar char=""/>
              <a:defRPr/>
            </a:pPr>
            <a:r>
              <a:rPr lang="en-US" dirty="0" smtClean="0"/>
              <a:t>A literature review can be just a simple summary of the sources, but it usually has an organizational pattern and combines both summary and synthesis. </a:t>
            </a:r>
          </a:p>
          <a:p>
            <a:pPr marL="265176" indent="-265176" fontAlgn="auto">
              <a:spcAft>
                <a:spcPts val="0"/>
              </a:spcAft>
              <a:buFont typeface="Wingdings 2"/>
              <a:buChar char=""/>
              <a:defRPr/>
            </a:pPr>
            <a:r>
              <a:rPr lang="en-US" dirty="0" smtClean="0"/>
              <a:t>A summary is a recap of the important information of the source, but a synthesis is a re-organization, or a reshuffling, of that information. It might give a new interpretation of old material or combine new with old interpretations. </a:t>
            </a:r>
          </a:p>
          <a:p>
            <a:pPr marL="265176" indent="-265176" fontAlgn="auto">
              <a:spcAft>
                <a:spcPts val="0"/>
              </a:spcAft>
              <a:buFont typeface="Wingdings 2"/>
              <a:buChar char=""/>
              <a:defRPr/>
            </a:pPr>
            <a:r>
              <a:rPr lang="en-US" dirty="0" smtClean="0"/>
              <a:t>Or it might trace the intellectual progression of the field, including major debates. And depending on the situation, the literature review may evaluate the sources and advise the reader on the most pertinent or relevant.</a:t>
            </a:r>
          </a:p>
          <a:p>
            <a:pPr marL="265176" indent="-265176" fontAlgn="auto">
              <a:spcAft>
                <a:spcPts val="0"/>
              </a:spcAft>
              <a:buFont typeface="Wingdings 2"/>
              <a:buChar char=""/>
              <a:defRPr/>
            </a:pPr>
            <a:endParaRPr lang="en-US" dirty="0"/>
          </a:p>
          <a:p>
            <a:pPr marL="265176" indent="-265176" fontAlgn="auto">
              <a:spcAft>
                <a:spcPts val="0"/>
              </a:spcAft>
              <a:buFont typeface="Wingdings 2"/>
              <a:buChar char=""/>
              <a:defRPr/>
            </a:pPr>
            <a:r>
              <a:rPr lang="en-US" dirty="0" smtClean="0"/>
              <a:t>http://www.unc.edu/depts/wcweb/handouts/literature_review.html</a:t>
            </a:r>
          </a:p>
          <a:p>
            <a:pPr marL="265176" indent="-265176" fontAlgn="auto">
              <a:spcAft>
                <a:spcPts val="0"/>
              </a:spcAft>
              <a:buFont typeface="Wingdings 2"/>
              <a:buNone/>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err="1" smtClean="0">
                <a:solidFill>
                  <a:schemeClr val="accent1">
                    <a:tint val="88000"/>
                    <a:satMod val="150000"/>
                  </a:schemeClr>
                </a:solidFill>
              </a:rPr>
              <a:t>Langkah-Langkah</a:t>
            </a:r>
            <a:r>
              <a:rPr lang="en-US" dirty="0" smtClean="0">
                <a:solidFill>
                  <a:schemeClr val="accent1">
                    <a:tint val="88000"/>
                    <a:satMod val="150000"/>
                  </a:schemeClr>
                </a:solidFill>
              </a:rPr>
              <a:t> </a:t>
            </a:r>
            <a:r>
              <a:rPr lang="en-US" dirty="0" err="1" smtClean="0">
                <a:solidFill>
                  <a:schemeClr val="accent1">
                    <a:tint val="88000"/>
                    <a:satMod val="150000"/>
                  </a:schemeClr>
                </a:solidFill>
              </a:rPr>
              <a:t>Menyusun</a:t>
            </a:r>
            <a:r>
              <a:rPr lang="en-US" dirty="0" smtClean="0">
                <a:solidFill>
                  <a:schemeClr val="accent1">
                    <a:tint val="88000"/>
                    <a:satMod val="150000"/>
                  </a:schemeClr>
                </a:solidFill>
              </a:rPr>
              <a:t> </a:t>
            </a:r>
            <a:br>
              <a:rPr lang="en-US" dirty="0" smtClean="0">
                <a:solidFill>
                  <a:schemeClr val="accent1">
                    <a:tint val="88000"/>
                    <a:satMod val="150000"/>
                  </a:schemeClr>
                </a:solidFill>
              </a:rPr>
            </a:br>
            <a:r>
              <a:rPr lang="en-US" dirty="0" smtClean="0">
                <a:solidFill>
                  <a:schemeClr val="accent1">
                    <a:tint val="88000"/>
                    <a:satMod val="150000"/>
                  </a:schemeClr>
                </a:solidFill>
              </a:rPr>
              <a:t>Literature Review</a:t>
            </a:r>
            <a:endParaRPr lang="en-US" dirty="0">
              <a:solidFill>
                <a:schemeClr val="accent1">
                  <a:tint val="88000"/>
                  <a:satMod val="150000"/>
                </a:schemeClr>
              </a:solidFill>
            </a:endParaRPr>
          </a:p>
        </p:txBody>
      </p:sp>
      <p:sp>
        <p:nvSpPr>
          <p:cNvPr id="9219" name="Content Placeholder 2"/>
          <p:cNvSpPr>
            <a:spLocks noGrp="1"/>
          </p:cNvSpPr>
          <p:nvPr>
            <p:ph idx="1"/>
          </p:nvPr>
        </p:nvSpPr>
        <p:spPr/>
        <p:txBody>
          <a:bodyPr/>
          <a:lstStyle/>
          <a:p>
            <a:pPr marL="514350" indent="-514350">
              <a:buFont typeface="Wingdings 2" pitchFamily="18" charset="2"/>
              <a:buAutoNum type="arabicPeriod"/>
            </a:pPr>
            <a:r>
              <a:rPr lang="en-US" smtClean="0"/>
              <a:t>Klarifikasi</a:t>
            </a:r>
          </a:p>
          <a:p>
            <a:pPr marL="514350" indent="-514350">
              <a:buFont typeface="Wingdings 2" pitchFamily="18" charset="2"/>
              <a:buAutoNum type="arabicPeriod"/>
            </a:pPr>
            <a:r>
              <a:rPr lang="en-US" smtClean="0"/>
              <a:t>Temukan model</a:t>
            </a:r>
          </a:p>
          <a:p>
            <a:pPr marL="514350" indent="-514350">
              <a:buFont typeface="Wingdings 2" pitchFamily="18" charset="2"/>
              <a:buAutoNum type="arabicPeriod"/>
            </a:pPr>
            <a:r>
              <a:rPr lang="en-US" smtClean="0"/>
              <a:t>Sempitkan topik anda</a:t>
            </a:r>
          </a:p>
          <a:p>
            <a:pPr marL="514350" indent="-514350">
              <a:buFont typeface="Wingdings 2" pitchFamily="18" charset="2"/>
              <a:buAutoNum type="arabicPeriod"/>
            </a:pPr>
            <a:r>
              <a:rPr lang="en-US" smtClean="0"/>
              <a:t>Gunakanlah data-data terkini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accent1">
                    <a:tint val="88000"/>
                    <a:satMod val="150000"/>
                  </a:schemeClr>
                </a:solidFill>
              </a:rPr>
              <a:t>Literature Review</a:t>
            </a:r>
            <a:endParaRPr lang="en-US" dirty="0">
              <a:solidFill>
                <a:schemeClr val="accent1">
                  <a:tint val="88000"/>
                  <a:satMod val="150000"/>
                </a:schemeClr>
              </a:solidFill>
            </a:endParaRPr>
          </a:p>
        </p:txBody>
      </p:sp>
      <p:sp>
        <p:nvSpPr>
          <p:cNvPr id="3" name="Content Placeholder 2"/>
          <p:cNvSpPr>
            <a:spLocks noGrp="1"/>
          </p:cNvSpPr>
          <p:nvPr>
            <p:ph idx="1"/>
          </p:nvPr>
        </p:nvSpPr>
        <p:spPr/>
        <p:txBody>
          <a:bodyPr>
            <a:normAutofit fontScale="92500" lnSpcReduction="10000"/>
          </a:bodyPr>
          <a:lstStyle/>
          <a:p>
            <a:pPr marL="265176" indent="-265176" fontAlgn="auto">
              <a:spcAft>
                <a:spcPts val="0"/>
              </a:spcAft>
              <a:buFont typeface="Wingdings 2"/>
              <a:buNone/>
              <a:defRPr/>
            </a:pPr>
            <a:r>
              <a:rPr lang="en-US" dirty="0" err="1" smtClean="0"/>
              <a:t>Dalam</a:t>
            </a:r>
            <a:r>
              <a:rPr lang="en-US" dirty="0" smtClean="0"/>
              <a:t> Qualitative Research</a:t>
            </a:r>
          </a:p>
          <a:p>
            <a:pPr marL="265176" indent="-265176" fontAlgn="auto">
              <a:spcAft>
                <a:spcPts val="0"/>
              </a:spcAft>
              <a:buFont typeface="Wingdings 2"/>
              <a:buChar char=""/>
              <a:defRPr/>
            </a:pPr>
            <a:r>
              <a:rPr lang="en-US" dirty="0" err="1" smtClean="0"/>
              <a:t>Konsisten</a:t>
            </a:r>
            <a:r>
              <a:rPr lang="en-US" dirty="0" smtClean="0"/>
              <a:t> </a:t>
            </a:r>
            <a:r>
              <a:rPr lang="en-US" dirty="0" err="1" smtClean="0"/>
              <a:t>dengan</a:t>
            </a:r>
            <a:r>
              <a:rPr lang="en-US" dirty="0" smtClean="0"/>
              <a:t> </a:t>
            </a:r>
            <a:r>
              <a:rPr lang="en-US" dirty="0" err="1" smtClean="0"/>
              <a:t>metodologi</a:t>
            </a:r>
            <a:r>
              <a:rPr lang="en-US" dirty="0"/>
              <a:t> </a:t>
            </a:r>
            <a:r>
              <a:rPr lang="en-US" dirty="0" smtClean="0"/>
              <a:t>(</a:t>
            </a:r>
            <a:r>
              <a:rPr lang="en-US" dirty="0" err="1" smtClean="0"/>
              <a:t>induktif</a:t>
            </a:r>
            <a:r>
              <a:rPr lang="en-US" dirty="0" smtClean="0"/>
              <a:t>) </a:t>
            </a:r>
          </a:p>
          <a:p>
            <a:pPr marL="265176" indent="-265176" fontAlgn="auto">
              <a:spcAft>
                <a:spcPts val="0"/>
              </a:spcAft>
              <a:buFont typeface="Wingdings 2"/>
              <a:buChar char=""/>
              <a:defRPr/>
            </a:pPr>
            <a:r>
              <a:rPr lang="en-US" dirty="0" err="1" smtClean="0"/>
              <a:t>Tidak</a:t>
            </a:r>
            <a:r>
              <a:rPr lang="en-US" dirty="0" smtClean="0"/>
              <a:t> </a:t>
            </a:r>
            <a:r>
              <a:rPr lang="en-US" dirty="0" err="1" smtClean="0"/>
              <a:t>kaku</a:t>
            </a:r>
            <a:r>
              <a:rPr lang="en-US" dirty="0" smtClean="0"/>
              <a:t> </a:t>
            </a:r>
            <a:r>
              <a:rPr lang="en-US" dirty="0" err="1" smtClean="0"/>
              <a:t>dengan</a:t>
            </a:r>
            <a:r>
              <a:rPr lang="en-US" dirty="0" smtClean="0"/>
              <a:t> </a:t>
            </a:r>
            <a:r>
              <a:rPr lang="en-US" dirty="0" err="1" smtClean="0"/>
              <a:t>pertanyaan</a:t>
            </a:r>
            <a:r>
              <a:rPr lang="en-US" dirty="0" smtClean="0"/>
              <a:t> </a:t>
            </a:r>
            <a:r>
              <a:rPr lang="en-US" dirty="0" err="1" smtClean="0"/>
              <a:t>penelitian</a:t>
            </a:r>
            <a:endParaRPr lang="en-US" dirty="0" smtClean="0"/>
          </a:p>
          <a:p>
            <a:pPr marL="265176" indent="-265176" fontAlgn="auto">
              <a:spcAft>
                <a:spcPts val="0"/>
              </a:spcAft>
              <a:buFont typeface="Wingdings 2"/>
              <a:buChar char=""/>
              <a:defRPr/>
            </a:pPr>
            <a:r>
              <a:rPr lang="en-US" dirty="0" err="1" smtClean="0"/>
              <a:t>Tergantung</a:t>
            </a:r>
            <a:r>
              <a:rPr lang="en-US" dirty="0" smtClean="0"/>
              <a:t> design </a:t>
            </a:r>
            <a:r>
              <a:rPr lang="en-US" dirty="0" err="1" smtClean="0"/>
              <a:t>penelitian</a:t>
            </a:r>
            <a:r>
              <a:rPr lang="en-US" dirty="0" smtClean="0"/>
              <a:t> </a:t>
            </a:r>
            <a:r>
              <a:rPr lang="en-US" dirty="0" err="1" smtClean="0"/>
              <a:t>kualitatifnya</a:t>
            </a:r>
            <a:r>
              <a:rPr lang="en-US" dirty="0" smtClean="0"/>
              <a:t> &gt; </a:t>
            </a:r>
            <a:r>
              <a:rPr lang="en-US" dirty="0" err="1" smtClean="0"/>
              <a:t>etnographies</a:t>
            </a:r>
            <a:r>
              <a:rPr lang="en-US" dirty="0" smtClean="0"/>
              <a:t>-grounded theory-case studies-</a:t>
            </a:r>
            <a:r>
              <a:rPr lang="en-US" dirty="0" err="1" smtClean="0"/>
              <a:t>phenomenologies</a:t>
            </a:r>
            <a:r>
              <a:rPr lang="en-US" dirty="0" smtClean="0"/>
              <a:t>-etc</a:t>
            </a:r>
          </a:p>
          <a:p>
            <a:pPr marL="265176" indent="-265176" fontAlgn="auto">
              <a:spcAft>
                <a:spcPts val="0"/>
              </a:spcAft>
              <a:buFont typeface="Wingdings 2"/>
              <a:buChar char=""/>
              <a:defRPr/>
            </a:pPr>
            <a:endParaRPr lang="en-US" dirty="0" smtClean="0"/>
          </a:p>
          <a:p>
            <a:pPr marL="265176" indent="-265176" fontAlgn="auto">
              <a:spcAft>
                <a:spcPts val="0"/>
              </a:spcAft>
              <a:buFont typeface="Wingdings 2"/>
              <a:buChar char=""/>
              <a:defRPr/>
            </a:pPr>
            <a:endParaRPr lang="en-US" dirty="0" smtClean="0"/>
          </a:p>
          <a:p>
            <a:pPr marL="265176" indent="-265176" fontAlgn="auto">
              <a:spcAft>
                <a:spcPts val="0"/>
              </a:spcAft>
              <a:buFont typeface="Wingdings 2"/>
              <a:buNone/>
              <a:defRPr/>
            </a:pPr>
            <a:r>
              <a:rPr lang="en-US" dirty="0" smtClean="0"/>
              <a:t>(Creswell, 1994)</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solidFill>
                <a:schemeClr val="accent1">
                  <a:tint val="88000"/>
                  <a:satMod val="150000"/>
                </a:schemeClr>
              </a:solidFill>
            </a:endParaRPr>
          </a:p>
        </p:txBody>
      </p:sp>
      <p:sp>
        <p:nvSpPr>
          <p:cNvPr id="11267" name="Content Placeholder 2"/>
          <p:cNvSpPr>
            <a:spLocks noGrp="1"/>
          </p:cNvSpPr>
          <p:nvPr>
            <p:ph idx="1"/>
          </p:nvPr>
        </p:nvSpPr>
        <p:spPr/>
        <p:txBody>
          <a:bodyPr>
            <a:normAutofit lnSpcReduction="10000"/>
          </a:bodyPr>
          <a:lstStyle/>
          <a:p>
            <a:r>
              <a:rPr lang="en-US" smtClean="0"/>
              <a:t>Dalam Quantitative Research :</a:t>
            </a:r>
          </a:p>
          <a:p>
            <a:pPr>
              <a:buFont typeface="Wingdings" pitchFamily="2" charset="2"/>
              <a:buChar char="ü"/>
            </a:pPr>
            <a:r>
              <a:rPr lang="en-US" smtClean="0"/>
              <a:t>    Literatur terikat dengan pertanyaan penelitian dan hipotesis</a:t>
            </a:r>
          </a:p>
          <a:p>
            <a:pPr>
              <a:buFont typeface="Wingdings" pitchFamily="2" charset="2"/>
              <a:buChar char="ü"/>
            </a:pPr>
            <a:r>
              <a:rPr lang="en-US" smtClean="0"/>
              <a:t>Konsisten dengan metodologi (deduktif)</a:t>
            </a:r>
          </a:p>
          <a:p>
            <a:pPr>
              <a:buFont typeface="Wingdings" pitchFamily="2" charset="2"/>
              <a:buChar char="ü"/>
            </a:pPr>
            <a:endParaRPr lang="en-US" smtClean="0"/>
          </a:p>
          <a:p>
            <a:pPr>
              <a:buFont typeface="Wingdings" pitchFamily="2" charset="2"/>
              <a:buChar char="ü"/>
            </a:pPr>
            <a:endParaRPr lang="en-US" smtClean="0"/>
          </a:p>
          <a:p>
            <a:pPr>
              <a:buFont typeface="Wingdings" pitchFamily="2" charset="2"/>
              <a:buChar char="ü"/>
            </a:pPr>
            <a:endParaRPr lang="en-US" smtClean="0"/>
          </a:p>
          <a:p>
            <a:pPr>
              <a:buFont typeface="Wingdings 2" pitchFamily="18" charset="2"/>
              <a:buNone/>
            </a:pPr>
            <a:r>
              <a:rPr lang="en-US" smtClean="0"/>
              <a:t>(Creswell, 1994)</a:t>
            </a:r>
          </a:p>
          <a:p>
            <a:pPr>
              <a:buFont typeface="Wingdings" pitchFamily="2" charset="2"/>
              <a:buChar char="ü"/>
            </a:pPr>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smtClean="0">
                <a:solidFill>
                  <a:schemeClr val="accent1">
                    <a:tint val="88000"/>
                    <a:satMod val="150000"/>
                  </a:schemeClr>
                </a:solidFill>
              </a:rPr>
              <a:t>Teknik</a:t>
            </a:r>
            <a:r>
              <a:rPr lang="en-US" dirty="0" smtClean="0">
                <a:solidFill>
                  <a:schemeClr val="accent1">
                    <a:tint val="88000"/>
                    <a:satMod val="150000"/>
                  </a:schemeClr>
                </a:solidFill>
              </a:rPr>
              <a:t> Literature Review</a:t>
            </a:r>
            <a:endParaRPr lang="en-US" dirty="0">
              <a:solidFill>
                <a:schemeClr val="accent1">
                  <a:tint val="88000"/>
                  <a:satMod val="150000"/>
                </a:schemeClr>
              </a:solidFill>
            </a:endParaRPr>
          </a:p>
        </p:txBody>
      </p:sp>
      <p:sp>
        <p:nvSpPr>
          <p:cNvPr id="3" name="Content Placeholder 2"/>
          <p:cNvSpPr>
            <a:spLocks noGrp="1"/>
          </p:cNvSpPr>
          <p:nvPr>
            <p:ph idx="1"/>
          </p:nvPr>
        </p:nvSpPr>
        <p:spPr/>
        <p:txBody>
          <a:bodyPr>
            <a:normAutofit fontScale="92500" lnSpcReduction="20000"/>
          </a:bodyPr>
          <a:lstStyle/>
          <a:p>
            <a:pPr marL="265176" indent="-265176" fontAlgn="auto">
              <a:spcAft>
                <a:spcPts val="0"/>
              </a:spcAft>
              <a:buFont typeface="Wingdings 2"/>
              <a:buChar char=""/>
              <a:defRPr/>
            </a:pPr>
            <a:r>
              <a:rPr lang="en-US" dirty="0" err="1" smtClean="0"/>
              <a:t>Sebutkan</a:t>
            </a:r>
            <a:r>
              <a:rPr lang="en-US" dirty="0" smtClean="0"/>
              <a:t> problem yang </a:t>
            </a:r>
            <a:r>
              <a:rPr lang="en-US" dirty="0" err="1" smtClean="0"/>
              <a:t>dikemukakan</a:t>
            </a:r>
            <a:endParaRPr lang="en-US" dirty="0" smtClean="0"/>
          </a:p>
          <a:p>
            <a:pPr marL="265176" indent="-265176" fontAlgn="auto">
              <a:spcAft>
                <a:spcPts val="0"/>
              </a:spcAft>
              <a:buFont typeface="Wingdings 2"/>
              <a:buChar char=""/>
              <a:defRPr/>
            </a:pPr>
            <a:r>
              <a:rPr lang="en-US" dirty="0" err="1" smtClean="0"/>
              <a:t>Nyatakan</a:t>
            </a:r>
            <a:r>
              <a:rPr lang="en-US" dirty="0" smtClean="0"/>
              <a:t> </a:t>
            </a:r>
            <a:r>
              <a:rPr lang="en-US" dirty="0" err="1" smtClean="0"/>
              <a:t>fokus</a:t>
            </a:r>
            <a:r>
              <a:rPr lang="en-US" dirty="0" smtClean="0"/>
              <a:t> </a:t>
            </a:r>
            <a:r>
              <a:rPr lang="en-US" dirty="0" err="1" smtClean="0"/>
              <a:t>dan</a:t>
            </a:r>
            <a:r>
              <a:rPr lang="en-US" dirty="0" smtClean="0"/>
              <a:t> </a:t>
            </a:r>
            <a:r>
              <a:rPr lang="en-US" dirty="0" err="1" smtClean="0"/>
              <a:t>kegunaan</a:t>
            </a:r>
            <a:r>
              <a:rPr lang="en-US" dirty="0" smtClean="0"/>
              <a:t> </a:t>
            </a:r>
            <a:r>
              <a:rPr lang="en-US" dirty="0" err="1" smtClean="0"/>
              <a:t>dari</a:t>
            </a:r>
            <a:r>
              <a:rPr lang="en-US" dirty="0" smtClean="0"/>
              <a:t> study</a:t>
            </a:r>
          </a:p>
          <a:p>
            <a:pPr marL="265176" indent="-265176" fontAlgn="auto">
              <a:spcAft>
                <a:spcPts val="0"/>
              </a:spcAft>
              <a:buFont typeface="Wingdings 2"/>
              <a:buChar char=""/>
              <a:defRPr/>
            </a:pPr>
            <a:r>
              <a:rPr lang="en-US" dirty="0" err="1" smtClean="0"/>
              <a:t>Nyatakan</a:t>
            </a:r>
            <a:r>
              <a:rPr lang="en-US" dirty="0" smtClean="0"/>
              <a:t> </a:t>
            </a:r>
            <a:r>
              <a:rPr lang="en-US" dirty="0" err="1" smtClean="0"/>
              <a:t>informasi</a:t>
            </a:r>
            <a:r>
              <a:rPr lang="en-US" dirty="0" smtClean="0"/>
              <a:t> </a:t>
            </a:r>
            <a:r>
              <a:rPr lang="en-US" dirty="0" err="1" smtClean="0"/>
              <a:t>tentang</a:t>
            </a:r>
            <a:r>
              <a:rPr lang="en-US" dirty="0" smtClean="0"/>
              <a:t> </a:t>
            </a:r>
            <a:r>
              <a:rPr lang="en-US" dirty="0" err="1" smtClean="0"/>
              <a:t>sampel</a:t>
            </a:r>
            <a:r>
              <a:rPr lang="en-US" dirty="0" smtClean="0"/>
              <a:t>, </a:t>
            </a:r>
            <a:r>
              <a:rPr lang="en-US" dirty="0" err="1" smtClean="0"/>
              <a:t>populasi</a:t>
            </a:r>
            <a:r>
              <a:rPr lang="en-US" dirty="0" smtClean="0"/>
              <a:t> </a:t>
            </a:r>
            <a:r>
              <a:rPr lang="en-US" dirty="0" err="1" smtClean="0"/>
              <a:t>atau</a:t>
            </a:r>
            <a:r>
              <a:rPr lang="en-US" dirty="0" smtClean="0"/>
              <a:t> </a:t>
            </a:r>
            <a:r>
              <a:rPr lang="en-US" dirty="0" err="1" smtClean="0"/>
              <a:t>subyek</a:t>
            </a:r>
            <a:r>
              <a:rPr lang="en-US" dirty="0" smtClean="0"/>
              <a:t> </a:t>
            </a:r>
            <a:r>
              <a:rPr lang="en-US" dirty="0" err="1" smtClean="0"/>
              <a:t>penelitian</a:t>
            </a:r>
            <a:endParaRPr lang="en-US" dirty="0" smtClean="0"/>
          </a:p>
          <a:p>
            <a:pPr marL="265176" indent="-265176" fontAlgn="auto">
              <a:spcAft>
                <a:spcPts val="0"/>
              </a:spcAft>
              <a:buFont typeface="Wingdings 2"/>
              <a:buChar char=""/>
              <a:defRPr/>
            </a:pPr>
            <a:r>
              <a:rPr lang="en-US" dirty="0" smtClean="0"/>
              <a:t>Review </a:t>
            </a:r>
            <a:r>
              <a:rPr lang="en-US" dirty="0" err="1" smtClean="0"/>
              <a:t>keluaran-keluaran</a:t>
            </a:r>
            <a:r>
              <a:rPr lang="en-US" dirty="0" smtClean="0"/>
              <a:t> </a:t>
            </a:r>
            <a:r>
              <a:rPr lang="en-US" dirty="0" err="1" smtClean="0"/>
              <a:t>pokok</a:t>
            </a:r>
            <a:r>
              <a:rPr lang="en-US" dirty="0" smtClean="0"/>
              <a:t> yang </a:t>
            </a:r>
            <a:r>
              <a:rPr lang="en-US" dirty="0" err="1" smtClean="0"/>
              <a:t>berhubungan</a:t>
            </a:r>
            <a:r>
              <a:rPr lang="en-US" dirty="0" smtClean="0"/>
              <a:t> </a:t>
            </a:r>
            <a:r>
              <a:rPr lang="en-US" dirty="0" err="1" smtClean="0"/>
              <a:t>dengan</a:t>
            </a:r>
            <a:r>
              <a:rPr lang="en-US" dirty="0" smtClean="0"/>
              <a:t> </a:t>
            </a:r>
            <a:r>
              <a:rPr lang="en-US" dirty="0" err="1" smtClean="0"/>
              <a:t>studi</a:t>
            </a:r>
            <a:r>
              <a:rPr lang="en-US" dirty="0" smtClean="0"/>
              <a:t>.</a:t>
            </a:r>
          </a:p>
          <a:p>
            <a:pPr marL="265176" indent="-265176" fontAlgn="auto">
              <a:spcAft>
                <a:spcPts val="0"/>
              </a:spcAft>
              <a:buFont typeface="Wingdings 2"/>
              <a:buChar char=""/>
              <a:defRPr/>
            </a:pPr>
            <a:r>
              <a:rPr lang="en-US" dirty="0" err="1" smtClean="0"/>
              <a:t>Kemukakan</a:t>
            </a:r>
            <a:r>
              <a:rPr lang="en-US" dirty="0" smtClean="0"/>
              <a:t> </a:t>
            </a:r>
            <a:r>
              <a:rPr lang="en-US" dirty="0" err="1" smtClean="0"/>
              <a:t>kekurangan</a:t>
            </a:r>
            <a:r>
              <a:rPr lang="en-US" dirty="0" smtClean="0"/>
              <a:t> </a:t>
            </a:r>
            <a:r>
              <a:rPr lang="en-US" dirty="0" err="1" smtClean="0"/>
              <a:t>teknis</a:t>
            </a:r>
            <a:r>
              <a:rPr lang="en-US" dirty="0" smtClean="0"/>
              <a:t> </a:t>
            </a:r>
            <a:r>
              <a:rPr lang="en-US" dirty="0" err="1" smtClean="0"/>
              <a:t>dan</a:t>
            </a:r>
            <a:r>
              <a:rPr lang="en-US" dirty="0" smtClean="0"/>
              <a:t> </a:t>
            </a:r>
            <a:r>
              <a:rPr lang="en-US" dirty="0" err="1" smtClean="0"/>
              <a:t>metodologi</a:t>
            </a:r>
            <a:r>
              <a:rPr lang="en-US" dirty="0" smtClean="0"/>
              <a:t> </a:t>
            </a:r>
            <a:r>
              <a:rPr lang="en-US" dirty="0" err="1" smtClean="0"/>
              <a:t>dari</a:t>
            </a:r>
            <a:r>
              <a:rPr lang="en-US" dirty="0" smtClean="0"/>
              <a:t> </a:t>
            </a:r>
            <a:r>
              <a:rPr lang="en-US" dirty="0" err="1" smtClean="0"/>
              <a:t>studi</a:t>
            </a:r>
            <a:r>
              <a:rPr lang="en-US" dirty="0" smtClean="0"/>
              <a:t> </a:t>
            </a:r>
            <a:r>
              <a:rPr lang="en-US" dirty="0" err="1" smtClean="0"/>
              <a:t>tersebut</a:t>
            </a:r>
            <a:endParaRPr lang="en-US" dirty="0" smtClean="0"/>
          </a:p>
          <a:p>
            <a:pPr marL="265176" indent="-265176" fontAlgn="auto">
              <a:spcAft>
                <a:spcPts val="0"/>
              </a:spcAft>
              <a:buFont typeface="Wingdings 2"/>
              <a:buChar char=""/>
              <a:defRPr/>
            </a:pPr>
            <a:r>
              <a:rPr lang="en-US" dirty="0" err="1" smtClean="0"/>
              <a:t>Identifikasi</a:t>
            </a:r>
            <a:r>
              <a:rPr lang="en-US" dirty="0" smtClean="0"/>
              <a:t>  </a:t>
            </a:r>
            <a:r>
              <a:rPr lang="en-US" dirty="0" err="1" smtClean="0"/>
              <a:t>kesimpulan</a:t>
            </a:r>
            <a:r>
              <a:rPr lang="en-US" dirty="0" smtClean="0"/>
              <a:t> </a:t>
            </a:r>
            <a:r>
              <a:rPr lang="en-US" dirty="0" err="1" smtClean="0"/>
              <a:t>utama</a:t>
            </a:r>
            <a:r>
              <a:rPr lang="en-US" dirty="0" smtClean="0"/>
              <a:t> </a:t>
            </a:r>
            <a:r>
              <a:rPr lang="en-US" dirty="0" err="1" smtClean="0"/>
              <a:t>dari</a:t>
            </a:r>
            <a:r>
              <a:rPr lang="en-US" dirty="0" smtClean="0"/>
              <a:t> </a:t>
            </a:r>
            <a:r>
              <a:rPr lang="en-US" dirty="0" err="1" smtClean="0"/>
              <a:t>tema</a:t>
            </a:r>
            <a:r>
              <a:rPr lang="en-US" dirty="0" smtClean="0"/>
              <a:t> </a:t>
            </a:r>
            <a:r>
              <a:rPr lang="en-US" dirty="0" err="1" smtClean="0"/>
              <a:t>tersebut</a:t>
            </a:r>
            <a:endParaRPr lang="en-US" dirty="0" smtClean="0"/>
          </a:p>
          <a:p>
            <a:pPr marL="265176" indent="-265176" fontAlgn="auto">
              <a:spcAft>
                <a:spcPts val="0"/>
              </a:spcAft>
              <a:buFont typeface="Wingdings 2"/>
              <a:buNone/>
              <a:defRPr/>
            </a:pPr>
            <a:r>
              <a:rPr lang="en-US" dirty="0" smtClean="0"/>
              <a:t>(Creswell, 1994)</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err="1" smtClean="0">
                <a:solidFill>
                  <a:schemeClr val="accent1">
                    <a:tint val="88000"/>
                    <a:satMod val="150000"/>
                  </a:schemeClr>
                </a:solidFill>
              </a:rPr>
              <a:t>Prioritas</a:t>
            </a:r>
            <a:r>
              <a:rPr lang="en-US" dirty="0" smtClean="0">
                <a:solidFill>
                  <a:schemeClr val="accent1">
                    <a:tint val="88000"/>
                    <a:satMod val="150000"/>
                  </a:schemeClr>
                </a:solidFill>
              </a:rPr>
              <a:t> </a:t>
            </a:r>
            <a:r>
              <a:rPr lang="en-US" dirty="0" err="1" smtClean="0">
                <a:solidFill>
                  <a:schemeClr val="accent1">
                    <a:tint val="88000"/>
                    <a:satMod val="150000"/>
                  </a:schemeClr>
                </a:solidFill>
              </a:rPr>
              <a:t>dalam</a:t>
            </a:r>
            <a:r>
              <a:rPr lang="en-US" dirty="0" smtClean="0">
                <a:solidFill>
                  <a:schemeClr val="accent1">
                    <a:tint val="88000"/>
                    <a:satMod val="150000"/>
                  </a:schemeClr>
                </a:solidFill>
              </a:rPr>
              <a:t> Literature Review</a:t>
            </a:r>
            <a:endParaRPr lang="en-US" dirty="0">
              <a:solidFill>
                <a:schemeClr val="accent1">
                  <a:tint val="88000"/>
                  <a:satMod val="150000"/>
                </a:schemeClr>
              </a:solidFill>
            </a:endParaRPr>
          </a:p>
        </p:txBody>
      </p:sp>
      <p:sp>
        <p:nvSpPr>
          <p:cNvPr id="13315" name="Content Placeholder 2"/>
          <p:cNvSpPr>
            <a:spLocks noGrp="1"/>
          </p:cNvSpPr>
          <p:nvPr>
            <p:ph idx="1"/>
          </p:nvPr>
        </p:nvSpPr>
        <p:spPr/>
        <p:txBody>
          <a:bodyPr/>
          <a:lstStyle/>
          <a:p>
            <a:pPr marL="514350" indent="-514350">
              <a:buFont typeface="Wingdings 2" pitchFamily="18" charset="2"/>
              <a:buAutoNum type="arabicPeriod"/>
            </a:pPr>
            <a:r>
              <a:rPr lang="en-US" smtClean="0"/>
              <a:t>Mulailah dengan artikel-artikel dalam jurnal ilmiah</a:t>
            </a:r>
          </a:p>
          <a:p>
            <a:pPr marL="514350" indent="-514350">
              <a:buFont typeface="Wingdings 2" pitchFamily="18" charset="2"/>
              <a:buAutoNum type="arabicPeriod"/>
            </a:pPr>
            <a:r>
              <a:rPr lang="en-US" smtClean="0"/>
              <a:t>Lanjutkan dengan review terhadap buku-buku terkait</a:t>
            </a:r>
          </a:p>
          <a:p>
            <a:pPr marL="514350" indent="-514350">
              <a:buFont typeface="Wingdings 2" pitchFamily="18" charset="2"/>
              <a:buAutoNum type="arabicPeriod"/>
            </a:pPr>
            <a:r>
              <a:rPr lang="en-US" smtClean="0"/>
              <a:t>Lalu telaah conference papers atas topik terkait</a:t>
            </a:r>
          </a:p>
          <a:p>
            <a:pPr marL="514350" indent="-514350">
              <a:buFont typeface="Wingdings 2" pitchFamily="18" charset="2"/>
              <a:buAutoNum type="arabicPeriod"/>
            </a:pPr>
            <a:r>
              <a:rPr lang="en-US" smtClean="0"/>
              <a:t>Lihat juga abstrak-abstrak karya tulis ilmiah (tesis-disertasi)</a:t>
            </a:r>
          </a:p>
        </p:txBody>
      </p:sp>
    </p:spTree>
  </p:cSld>
  <p:clrMapOvr>
    <a:masterClrMapping/>
  </p:clrMapOvr>
</p:sld>
</file>

<file path=ppt/theme/theme1.xml><?xml version="1.0" encoding="utf-8"?>
<a:theme xmlns:a="http://schemas.openxmlformats.org/drawingml/2006/main" name="Office Them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TotalTime>
  <Words>302</Words>
  <Application>Microsoft Office PowerPoint</Application>
  <PresentationFormat>On-screen Show (4:3)</PresentationFormat>
  <Paragraphs>47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Literature review</vt:lpstr>
      <vt:lpstr>What is literature review?</vt:lpstr>
      <vt:lpstr>Slide 3</vt:lpstr>
      <vt:lpstr>Langkah-Langkah Menyusun  Literature Review</vt:lpstr>
      <vt:lpstr>Literature Review</vt:lpstr>
      <vt:lpstr>Slide 6</vt:lpstr>
      <vt:lpstr>Teknik Literature Review</vt:lpstr>
      <vt:lpstr>Prioritas dalam Literature 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Literature review</dc:title>
  <dc:creator>user</dc:creator>
  <cp:lastModifiedBy>user</cp:lastModifiedBy>
  <cp:revision>6</cp:revision>
  <dcterms:created xsi:type="dcterms:W3CDTF">2010-11-09T12:11:49Z</dcterms:created>
  <dcterms:modified xsi:type="dcterms:W3CDTF">2012-05-03T10:46:37Z</dcterms:modified>
</cp:coreProperties>
</file>