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256" r:id="rId2"/>
    <p:sldId id="282" r:id="rId3"/>
    <p:sldId id="283" r:id="rId4"/>
    <p:sldId id="284" r:id="rId5"/>
    <p:sldId id="287" r:id="rId6"/>
    <p:sldId id="286" r:id="rId7"/>
    <p:sldId id="290" r:id="rId8"/>
    <p:sldId id="292" r:id="rId9"/>
    <p:sldId id="285" r:id="rId10"/>
    <p:sldId id="311" r:id="rId11"/>
    <p:sldId id="312" r:id="rId12"/>
    <p:sldId id="291" r:id="rId13"/>
    <p:sldId id="293" r:id="rId14"/>
    <p:sldId id="295" r:id="rId15"/>
    <p:sldId id="294" r:id="rId16"/>
    <p:sldId id="296" r:id="rId17"/>
    <p:sldId id="297" r:id="rId18"/>
    <p:sldId id="298" r:id="rId19"/>
    <p:sldId id="304" r:id="rId20"/>
    <p:sldId id="305" r:id="rId21"/>
    <p:sldId id="306" r:id="rId22"/>
    <p:sldId id="299" r:id="rId23"/>
    <p:sldId id="307" r:id="rId24"/>
    <p:sldId id="300" r:id="rId25"/>
    <p:sldId id="308" r:id="rId26"/>
    <p:sldId id="301" r:id="rId27"/>
    <p:sldId id="302" r:id="rId28"/>
    <p:sldId id="309" r:id="rId29"/>
    <p:sldId id="310" r:id="rId30"/>
    <p:sldId id="30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434" autoAdjust="0"/>
  </p:normalViewPr>
  <p:slideViewPr>
    <p:cSldViewPr snapToGrid="0" snapToObjects="1">
      <p:cViewPr varScale="1">
        <p:scale>
          <a:sx n="69" d="100"/>
          <a:sy n="69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A54CF-CD66-0141-A387-44ABD316C2A6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36EE2-B86A-6245-8242-957CA68C7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17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9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72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62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75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88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31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05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84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95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41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45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38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28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47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79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90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01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25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2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44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56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57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18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720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63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321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208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242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612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6EE2-B86A-6245-8242-957CA68C7B8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94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0DD1-36EC-4A5E-A9C7-71D651E0E213}" type="datetime1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6D79A-99AC-4470-8A19-DBDF0B5DDA72}" type="datetime1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73CA-0AD9-40E2-9594-ACBBB4CAB84E}" type="datetime1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5C9C4-22F7-4BD4-9701-4F87083F4A11}" type="datetime1">
              <a:rPr lang="en-US" smtClean="0"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F6DC3-018A-4DEA-B91D-B6115A658713}" type="datetime1">
              <a:rPr lang="en-US" smtClean="0"/>
              <a:t>11/28/2018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D32-7102-47DB-B0C3-29BBD6544F7E}" type="datetime1">
              <a:rPr lang="en-US" smtClean="0"/>
              <a:t>11/28/2018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30DEB-C35E-40CF-B0E1-B727161198B0}" type="datetime1">
              <a:rPr lang="en-US" smtClean="0"/>
              <a:t>11/28/2018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451B-A925-4532-90DD-AE9DCB6F9074}" type="datetime1">
              <a:rPr lang="en-US" smtClean="0"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5DE5-32CB-48E2-BEE4-CEEDC6889D0E}" type="datetime1">
              <a:rPr lang="en-US" smtClean="0"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1AEF0-2124-46CE-BDBA-C8C4B52E981E}" type="datetime1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37BD1-DCD9-419E-923C-62E9F9CD1E1B}" type="datetime1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International Course and Conference on Victimology, Surabaya, Indonesia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C7156F3-9CBE-4757-A592-F154BC15DD07}" type="datetime1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smtClean="0"/>
              <a:t>3rd International Course and Conference on Victimology, Surabaya, Indonesia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532" y="3466531"/>
            <a:ext cx="7506267" cy="2934268"/>
          </a:xfrm>
        </p:spPr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Bhanu Prakash Nunna</a:t>
            </a:r>
            <a:r>
              <a:rPr lang="en-US" sz="1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18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Doctoral Research Scholar</a:t>
            </a:r>
            <a:br>
              <a:rPr lang="en-US" sz="1800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OP Jindal Global University</a:t>
            </a:r>
            <a:br>
              <a:rPr lang="en-US" sz="1800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India</a:t>
            </a:r>
            <a:br>
              <a:rPr lang="en-US" sz="1800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b="1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1800" b="1" smtClean="0">
                <a:solidFill>
                  <a:schemeClr val="tx1"/>
                </a:solidFill>
                <a:latin typeface="+mn-lt"/>
              </a:rPr>
            </a:br>
            <a:r>
              <a:rPr lang="en-US" sz="2000" b="1" smtClean="0">
                <a:solidFill>
                  <a:schemeClr val="tx1"/>
                </a:solidFill>
                <a:latin typeface="+mn-lt"/>
              </a:rPr>
              <a:t>Lecture 2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20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3</a:t>
            </a:r>
            <a:r>
              <a:rPr lang="en-US" sz="1800" baseline="30000" dirty="0" smtClean="0">
                <a:solidFill>
                  <a:schemeClr val="tx1"/>
                </a:solidFill>
                <a:latin typeface="+mn-lt"/>
              </a:rPr>
              <a:t>rd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 International Conference and Course on Victimology</a:t>
            </a:r>
            <a:br>
              <a:rPr lang="en-US" sz="1800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27-29 </a:t>
            </a:r>
            <a:r>
              <a:rPr lang="en-US" sz="1800" smtClean="0">
                <a:solidFill>
                  <a:schemeClr val="tx1"/>
                </a:solidFill>
                <a:latin typeface="+mn-lt"/>
              </a:rPr>
              <a:t>November 2018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1800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Surabaya, Indonesia</a:t>
            </a:r>
            <a:r>
              <a:rPr lang="en-US" sz="1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1800" b="1" dirty="0" smtClean="0">
                <a:solidFill>
                  <a:schemeClr val="tx1"/>
                </a:solidFill>
                <a:latin typeface="+mn-lt"/>
              </a:rPr>
            </a:br>
            <a:endParaRPr lang="en-US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9532" y="825144"/>
            <a:ext cx="75062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Introduction to Theoretical Victimology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00250"/>
            <a:ext cx="758589" cy="6005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744" y="300249"/>
            <a:ext cx="758589" cy="6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2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506" y="451803"/>
            <a:ext cx="7560291" cy="80426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+mn-lt"/>
              </a:rPr>
              <a:t>Today’s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524" y="1624561"/>
            <a:ext cx="7241273" cy="365712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This </a:t>
            </a:r>
            <a:r>
              <a:rPr lang="en-US" sz="2800" dirty="0">
                <a:solidFill>
                  <a:schemeClr val="tx1"/>
                </a:solidFill>
              </a:rPr>
              <a:t>lecture  has the purpose of convincing you</a:t>
            </a:r>
            <a:r>
              <a:rPr lang="en-US" sz="2800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Theory in victimology is necessary.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3rd International Course and Conference on Victimology, Surabaya, Indonesia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E47DCB03-754E-4FDE-8CF5-4C42E397A35D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955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506" y="451803"/>
            <a:ext cx="7560291" cy="80426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+mn-lt"/>
              </a:rPr>
              <a:t>What is a victim in victimology?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524" y="1624561"/>
            <a:ext cx="7241273" cy="43531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Victimology</a:t>
            </a:r>
            <a:endParaRPr lang="en-US" b="1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Victima</a:t>
            </a:r>
            <a:r>
              <a:rPr lang="en-US" sz="2000" dirty="0">
                <a:solidFill>
                  <a:schemeClr val="tx1"/>
                </a:solidFill>
              </a:rPr>
              <a:t> (Lat.) : the </a:t>
            </a:r>
            <a:r>
              <a:rPr lang="en-US" sz="2000" dirty="0" smtClean="0">
                <a:solidFill>
                  <a:schemeClr val="tx1"/>
                </a:solidFill>
              </a:rPr>
              <a:t>victim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Logos  (Greek) theory, body of knowledge 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20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Many other </a:t>
            </a:r>
            <a:r>
              <a:rPr lang="en-US" sz="2000" dirty="0" smtClean="0">
                <a:solidFill>
                  <a:schemeClr val="tx1"/>
                </a:solidFill>
              </a:rPr>
              <a:t>words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Victim has several meanings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Something that is sacrificed for a higher purpose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Something that is damaged </a:t>
            </a:r>
            <a:endParaRPr lang="en-US" dirty="0" smtClean="0">
              <a:solidFill>
                <a:schemeClr val="tx1"/>
              </a:solidFill>
            </a:endParaRPr>
          </a:p>
          <a:p>
            <a:pPr marL="640080" lvl="2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In Victimology, we do not look at the sacrifice. We look only at the damaged.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674E083D-31D4-4D62-AEBC-E5AFBEC767D1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0962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72" y="410380"/>
            <a:ext cx="7560291" cy="804267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tx1"/>
                </a:solidFill>
                <a:latin typeface="+mn-lt"/>
              </a:rPr>
              <a:t>The word “victim” is used in many contexts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24F02047-5766-4FEC-9066-C8C11CAF2365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4</a:t>
            </a:fld>
            <a:endParaRPr lang="en-US" sz="1200" dirty="0"/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982638" y="1790159"/>
            <a:ext cx="7399361" cy="3884525"/>
          </a:xfrm>
          <a:prstGeom prst="rect">
            <a:avLst/>
          </a:prstGeom>
        </p:spPr>
        <p:txBody>
          <a:bodyPr vert="horz" wrap="square" lIns="0" tIns="12065" rIns="0" bIns="0" rtlCol="0" anchor="ctr" anchorCtr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Know your question – know the context of the term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I am a victim of racism.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I am a victim of discrimination.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I am a victim of religious intolerance.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I am a victim of cancer</a:t>
            </a:r>
            <a:r>
              <a:rPr lang="en-US" sz="22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Trump claims that the poor white Americans are victims of Obama’s politics. </a:t>
            </a:r>
          </a:p>
          <a:p>
            <a:pPr marR="5080" lvl="1">
              <a:spcBef>
                <a:spcPts val="95"/>
              </a:spcBef>
              <a:buFont typeface="Wingdings" panose="05000000000000000000" pitchFamily="2" charset="2"/>
              <a:buChar char="§"/>
              <a:tabLst>
                <a:tab pos="3700779" algn="l"/>
              </a:tabLst>
            </a:pP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0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244" y="236798"/>
            <a:ext cx="7560291" cy="804267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n-lt"/>
              </a:rPr>
              <a:t>U</a:t>
            </a: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sing 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the concept “victim”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262" y="1484107"/>
            <a:ext cx="7392538" cy="428162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 Sarcastic tone for ‘non-victim’ claiming to be a ‘victim’. Why do we do that?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victim status gives a strong position!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They </a:t>
            </a:r>
            <a:r>
              <a:rPr lang="en-US" dirty="0">
                <a:solidFill>
                  <a:schemeClr val="tx1"/>
                </a:solidFill>
              </a:rPr>
              <a:t>are uncontestable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You loose  respectability and status if you attack them, if you </a:t>
            </a:r>
            <a:r>
              <a:rPr lang="en-US" dirty="0" smtClean="0">
                <a:solidFill>
                  <a:schemeClr val="tx1"/>
                </a:solidFill>
              </a:rPr>
              <a:t>cast </a:t>
            </a:r>
            <a:r>
              <a:rPr lang="en-US" dirty="0">
                <a:solidFill>
                  <a:schemeClr val="tx1"/>
                </a:solidFill>
              </a:rPr>
              <a:t>doubt on them</a:t>
            </a:r>
            <a:r>
              <a:rPr lang="en-US" dirty="0" smtClean="0">
                <a:solidFill>
                  <a:schemeClr val="tx1"/>
                </a:solidFill>
              </a:rPr>
              <a:t>!</a:t>
            </a:r>
          </a:p>
          <a:p>
            <a:pPr marL="32004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 The </a:t>
            </a:r>
            <a:r>
              <a:rPr lang="en-US" dirty="0">
                <a:solidFill>
                  <a:schemeClr val="tx1"/>
                </a:solidFill>
              </a:rPr>
              <a:t>Victim Status creates respectability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It creates attention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It liberates from contradictions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1CDC5CDE-63D7-4D59-BD64-6DF8B23BD311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5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011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860AF341-F6CD-4E44-A44B-02B6C18C7DD5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6</a:t>
            </a:fld>
            <a:endParaRPr lang="en-US" sz="1200" dirty="0"/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846153" y="868627"/>
            <a:ext cx="7590439" cy="4814010"/>
          </a:xfrm>
          <a:prstGeom prst="rect">
            <a:avLst/>
          </a:prstGeom>
        </p:spPr>
        <p:txBody>
          <a:bodyPr vert="horz" wrap="square" lIns="0" tIns="12065" rIns="0" bIns="0" rtlCol="0" anchor="ctr" anchorCtr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 The </a:t>
            </a:r>
            <a:r>
              <a:rPr lang="en-US" dirty="0">
                <a:solidFill>
                  <a:schemeClr val="tx1"/>
                </a:solidFill>
              </a:rPr>
              <a:t>victim does not act (does not have agency)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 The </a:t>
            </a:r>
            <a:r>
              <a:rPr lang="en-US" dirty="0">
                <a:solidFill>
                  <a:schemeClr val="tx1"/>
                </a:solidFill>
              </a:rPr>
              <a:t>victim merely suffers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 The </a:t>
            </a:r>
            <a:r>
              <a:rPr lang="en-US" dirty="0">
                <a:solidFill>
                  <a:schemeClr val="tx1"/>
                </a:solidFill>
              </a:rPr>
              <a:t>victim does not have any responsibility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 The </a:t>
            </a:r>
            <a:r>
              <a:rPr lang="en-US" dirty="0">
                <a:solidFill>
                  <a:schemeClr val="tx1"/>
                </a:solidFill>
              </a:rPr>
              <a:t>victim is innocent </a:t>
            </a:r>
            <a:r>
              <a:rPr lang="en-US" i="1" dirty="0">
                <a:solidFill>
                  <a:schemeClr val="tx1"/>
                </a:solidFill>
              </a:rPr>
              <a:t>per </a:t>
            </a:r>
            <a:r>
              <a:rPr lang="en-US" i="1" dirty="0" err="1">
                <a:solidFill>
                  <a:schemeClr val="tx1"/>
                </a:solidFill>
              </a:rPr>
              <a:t>definitionem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Is </a:t>
            </a:r>
            <a:r>
              <a:rPr lang="en-US" dirty="0">
                <a:solidFill>
                  <a:schemeClr val="tx1"/>
                </a:solidFill>
              </a:rPr>
              <a:t>this not the dream of all power-holders, to portrait themselves as victims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marL="32004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OF COURSE THIS DOES NOT PERTAIN TO Real VICTIMS of Crime</a:t>
            </a:r>
          </a:p>
          <a:p>
            <a:pPr marR="5080" lvl="1">
              <a:spcBef>
                <a:spcPts val="95"/>
              </a:spcBef>
              <a:buFont typeface="Wingdings" panose="05000000000000000000" pitchFamily="2" charset="2"/>
              <a:buChar char="§"/>
              <a:tabLst>
                <a:tab pos="3700779" algn="l"/>
              </a:tabLst>
            </a:pP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15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506" y="451803"/>
            <a:ext cx="7560291" cy="80426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+mn-lt"/>
              </a:rPr>
              <a:t>The word “victim” is </a:t>
            </a:r>
            <a:r>
              <a:rPr lang="en-US" sz="4000" b="1" dirty="0" err="1">
                <a:solidFill>
                  <a:schemeClr val="tx1"/>
                </a:solidFill>
                <a:latin typeface="+mn-lt"/>
              </a:rPr>
              <a:t>highjacked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501254"/>
            <a:ext cx="7241273" cy="345335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What happens here is the “setting the scene” of the victim </a:t>
            </a:r>
            <a:r>
              <a:rPr lang="en-US" sz="2200" dirty="0" smtClean="0">
                <a:solidFill>
                  <a:schemeClr val="tx1"/>
                </a:solidFill>
              </a:rPr>
              <a:t>status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Claiming to be a victim`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The humiliating </a:t>
            </a:r>
            <a:r>
              <a:rPr lang="en-US" sz="2200" dirty="0" smtClean="0">
                <a:solidFill>
                  <a:schemeClr val="tx1"/>
                </a:solidFill>
              </a:rPr>
              <a:t>stigma </a:t>
            </a:r>
            <a:r>
              <a:rPr lang="en-US" sz="2200" dirty="0">
                <a:solidFill>
                  <a:schemeClr val="tx1"/>
                </a:solidFill>
              </a:rPr>
              <a:t>is transformed into a </a:t>
            </a:r>
            <a:r>
              <a:rPr lang="en-US" sz="2200" dirty="0" smtClean="0">
                <a:solidFill>
                  <a:schemeClr val="tx1"/>
                </a:solidFill>
              </a:rPr>
              <a:t>“license”</a:t>
            </a: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This license becomes a Magna Charta that permits to say and to do with impunity what is allowed to no one </a:t>
            </a:r>
            <a:r>
              <a:rPr lang="en-US" sz="2200" dirty="0" smtClean="0">
                <a:solidFill>
                  <a:schemeClr val="tx1"/>
                </a:solidFill>
              </a:rPr>
              <a:t>else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B74785F6-3486-491A-A38C-B41FD53640A0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2172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374" y="505920"/>
            <a:ext cx="7550626" cy="52218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 many connotations of the word victim….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Victims or survivors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Feminist groups do not like to speak of victims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They see in the word a negative labelling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“Victim is week” “Victim is unable” “Victim is incompetent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Immediately there comes up the association of the big, bad, offender who is the dangerous foreigner. (Christie: The Ideal Victim)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8DF3C87E-822C-4A43-BBC4-28FF7E30ED11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404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537" y="1235361"/>
            <a:ext cx="6857998" cy="43531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</a:rPr>
              <a:t>Are we all victims?</a:t>
            </a:r>
          </a:p>
          <a:p>
            <a:pPr marL="0" indent="0">
              <a:buNone/>
            </a:pPr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</a:rPr>
              <a:t>General Victimology </a:t>
            </a:r>
          </a:p>
          <a:p>
            <a:pPr marL="0" indent="0">
              <a:buNone/>
            </a:pPr>
            <a:endParaRPr lang="en-US" sz="2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</a:rPr>
              <a:t>Special Victimology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b="1" dirty="0" smtClean="0">
                <a:solidFill>
                  <a:schemeClr val="tx1"/>
                </a:solidFill>
              </a:rPr>
              <a:t>Victims of crime, human rights violations and abuse of power</a:t>
            </a:r>
            <a:endParaRPr lang="en-US" sz="22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62F3FA87-81BD-45C4-88A8-E8989838FF23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70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FDD9985B-E266-4AB5-AB13-5DBA40E22073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10</a:t>
            </a:fld>
            <a:endParaRPr lang="en-US" sz="1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432230"/>
              </p:ext>
            </p:extLst>
          </p:nvPr>
        </p:nvGraphicFramePr>
        <p:xfrm>
          <a:off x="955884" y="1261281"/>
          <a:ext cx="7156030" cy="4465439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504555"/>
                <a:gridCol w="3651475"/>
              </a:tblGrid>
              <a:tr h="396417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Traditional Theoretical Perspectives in Victimology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763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Theory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Author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</a:tr>
              <a:tr h="70459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Lifestyle-Exposure Theory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Hindelang, Gottfredson &amp; Garofalo (1978)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</a:tr>
              <a:tr h="92289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Routine Activity Theory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Cohen &amp; Felson (1979)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</a:tr>
              <a:tr h="390491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Opportunity Model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Cohen, Kleugel &amp; Land (1981)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</a:tr>
              <a:tr h="61526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Differential Risk Model of Criminal Victimization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Fattah (1991)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</a:tr>
              <a:tr h="54115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Extended Low Self-Control Theory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Schreck (1999)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</a:tr>
              <a:tr h="54115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Extended Control Balance Theory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Piquero</a:t>
                      </a:r>
                      <a:r>
                        <a:rPr lang="en-US" sz="1800" dirty="0">
                          <a:effectLst/>
                        </a:rPr>
                        <a:t> &amp; Hickman (2003)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51" marR="67851" marT="0" marB="0" anchor="ctr"/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21709" y="293897"/>
            <a:ext cx="7560291" cy="80426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+mn-lt"/>
              </a:rPr>
              <a:t>Theoretical perspectives</a:t>
            </a:r>
            <a:endParaRPr lang="en-US" sz="36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826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76F41F11-B1B4-4F6F-8076-BB414122E768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11</a:t>
            </a:fld>
            <a:endParaRPr lang="en-US" sz="120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21709" y="411103"/>
            <a:ext cx="7560291" cy="80426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+mn-lt"/>
              </a:rPr>
              <a:t>Theoretical perspectives</a:t>
            </a:r>
            <a:endParaRPr lang="en-US" sz="36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09933" y="1658216"/>
            <a:ext cx="7629099" cy="3745159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ja-JP" sz="2300" dirty="0" smtClean="0">
                <a:solidFill>
                  <a:schemeClr val="tx1"/>
                </a:solidFill>
              </a:rPr>
              <a:t>The traditional victimology theories are more criminological in their essence. </a:t>
            </a:r>
          </a:p>
          <a:p>
            <a:pPr marL="0" indent="0">
              <a:buClr>
                <a:srgbClr val="C00000"/>
              </a:buClr>
              <a:buNone/>
            </a:pPr>
            <a:endParaRPr lang="en-US" altLang="ja-JP" sz="2300" dirty="0" smtClean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ja-JP" sz="2300" dirty="0" smtClean="0">
                <a:solidFill>
                  <a:schemeClr val="tx1"/>
                </a:solidFill>
              </a:rPr>
              <a:t>They talk about crime and why crime happened</a:t>
            </a:r>
          </a:p>
          <a:p>
            <a:pPr marL="0" indent="0">
              <a:buClr>
                <a:srgbClr val="C00000"/>
              </a:buClr>
              <a:buNone/>
            </a:pPr>
            <a:endParaRPr lang="en-US" altLang="ja-JP" sz="2300" dirty="0" smtClean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1"/>
                </a:solidFill>
              </a:rPr>
              <a:t>This does not belong to Victimology</a:t>
            </a:r>
          </a:p>
          <a:p>
            <a:pPr marL="0" indent="0">
              <a:buClr>
                <a:srgbClr val="C00000"/>
              </a:buClr>
              <a:buNone/>
            </a:pPr>
            <a:endParaRPr lang="en-US" altLang="ja-JP" sz="23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7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895830"/>
            <a:ext cx="7560291" cy="109674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+mn-lt"/>
                <a:ea typeface="宋体" pitchFamily="2" charset="-122"/>
              </a:rPr>
              <a:t>Definition of </a:t>
            </a:r>
            <a:r>
              <a:rPr lang="en-US" altLang="zh-CN" sz="3600" b="1" dirty="0" smtClean="0">
                <a:solidFill>
                  <a:schemeClr val="tx1"/>
                </a:solidFill>
                <a:latin typeface="+mn-lt"/>
                <a:ea typeface="宋体" pitchFamily="2" charset="-122"/>
              </a:rPr>
              <a:t>Victimization:</a:t>
            </a:r>
            <a:r>
              <a:rPr lang="en-US" altLang="zh-CN" sz="3600" b="1" dirty="0">
                <a:solidFill>
                  <a:schemeClr val="tx1"/>
                </a:solidFill>
                <a:latin typeface="+mn-lt"/>
                <a:ea typeface="宋体" pitchFamily="2" charset="-122"/>
              </a:rPr>
              <a:t/>
            </a:r>
            <a:br>
              <a:rPr lang="en-US" altLang="zh-CN" sz="3600" b="1" dirty="0">
                <a:solidFill>
                  <a:schemeClr val="tx1"/>
                </a:solidFill>
                <a:latin typeface="+mn-lt"/>
                <a:ea typeface="宋体" pitchFamily="2" charset="-122"/>
              </a:rPr>
            </a:br>
            <a:r>
              <a:rPr lang="en-US" altLang="zh-CN" sz="3600" b="1" dirty="0" smtClean="0">
                <a:solidFill>
                  <a:srgbClr val="C00000"/>
                </a:solidFill>
                <a:latin typeface="+mn-lt"/>
                <a:ea typeface="宋体" pitchFamily="2" charset="-122"/>
              </a:rPr>
              <a:t>A Dynamic View</a:t>
            </a:r>
            <a:endParaRPr lang="en-US" sz="3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77E012DD-29C8-49B7-9B48-ED58DFFD0BAD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12</a:t>
            </a:fld>
            <a:endParaRPr lang="en-US" sz="1200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87103" y="1981200"/>
            <a:ext cx="7494897" cy="4114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sz="2200" dirty="0" smtClean="0">
                <a:solidFill>
                  <a:schemeClr val="tx1"/>
                </a:solidFill>
                <a:ea typeface="宋体" panose="02010600030101010101" pitchFamily="2" charset="-122"/>
              </a:rPr>
              <a:t>Victimizations are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Invasions into the Self of the victim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en-US" altLang="zh-CN" dirty="0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sz="2200" dirty="0" smtClean="0">
                <a:solidFill>
                  <a:schemeClr val="tx1"/>
                </a:solidFill>
                <a:ea typeface="宋体" panose="02010600030101010101" pitchFamily="2" charset="-122"/>
              </a:rPr>
              <a:t>In this definition, we see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a certain model of a person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There is a self, which can be invaded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Invasion means a certain penetration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there is something around the “self”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There is a kernel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zh-CN" altLang="en-US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369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520520"/>
            <a:ext cx="7560291" cy="804267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solidFill>
                  <a:schemeClr val="tx1"/>
                </a:solidFill>
                <a:latin typeface="+mn-lt"/>
                <a:ea typeface="宋体" pitchFamily="2" charset="-122"/>
              </a:rPr>
              <a:t>The Self … and the layers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527" y="1590202"/>
            <a:ext cx="7241273" cy="43531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Imagine an onion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Here is the outer </a:t>
            </a:r>
            <a:r>
              <a:rPr lang="en-US" altLang="zh-CN" dirty="0" smtClean="0">
                <a:solidFill>
                  <a:schemeClr val="tx1"/>
                </a:solidFill>
              </a:rPr>
              <a:t>peel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sz="2200" dirty="0" smtClean="0">
                <a:solidFill>
                  <a:schemeClr val="tx1"/>
                </a:solidFill>
              </a:rPr>
              <a:t>Brown </a:t>
            </a:r>
            <a:r>
              <a:rPr lang="en-US" altLang="zh-CN" sz="2200" dirty="0">
                <a:solidFill>
                  <a:schemeClr val="tx1"/>
                </a:solidFill>
              </a:rPr>
              <a:t>and </a:t>
            </a:r>
            <a:r>
              <a:rPr lang="en-US" altLang="zh-CN" sz="2200" dirty="0" smtClean="0">
                <a:solidFill>
                  <a:schemeClr val="tx1"/>
                </a:solidFill>
              </a:rPr>
              <a:t>tough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sz="2200" dirty="0" smtClean="0">
                <a:solidFill>
                  <a:schemeClr val="tx1"/>
                </a:solidFill>
              </a:rPr>
              <a:t>Remove </a:t>
            </a:r>
            <a:r>
              <a:rPr lang="en-US" altLang="zh-CN" sz="2200" dirty="0">
                <a:solidFill>
                  <a:schemeClr val="tx1"/>
                </a:solidFill>
              </a:rPr>
              <a:t>it: you come to more tender parts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Parts which never have seen the sun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Parts which are softer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The deeper you go, the softer is the material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The softer, the more sensitive to intrusions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The less sensitive, the easier it is to intrude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The less protected, them more pain is produced by intrusions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In the center of the onion, there is the real Self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F30CD0F1-1E6B-4203-B0E9-AD3679CC1336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427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520520"/>
            <a:ext cx="8338782" cy="804267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Onion Model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EF385730-1067-445A-995B-D3A8EDC34C79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14</a:t>
            </a:fld>
            <a:endParaRPr lang="en-US" sz="1200" dirty="0"/>
          </a:p>
        </p:txBody>
      </p:sp>
      <p:pic>
        <p:nvPicPr>
          <p:cNvPr id="11" name="Picture 10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9" y="1746913"/>
            <a:ext cx="3930556" cy="333734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3797409" y="5281546"/>
            <a:ext cx="12314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James (2015)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8499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89" y="520520"/>
            <a:ext cx="8338782" cy="804267"/>
          </a:xfrm>
        </p:spPr>
        <p:txBody>
          <a:bodyPr>
            <a:noAutofit/>
          </a:bodyPr>
          <a:lstStyle/>
          <a:p>
            <a:r>
              <a:rPr lang="en-US" altLang="zh-CN" sz="4400" b="1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The Self and the layers</a:t>
            </a:r>
            <a:endParaRPr lang="en-US" sz="4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7CA4D631-3767-4C26-8646-FBD1E2717C79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15</a:t>
            </a:fld>
            <a:endParaRPr lang="en-US" sz="12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761998" y="1709380"/>
            <a:ext cx="7543802" cy="4114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Victimizations are Invasions into the Self of the Victim</a:t>
            </a:r>
          </a:p>
          <a:p>
            <a:pPr marL="320040" lvl="1" indent="0">
              <a:lnSpc>
                <a:spcPct val="90000"/>
              </a:lnSpc>
              <a:buNone/>
              <a:defRPr/>
            </a:pPr>
            <a:endParaRPr lang="en-US" altLang="zh-CN" sz="2400" dirty="0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sz="2200" dirty="0" smtClean="0">
                <a:solidFill>
                  <a:schemeClr val="tx1"/>
                </a:solidFill>
                <a:ea typeface="宋体" panose="02010600030101010101" pitchFamily="2" charset="-122"/>
              </a:rPr>
              <a:t>According to their severity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sz="2200" dirty="0" smtClean="0">
                <a:solidFill>
                  <a:schemeClr val="tx1"/>
                </a:solidFill>
                <a:ea typeface="宋体" panose="02010600030101010101" pitchFamily="2" charset="-122"/>
              </a:rPr>
              <a:t>Severity is represented by the deepness of the invasion in this model</a:t>
            </a:r>
          </a:p>
          <a:p>
            <a:pPr marL="640080" lvl="2" indent="0">
              <a:lnSpc>
                <a:spcPct val="90000"/>
              </a:lnSpc>
              <a:buNone/>
              <a:defRPr/>
            </a:pPr>
            <a:endParaRPr lang="en-US" altLang="zh-CN" sz="2200" dirty="0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sz="2400" dirty="0" smtClean="0">
                <a:solidFill>
                  <a:schemeClr val="tx1"/>
                </a:solidFill>
                <a:ea typeface="宋体" panose="02010600030101010101" pitchFamily="2" charset="-122"/>
              </a:rPr>
              <a:t>Victimizations on the surface are light and easy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en-US" altLang="zh-CN" sz="2400" dirty="0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en-US" altLang="zh-CN" sz="24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26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575214"/>
            <a:ext cx="8338782" cy="80426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+mn-lt"/>
              </a:rPr>
              <a:t>Intensity </a:t>
            </a:r>
            <a:r>
              <a:rPr lang="en-US" sz="4000" b="1" dirty="0" smtClean="0">
                <a:solidFill>
                  <a:schemeClr val="tx1"/>
                </a:solidFill>
                <a:latin typeface="+mn-lt"/>
              </a:rPr>
              <a:t>1st </a:t>
            </a:r>
            <a:r>
              <a:rPr lang="en-US" sz="4000" b="1" dirty="0">
                <a:solidFill>
                  <a:schemeClr val="tx1"/>
                </a:solidFill>
                <a:latin typeface="+mn-lt"/>
              </a:rPr>
              <a:t>grade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5221" y="1542197"/>
            <a:ext cx="7500579" cy="356206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en-US" altLang="zh-CN" dirty="0" smtClean="0">
                <a:solidFill>
                  <a:schemeClr val="tx1"/>
                </a:solidFill>
              </a:rPr>
              <a:t> Intensity 1st degree</a:t>
            </a:r>
          </a:p>
          <a:p>
            <a:pPr lvl="2">
              <a:buFont typeface="Wingdings" panose="05000000000000000000" pitchFamily="2" charset="2"/>
              <a:buChar char="q"/>
              <a:defRPr/>
            </a:pPr>
            <a:endParaRPr lang="en-US" altLang="zh-CN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Loss of non valuable cheap mass </a:t>
            </a:r>
            <a:r>
              <a:rPr lang="en-US" altLang="zh-CN" dirty="0" smtClean="0">
                <a:solidFill>
                  <a:schemeClr val="tx1"/>
                </a:solidFill>
              </a:rPr>
              <a:t>products</a:t>
            </a:r>
          </a:p>
          <a:p>
            <a:pPr marL="320040" lvl="1" indent="0">
              <a:buNone/>
              <a:defRPr/>
            </a:pPr>
            <a:endParaRPr lang="en-US" altLang="zh-CN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Different: items that are emotionally loaded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The case of theft of an inherited ring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9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FFBDC43B-9A82-44C6-8757-374A7C42D179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0713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37" y="520520"/>
            <a:ext cx="7685963" cy="804267"/>
          </a:xfrm>
        </p:spPr>
        <p:txBody>
          <a:bodyPr>
            <a:noAutofit/>
          </a:bodyPr>
          <a:lstStyle/>
          <a:p>
            <a:r>
              <a:rPr lang="en-US" altLang="zh-CN" sz="4400" b="1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Intensity 2</a:t>
            </a:r>
            <a:r>
              <a:rPr lang="en-US" altLang="zh-CN" sz="4400" b="1" baseline="30000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nd</a:t>
            </a:r>
            <a:r>
              <a:rPr lang="en-US" altLang="zh-CN" sz="4400" b="1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 grade</a:t>
            </a:r>
            <a:endParaRPr lang="en-US" sz="4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7FF0C7D6-7E53-4671-BC39-9D7F0A95100D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17</a:t>
            </a:fld>
            <a:endParaRPr lang="en-US" sz="1200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871181" y="1586005"/>
            <a:ext cx="7620001" cy="4114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The case of burglary</a:t>
            </a:r>
          </a:p>
          <a:p>
            <a:pPr marL="0" indent="0">
              <a:buNone/>
              <a:defRPr/>
            </a:pPr>
            <a:endParaRPr lang="en-US" altLang="zh-CN" dirty="0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Feeling of invasion of privacy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Feeling of shattered security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Feeling of loss of property</a:t>
            </a:r>
          </a:p>
          <a:p>
            <a:pPr marL="320040" lvl="1" indent="0">
              <a:buNone/>
              <a:defRPr/>
            </a:pPr>
            <a:endParaRPr lang="en-US" altLang="zh-CN" dirty="0" smtClean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Reactions: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Anger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Fear, Panic attacks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Sleeplessness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  <a:ea typeface="宋体" panose="02010600030101010101" pitchFamily="2" charset="-122"/>
              </a:rPr>
              <a:t>headache</a:t>
            </a:r>
          </a:p>
        </p:txBody>
      </p:sp>
    </p:spTree>
    <p:extLst>
      <p:ext uri="{BB962C8B-B14F-4D97-AF65-F5344CB8AC3E}">
        <p14:creationId xmlns:p14="http://schemas.microsoft.com/office/powerpoint/2010/main" val="195439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520520"/>
            <a:ext cx="8338782" cy="804267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Invasions: Intensity 3</a:t>
            </a:r>
            <a:r>
              <a:rPr lang="en-US" altLang="zh-CN" sz="4000" b="1" baseline="30000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rd</a:t>
            </a:r>
            <a:r>
              <a:rPr lang="en-US" altLang="zh-CN" sz="4000" b="1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 grade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542197"/>
            <a:ext cx="7377751" cy="455835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Imagine Street Robbery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First you do not believe what happens</a:t>
            </a: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This is a joke!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Then: panic, anger, nervousness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Rage that nobody comes and helps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Loss of ability to evaluate social situations </a:t>
            </a:r>
            <a:r>
              <a:rPr lang="en-US" altLang="zh-CN" dirty="0" smtClean="0">
                <a:solidFill>
                  <a:schemeClr val="tx1"/>
                </a:solidFill>
              </a:rPr>
              <a:t>properly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 smtClean="0">
                <a:solidFill>
                  <a:schemeClr val="tx1"/>
                </a:solidFill>
              </a:rPr>
              <a:t>Loss of ability to self-evaluate </a:t>
            </a:r>
            <a:r>
              <a:rPr lang="en-US" altLang="zh-CN" dirty="0" err="1" smtClean="0">
                <a:solidFill>
                  <a:schemeClr val="tx1"/>
                </a:solidFill>
              </a:rPr>
              <a:t>behaviour</a:t>
            </a:r>
            <a:endParaRPr lang="en-US" altLang="zh-CN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Loss of physical integrity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Loss of property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Sadness that nothing is like it was before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Insecurity!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609D8448-B3A0-4E21-81C2-3C71C8712E4C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9189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520520"/>
            <a:ext cx="8338782" cy="804267"/>
          </a:xfrm>
        </p:spPr>
        <p:txBody>
          <a:bodyPr>
            <a:noAutofit/>
          </a:bodyPr>
          <a:lstStyle/>
          <a:p>
            <a:r>
              <a:rPr lang="en-US" altLang="zh-CN" sz="4000" b="1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Intensity 4</a:t>
            </a:r>
            <a:r>
              <a:rPr lang="en-US" altLang="zh-CN" sz="4000" b="1" baseline="30000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th</a:t>
            </a:r>
            <a:r>
              <a:rPr lang="en-US" altLang="zh-CN" sz="4000" b="1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sz="4000" b="1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grade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650423"/>
            <a:ext cx="7377751" cy="455835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zh-CN" sz="2800" dirty="0" smtClean="0">
                <a:solidFill>
                  <a:schemeClr val="tx1"/>
                </a:solidFill>
              </a:rPr>
              <a:t> Sexual </a:t>
            </a:r>
            <a:r>
              <a:rPr lang="en-US" altLang="zh-CN" sz="2800" dirty="0">
                <a:solidFill>
                  <a:schemeClr val="tx1"/>
                </a:solidFill>
              </a:rPr>
              <a:t>victimization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In human interactions, everyone sends and receives signals of sexual content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This happens all the time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But: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that does not correspond to our </a:t>
            </a:r>
            <a:r>
              <a:rPr lang="en-US" altLang="zh-CN" sz="2200" dirty="0" smtClean="0">
                <a:solidFill>
                  <a:schemeClr val="tx1"/>
                </a:solidFill>
              </a:rPr>
              <a:t>self </a:t>
            </a:r>
            <a:r>
              <a:rPr lang="en-US" altLang="zh-CN" sz="2200" dirty="0">
                <a:solidFill>
                  <a:schemeClr val="tx1"/>
                </a:solidFill>
              </a:rPr>
              <a:t>image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we believe that is only so </a:t>
            </a:r>
          </a:p>
          <a:p>
            <a:pPr lvl="4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in moments where we want this to happen</a:t>
            </a:r>
          </a:p>
          <a:p>
            <a:pPr lvl="4">
              <a:lnSpc>
                <a:spcPct val="90000"/>
              </a:lnSpc>
              <a:buFont typeface="Courier New" panose="02070309020205020404" pitchFamily="49" charset="0"/>
              <a:buChar char="o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In moments where we are aware of this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Sex offenders grab us exactly at this spot of our self definition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4672AB76-63A4-475D-86AE-76EAEF45C71D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19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74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520520"/>
            <a:ext cx="8338782" cy="804267"/>
          </a:xfrm>
        </p:spPr>
        <p:txBody>
          <a:bodyPr>
            <a:noAutofit/>
          </a:bodyPr>
          <a:lstStyle/>
          <a:p>
            <a:r>
              <a:rPr lang="en-US" altLang="zh-CN" sz="4000" b="1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Intensity 4</a:t>
            </a:r>
            <a:r>
              <a:rPr lang="en-US" altLang="zh-CN" sz="4000" b="1" baseline="30000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th</a:t>
            </a:r>
            <a:r>
              <a:rPr lang="en-US" altLang="zh-CN" sz="4000" b="1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 grade (cont’d)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650423"/>
            <a:ext cx="7377751" cy="455835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en-US" altLang="zh-CN" sz="2800" dirty="0" smtClean="0">
                <a:solidFill>
                  <a:schemeClr val="tx1"/>
                </a:solidFill>
              </a:rPr>
              <a:t> </a:t>
            </a:r>
            <a:r>
              <a:rPr lang="en-US" altLang="zh-CN" sz="2800" dirty="0">
                <a:solidFill>
                  <a:schemeClr val="tx1"/>
                </a:solidFill>
              </a:rPr>
              <a:t>Sexual </a:t>
            </a:r>
            <a:r>
              <a:rPr lang="en-US" altLang="zh-CN" sz="2800" dirty="0" smtClean="0">
                <a:solidFill>
                  <a:schemeClr val="tx1"/>
                </a:solidFill>
              </a:rPr>
              <a:t>Victimization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sz="2400" dirty="0">
                <a:solidFill>
                  <a:schemeClr val="tx1"/>
                </a:solidFill>
              </a:rPr>
              <a:t>Destruction (change) of identity</a:t>
            </a: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You lived protected in yourself</a:t>
            </a:r>
          </a:p>
          <a:p>
            <a:pPr lvl="3">
              <a:buFont typeface="Courier New" panose="02070309020205020404" pitchFamily="49" charset="0"/>
              <a:buChar char="o"/>
              <a:defRPr/>
            </a:pPr>
            <a:r>
              <a:rPr lang="en-US" altLang="zh-CN" dirty="0">
                <a:solidFill>
                  <a:schemeClr val="tx1"/>
                </a:solidFill>
              </a:rPr>
              <a:t>Now you feel open to the grabbing invasions of everybody</a:t>
            </a:r>
          </a:p>
          <a:p>
            <a:pPr lvl="3">
              <a:buFont typeface="Courier New" panose="02070309020205020404" pitchFamily="49" charset="0"/>
              <a:buChar char="o"/>
              <a:defRPr/>
            </a:pPr>
            <a:r>
              <a:rPr lang="en-US" altLang="zh-CN" dirty="0">
                <a:solidFill>
                  <a:schemeClr val="tx1"/>
                </a:solidFill>
              </a:rPr>
              <a:t>You feel unprotected</a:t>
            </a:r>
          </a:p>
          <a:p>
            <a:pPr lvl="3">
              <a:buFont typeface="Courier New" panose="02070309020205020404" pitchFamily="49" charset="0"/>
              <a:buChar char="o"/>
              <a:defRPr/>
            </a:pPr>
            <a:r>
              <a:rPr lang="en-US" altLang="zh-CN" dirty="0">
                <a:solidFill>
                  <a:schemeClr val="tx1"/>
                </a:solidFill>
              </a:rPr>
              <a:t>You feel insecure and often close to </a:t>
            </a:r>
            <a:r>
              <a:rPr lang="en-US" altLang="zh-CN" dirty="0" smtClean="0">
                <a:solidFill>
                  <a:schemeClr val="tx1"/>
                </a:solidFill>
              </a:rPr>
              <a:t>panic</a:t>
            </a:r>
          </a:p>
          <a:p>
            <a:pPr lvl="3">
              <a:buFont typeface="Courier New" panose="02070309020205020404" pitchFamily="49" charset="0"/>
              <a:buChar char="o"/>
              <a:defRPr/>
            </a:pPr>
            <a:endParaRPr lang="en-US" altLang="zh-CN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You thought you could determine yourself what happens with you (self determination)</a:t>
            </a:r>
          </a:p>
          <a:p>
            <a:pPr lvl="3">
              <a:buFont typeface="Courier New" panose="02070309020205020404" pitchFamily="49" charset="0"/>
              <a:buChar char="o"/>
              <a:defRPr/>
            </a:pPr>
            <a:r>
              <a:rPr lang="en-US" altLang="zh-CN" dirty="0">
                <a:solidFill>
                  <a:schemeClr val="tx1"/>
                </a:solidFill>
              </a:rPr>
              <a:t>Now you feel that you are powerless</a:t>
            </a:r>
          </a:p>
          <a:p>
            <a:pPr lvl="3">
              <a:buFont typeface="Courier New" panose="02070309020205020404" pitchFamily="49" charset="0"/>
              <a:buChar char="o"/>
              <a:defRPr/>
            </a:pPr>
            <a:r>
              <a:rPr lang="en-US" altLang="zh-CN" dirty="0">
                <a:solidFill>
                  <a:schemeClr val="tx1"/>
                </a:solidFill>
              </a:rPr>
              <a:t>You have no autonomy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8A480577-04C8-423B-8333-545E422826E4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841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520520"/>
            <a:ext cx="8338782" cy="804267"/>
          </a:xfrm>
        </p:spPr>
        <p:txBody>
          <a:bodyPr>
            <a:noAutofit/>
          </a:bodyPr>
          <a:lstStyle/>
          <a:p>
            <a:r>
              <a:rPr lang="en-US" altLang="zh-CN" sz="4000" b="1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Intensity 4</a:t>
            </a:r>
            <a:r>
              <a:rPr lang="en-US" altLang="zh-CN" sz="4000" b="1" baseline="30000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th</a:t>
            </a:r>
            <a:r>
              <a:rPr lang="en-US" altLang="zh-CN" sz="4000" b="1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 grade (cont’d)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650423"/>
            <a:ext cx="7377751" cy="37950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zh-CN" sz="2800" dirty="0" smtClean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You felt you were a person with its own dignity and </a:t>
            </a:r>
            <a:r>
              <a:rPr lang="en-US" altLang="zh-CN" dirty="0" smtClean="0">
                <a:solidFill>
                  <a:schemeClr val="tx1"/>
                </a:solidFill>
              </a:rPr>
              <a:t>worth</a:t>
            </a:r>
          </a:p>
          <a:p>
            <a:pPr marL="0" indent="0">
              <a:buNone/>
              <a:defRPr/>
            </a:pPr>
            <a:endParaRPr lang="en-US" altLang="zh-CN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Now you feel invaded with dirty shoes and muddy hands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There is a good chance that your perception of self (self esteem) is damaged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109D069A-4889-460B-A5FD-1323C3F76A79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21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517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520520"/>
            <a:ext cx="8338782" cy="804267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latin typeface="+mn-lt"/>
                <a:ea typeface="宋体" panose="02010600030101010101" pitchFamily="2" charset="-122"/>
              </a:rPr>
              <a:t>Importance of emotional damage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412543"/>
            <a:ext cx="7377751" cy="455835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zh-CN" sz="2200" dirty="0">
                <a:solidFill>
                  <a:schemeClr val="tx1"/>
                </a:solidFill>
              </a:rPr>
              <a:t>Can you live with such a feeling about you and your life</a:t>
            </a:r>
            <a:r>
              <a:rPr lang="en-US" altLang="zh-CN" sz="2200" dirty="0" smtClean="0">
                <a:solidFill>
                  <a:schemeClr val="tx1"/>
                </a:solidFill>
              </a:rPr>
              <a:t>?</a:t>
            </a:r>
          </a:p>
          <a:p>
            <a:pPr marL="0" indent="0">
              <a:buNone/>
              <a:defRPr/>
            </a:pPr>
            <a:endParaRPr lang="en-US" altLang="zh-CN" sz="22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No - but why not?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Life-preserving fictions are destroyed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These fictions are like a shield around you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Now you are forced to live without the protection of these </a:t>
            </a:r>
            <a:r>
              <a:rPr lang="en-US" altLang="zh-CN" dirty="0" smtClean="0">
                <a:solidFill>
                  <a:schemeClr val="tx1"/>
                </a:solidFill>
              </a:rPr>
              <a:t>believes</a:t>
            </a:r>
          </a:p>
          <a:p>
            <a:pPr marL="320040" lvl="1" indent="0">
              <a:buNone/>
              <a:defRPr/>
            </a:pPr>
            <a:endParaRPr lang="en-US" altLang="zh-CN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altLang="zh-CN" dirty="0">
                <a:solidFill>
                  <a:schemeClr val="tx1"/>
                </a:solidFill>
              </a:rPr>
              <a:t>This is completely unknown to you</a:t>
            </a:r>
          </a:p>
          <a:p>
            <a:pPr marL="640080" lvl="2" indent="0">
              <a:buNone/>
              <a:defRPr/>
            </a:pPr>
            <a:endParaRPr lang="en-US" altLang="zh-CN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53C9DF9C-CC0A-4CBB-BC8F-CADF16BBCBBF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0863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520520"/>
            <a:ext cx="8338782" cy="804267"/>
          </a:xfrm>
        </p:spPr>
        <p:txBody>
          <a:bodyPr>
            <a:noAutofit/>
          </a:bodyPr>
          <a:lstStyle/>
          <a:p>
            <a:r>
              <a:rPr lang="en-US" altLang="zh-CN" sz="4000" b="1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Intensity 5</a:t>
            </a:r>
            <a:r>
              <a:rPr lang="en-US" altLang="zh-CN" sz="4000" b="1" baseline="30000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th</a:t>
            </a:r>
            <a:r>
              <a:rPr lang="en-US" altLang="zh-CN" sz="4000" b="1" dirty="0" smtClean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sz="4000" b="1" dirty="0">
                <a:solidFill>
                  <a:schemeClr val="tx1"/>
                </a:solidFill>
                <a:latin typeface="+mn-lt"/>
                <a:ea typeface="宋体" panose="02010600030101010101" pitchFamily="2" charset="-122"/>
              </a:rPr>
              <a:t>grade</a:t>
            </a:r>
            <a:endParaRPr 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447138"/>
            <a:ext cx="7377751" cy="469387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zh-CN" sz="2300" dirty="0" smtClean="0">
                <a:solidFill>
                  <a:schemeClr val="tx1"/>
                </a:solidFill>
              </a:rPr>
              <a:t>S</a:t>
            </a:r>
            <a:r>
              <a:rPr lang="en-US" altLang="en-US" sz="2300" dirty="0" smtClean="0">
                <a:solidFill>
                  <a:schemeClr val="tx1"/>
                </a:solidFill>
              </a:rPr>
              <a:t>evere </a:t>
            </a:r>
            <a:r>
              <a:rPr lang="en-US" altLang="en-US" sz="2300" dirty="0">
                <a:solidFill>
                  <a:schemeClr val="tx1"/>
                </a:solidFill>
              </a:rPr>
              <a:t>physical damages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300" dirty="0">
                <a:solidFill>
                  <a:schemeClr val="tx1"/>
                </a:solidFill>
              </a:rPr>
              <a:t>lasting physical damages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300" dirty="0">
                <a:solidFill>
                  <a:schemeClr val="tx1"/>
                </a:solidFill>
              </a:rPr>
              <a:t>life threatening events damage </a:t>
            </a:r>
          </a:p>
          <a:p>
            <a:pPr lvl="1"/>
            <a:r>
              <a:rPr lang="en-US" altLang="en-US" dirty="0">
                <a:solidFill>
                  <a:schemeClr val="tx1"/>
                </a:solidFill>
              </a:rPr>
              <a:t>with high probability of psycho-traumatic </a:t>
            </a:r>
            <a:r>
              <a:rPr lang="en-US" altLang="en-US" dirty="0" smtClean="0">
                <a:solidFill>
                  <a:schemeClr val="tx1"/>
                </a:solidFill>
              </a:rPr>
              <a:t>consequences</a:t>
            </a:r>
            <a:endParaRPr lang="en-US" altLang="en-US" dirty="0">
              <a:solidFill>
                <a:schemeClr val="tx1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i="1" dirty="0">
                <a:solidFill>
                  <a:schemeClr val="tx1"/>
                </a:solidFill>
              </a:rPr>
              <a:t>risk of psycho-traumatic damages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i="1" dirty="0">
                <a:solidFill>
                  <a:schemeClr val="tx1"/>
                </a:solidFill>
              </a:rPr>
              <a:t>quick-tests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i="1" dirty="0">
                <a:solidFill>
                  <a:schemeClr val="tx1"/>
                </a:solidFill>
              </a:rPr>
              <a:t>very important for early intervention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i="1" dirty="0" err="1">
                <a:solidFill>
                  <a:schemeClr val="tx1"/>
                </a:solidFill>
              </a:rPr>
              <a:t>e.g</a:t>
            </a:r>
            <a:r>
              <a:rPr lang="en-US" altLang="en-US" i="1" dirty="0">
                <a:solidFill>
                  <a:schemeClr val="tx1"/>
                </a:solidFill>
              </a:rPr>
              <a:t> F. W. </a:t>
            </a:r>
            <a:r>
              <a:rPr lang="en-US" altLang="en-US" i="1" dirty="0" err="1">
                <a:solidFill>
                  <a:schemeClr val="tx1"/>
                </a:solidFill>
              </a:rPr>
              <a:t>Winkel</a:t>
            </a:r>
            <a:r>
              <a:rPr lang="en-US" altLang="en-US" i="1" dirty="0">
                <a:solidFill>
                  <a:schemeClr val="tx1"/>
                </a:solidFill>
              </a:rPr>
              <a:t> , G. Fischer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F1D33771-3703-46F3-8314-97D14AB2D2FF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934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685" y="520520"/>
            <a:ext cx="7596115" cy="804267"/>
          </a:xfrm>
        </p:spPr>
        <p:txBody>
          <a:bodyPr>
            <a:noAutofit/>
          </a:bodyPr>
          <a:lstStyle/>
          <a:p>
            <a:pPr algn="ctr"/>
            <a:r>
              <a:rPr lang="en-US" altLang="en-US" sz="4400" b="1" dirty="0">
                <a:solidFill>
                  <a:schemeClr val="tx1"/>
                </a:solidFill>
                <a:latin typeface="+mn-lt"/>
              </a:rPr>
              <a:t>Invasions into the Self</a:t>
            </a:r>
            <a:endParaRPr lang="en-US" sz="4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8" y="1568535"/>
            <a:ext cx="7453951" cy="455835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300" dirty="0" smtClean="0">
                <a:solidFill>
                  <a:schemeClr val="tx1"/>
                </a:solidFill>
              </a:rPr>
              <a:t>This </a:t>
            </a:r>
            <a:r>
              <a:rPr lang="en-US" altLang="en-US" sz="2300" dirty="0">
                <a:solidFill>
                  <a:schemeClr val="tx1"/>
                </a:solidFill>
              </a:rPr>
              <a:t>statement about victimization leads necessarily to a more dynamic perspective. </a:t>
            </a:r>
            <a:endParaRPr lang="en-US" altLang="en-US" sz="23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n-US" sz="23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300" dirty="0">
                <a:solidFill>
                  <a:schemeClr val="tx1"/>
                </a:solidFill>
              </a:rPr>
              <a:t>The field of reactions is a central part of victimology</a:t>
            </a:r>
            <a:r>
              <a:rPr lang="en-US" altLang="en-US" sz="23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3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300" dirty="0">
                <a:solidFill>
                  <a:schemeClr val="tx1"/>
                </a:solidFill>
              </a:rPr>
              <a:t>Look at reactions, and several most important dimensions of victimology open themselves for inspection: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3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3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20D07F89-F581-4A45-81CA-F7D2044A5E07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5868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685" y="520520"/>
            <a:ext cx="7672315" cy="804267"/>
          </a:xfrm>
        </p:spPr>
        <p:txBody>
          <a:bodyPr>
            <a:noAutofit/>
          </a:bodyPr>
          <a:lstStyle/>
          <a:p>
            <a:pPr algn="ctr"/>
            <a:r>
              <a:rPr lang="en-US" altLang="en-US" sz="4400" b="1" dirty="0" smtClean="0">
                <a:solidFill>
                  <a:schemeClr val="tx1"/>
                </a:solidFill>
                <a:latin typeface="+mn-lt"/>
              </a:rPr>
              <a:t>Positioning</a:t>
            </a:r>
            <a:endParaRPr lang="en-US" sz="4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801504"/>
            <a:ext cx="7453951" cy="427175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/>
                </a:solidFill>
              </a:rPr>
              <a:t>We stand in the beginning of the field of “Reactions”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</a:rPr>
              <a:t>remember</a:t>
            </a:r>
            <a:r>
              <a:rPr lang="en-US" altLang="en-US" sz="2200" dirty="0">
                <a:solidFill>
                  <a:schemeClr val="tx1"/>
                </a:solidFill>
              </a:rPr>
              <a:t>: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</a:rPr>
              <a:t>Victimology deals 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/>
                </a:solidFill>
              </a:rPr>
              <a:t>with victims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/>
                </a:solidFill>
              </a:rPr>
              <a:t>with victimizations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/>
                </a:solidFill>
              </a:rPr>
              <a:t>with reactions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altLang="en-US" sz="22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/>
                </a:solidFill>
              </a:rPr>
              <a:t>Now, I have to give you a system (drawers) that helps you to analyze reactions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B8E170D3-0125-4227-835A-32EB5D91580C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25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07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2763" y="1254638"/>
            <a:ext cx="7042245" cy="455835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300" dirty="0">
                <a:solidFill>
                  <a:schemeClr val="tx1"/>
                </a:solidFill>
              </a:rPr>
              <a:t>What kind of reactions?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</a:rPr>
              <a:t>formal - informal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n-US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300" dirty="0">
                <a:solidFill>
                  <a:schemeClr val="tx1"/>
                </a:solidFill>
              </a:rPr>
              <a:t>Who reacts?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</a:rPr>
              <a:t>victims?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</a:rPr>
              <a:t>social environment?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</a:rPr>
              <a:t>institutions?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</a:rPr>
              <a:t>wider society?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A2598AD7-1555-4231-B25A-9ACE9C684783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903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433854"/>
            <a:ext cx="8338782" cy="804267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solidFill>
                  <a:schemeClr val="tx1"/>
                </a:solidFill>
                <a:latin typeface="+mn-lt"/>
              </a:rPr>
              <a:t>System of Reactions (1)</a:t>
            </a:r>
            <a:endParaRPr lang="en-US" sz="3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512989"/>
            <a:ext cx="7246960" cy="455835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tx1"/>
                </a:solidFill>
              </a:rPr>
              <a:t>HOW (informal or formal)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solidFill>
                  <a:schemeClr val="tx1"/>
                </a:solidFill>
              </a:rPr>
              <a:t>WHO (victims and others)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solidFill>
                  <a:srgbClr val="C00000"/>
                </a:solidFill>
              </a:rPr>
              <a:t>1. </a:t>
            </a:r>
            <a:r>
              <a:rPr lang="en-US" altLang="en-US" sz="2000" dirty="0" smtClean="0">
                <a:solidFill>
                  <a:schemeClr val="tx1"/>
                </a:solidFill>
              </a:rPr>
              <a:t>the informal reactions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solidFill>
                  <a:schemeClr val="tx1"/>
                </a:solidFill>
              </a:rPr>
              <a:t>emotional and behavioral reactions to the invasion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C00000"/>
                </a:solidFill>
              </a:rPr>
              <a:t>by the victim</a:t>
            </a:r>
          </a:p>
          <a:p>
            <a:pPr lvl="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solidFill>
                  <a:schemeClr val="tx1"/>
                </a:solidFill>
              </a:rPr>
              <a:t>then you look at crises reactions and crisis theory</a:t>
            </a:r>
          </a:p>
          <a:p>
            <a:pPr lvl="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solidFill>
                  <a:schemeClr val="tx1"/>
                </a:solidFill>
              </a:rPr>
              <a:t>you look at shattered assumptions about life in an orderly, manageable world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C00000"/>
                </a:solidFill>
              </a:rPr>
              <a:t>by the immediate social environment </a:t>
            </a:r>
          </a:p>
          <a:p>
            <a:pPr lvl="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solidFill>
                  <a:schemeClr val="tx1"/>
                </a:solidFill>
              </a:rPr>
              <a:t>then you look at secondary victimization</a:t>
            </a:r>
          </a:p>
          <a:p>
            <a:pPr lvl="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solidFill>
                  <a:schemeClr val="tx1"/>
                </a:solidFill>
              </a:rPr>
              <a:t>just world theory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C00000"/>
                </a:solidFill>
              </a:rPr>
              <a:t>by the collective (wider) social environment</a:t>
            </a:r>
          </a:p>
          <a:p>
            <a:pPr lvl="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solidFill>
                  <a:schemeClr val="tx1"/>
                </a:solidFill>
              </a:rPr>
              <a:t>fear of crime </a:t>
            </a:r>
          </a:p>
          <a:p>
            <a:pPr lvl="3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solidFill>
                  <a:schemeClr val="tx1"/>
                </a:solidFill>
              </a:rPr>
              <a:t>structural victimization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9990A3EA-9743-48D0-9B62-69912A93168C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9546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433854"/>
            <a:ext cx="8338782" cy="804267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solidFill>
                  <a:schemeClr val="tx1"/>
                </a:solidFill>
                <a:latin typeface="+mn-lt"/>
              </a:rPr>
              <a:t>System of Reactions </a:t>
            </a:r>
            <a:r>
              <a:rPr lang="en-US" altLang="en-US" sz="4000" b="1" dirty="0" smtClean="0">
                <a:solidFill>
                  <a:schemeClr val="tx1"/>
                </a:solidFill>
                <a:latin typeface="+mn-lt"/>
              </a:rPr>
              <a:t>(2)</a:t>
            </a:r>
            <a:endParaRPr lang="en-US" sz="3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512989"/>
            <a:ext cx="7246960" cy="4558352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2200" dirty="0" smtClean="0">
                <a:solidFill>
                  <a:srgbClr val="C00000"/>
                </a:solidFill>
              </a:rPr>
              <a:t>2. </a:t>
            </a:r>
            <a:r>
              <a:rPr lang="en-US" altLang="en-US" sz="2200" dirty="0" smtClean="0">
                <a:solidFill>
                  <a:schemeClr val="tx1"/>
                </a:solidFill>
              </a:rPr>
              <a:t>Formal reactions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200" dirty="0" smtClean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chemeClr val="tx1"/>
                </a:solidFill>
              </a:rPr>
              <a:t>written down</a:t>
            </a:r>
          </a:p>
          <a:p>
            <a:pPr marL="320040" lvl="1" indent="0">
              <a:lnSpc>
                <a:spcPct val="80000"/>
              </a:lnSpc>
              <a:buNone/>
            </a:pPr>
            <a:endParaRPr lang="en-US" altLang="en-US" dirty="0">
              <a:solidFill>
                <a:schemeClr val="tx1"/>
              </a:solidFill>
            </a:endParaRP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/>
                </a:solidFill>
              </a:rPr>
              <a:t>therefore not immediately emotional and behavioral like the informal reactions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/>
                </a:solidFill>
              </a:rPr>
              <a:t>these reactions need a formal material base (laws)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/>
                </a:solidFill>
              </a:rPr>
              <a:t>and they need a social organization in form of e.g. criminal justice system, compensation system,  </a:t>
            </a:r>
            <a:endParaRPr lang="en-US" altLang="en-US" sz="2200" dirty="0" smtClean="0">
              <a:solidFill>
                <a:schemeClr val="tx1"/>
              </a:solidFill>
            </a:endParaRPr>
          </a:p>
          <a:p>
            <a:pPr marL="640080" lvl="2" indent="0">
              <a:lnSpc>
                <a:spcPct val="80000"/>
              </a:lnSpc>
              <a:buNone/>
            </a:pPr>
            <a:endParaRPr lang="en-US" altLang="en-US" sz="2200" dirty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</a:rPr>
              <a:t>center piece here is criminal justice reaction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/>
                </a:solidFill>
              </a:rPr>
              <a:t>famous topic: the victim in the criminal justice system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928436C2-BAFD-4298-B420-835C98314AFC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802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433854"/>
            <a:ext cx="8338782" cy="804267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solidFill>
                  <a:schemeClr val="tx1"/>
                </a:solidFill>
                <a:latin typeface="+mn-lt"/>
              </a:rPr>
              <a:t>System of Reactions </a:t>
            </a:r>
            <a:r>
              <a:rPr lang="en-US" altLang="en-US" sz="4000" b="1" dirty="0" smtClean="0">
                <a:solidFill>
                  <a:schemeClr val="tx1"/>
                </a:solidFill>
                <a:latin typeface="+mn-lt"/>
              </a:rPr>
              <a:t>(2)</a:t>
            </a:r>
            <a:endParaRPr lang="en-US" sz="3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9" y="1512989"/>
            <a:ext cx="7246960" cy="4558352"/>
          </a:xfrm>
        </p:spPr>
        <p:txBody>
          <a:bodyPr>
            <a:noAutofit/>
          </a:bodyPr>
          <a:lstStyle/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chemeClr val="tx1"/>
                </a:solidFill>
              </a:rPr>
              <a:t>for some victimologists the center of the field, especially for those with legal or criminological background</a:t>
            </a:r>
          </a:p>
          <a:p>
            <a:pPr marL="320040" lvl="1" indent="0">
              <a:lnSpc>
                <a:spcPct val="80000"/>
              </a:lnSpc>
              <a:buNone/>
            </a:pPr>
            <a:endParaRPr lang="en-US" altLang="en-US" dirty="0" smtClean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chemeClr val="tx1"/>
                </a:solidFill>
              </a:rPr>
              <a:t>but not alone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</a:rPr>
              <a:t>social services 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</a:rPr>
              <a:t>medical services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</a:rPr>
              <a:t>victim assistance services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</a:rPr>
              <a:t>compensation schemes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</a:rPr>
              <a:t>restitution programs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634FB25A-D092-4C85-8AB0-752A904B6F9A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29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7387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0629" y="803306"/>
            <a:ext cx="7246960" cy="161234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6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6000" b="1" dirty="0" err="1" smtClean="0">
                <a:solidFill>
                  <a:schemeClr val="tx1"/>
                </a:solidFill>
              </a:rPr>
              <a:t>Terima</a:t>
            </a:r>
            <a:r>
              <a:rPr lang="en-US" sz="6000" b="1" dirty="0" smtClean="0">
                <a:solidFill>
                  <a:schemeClr val="tx1"/>
                </a:solidFill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</a:rPr>
              <a:t>Kasih</a:t>
            </a:r>
            <a:r>
              <a:rPr lang="en-US" sz="6000" b="1" dirty="0" smtClean="0">
                <a:solidFill>
                  <a:schemeClr val="tx1"/>
                </a:solidFill>
              </a:rPr>
              <a:t>!!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346209"/>
            <a:ext cx="7543801" cy="227692"/>
          </a:xfrm>
        </p:spPr>
        <p:txBody>
          <a:bodyPr/>
          <a:lstStyle/>
          <a:p>
            <a:pPr algn="ctr"/>
            <a:r>
              <a:rPr lang="en-US" sz="1000" smtClean="0">
                <a:solidFill>
                  <a:schemeClr val="tx1"/>
                </a:solidFill>
              </a:rPr>
              <a:t>3rd International Course and Conference on Victimology, Surabaya, Indonesia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61998" y="6277492"/>
            <a:ext cx="878007" cy="365125"/>
          </a:xfrm>
        </p:spPr>
        <p:txBody>
          <a:bodyPr/>
          <a:lstStyle/>
          <a:p>
            <a:fld id="{5EE0CD56-2F2E-46AC-A291-D17AF8D1339D}" type="datetime1">
              <a:rPr lang="en-US" sz="1000" smtClean="0">
                <a:solidFill>
                  <a:schemeClr val="tx1"/>
                </a:solidFill>
              </a:rPr>
              <a:t>11/28/2018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6277491"/>
            <a:ext cx="762000" cy="365125"/>
          </a:xfrm>
        </p:spPr>
        <p:txBody>
          <a:bodyPr/>
          <a:lstStyle/>
          <a:p>
            <a:fld id="{BFEBEB0A-9E3D-4B14-9782-E2AE3DA60D96}" type="slidenum">
              <a:rPr lang="en-US" sz="1200" smtClean="0"/>
              <a:pPr/>
              <a:t>30</a:t>
            </a:fld>
            <a:endParaRPr lang="en-US" sz="1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37313" y="3926663"/>
            <a:ext cx="7293591" cy="16002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n-lt"/>
              </a:rPr>
              <a:t>Bhanu Prakash Nunna</a:t>
            </a:r>
            <a:br>
              <a:rPr lang="en-US" sz="24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2400" b="1" dirty="0" smtClean="0">
                <a:solidFill>
                  <a:schemeClr val="tx1"/>
                </a:solidFill>
                <a:latin typeface="+mn-lt"/>
              </a:rPr>
              <a:t>Email: bpnunna@jgu.edu.in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335" y="3712191"/>
            <a:ext cx="1388571" cy="92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3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2287</TotalTime>
  <Words>1755</Words>
  <Application>Microsoft Office PowerPoint</Application>
  <PresentationFormat>On-screen Show (4:3)</PresentationFormat>
  <Paragraphs>377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Newsprint</vt:lpstr>
      <vt:lpstr>Bhanu Prakash Nunna Doctoral Research Scholar OP Jindal Global University India  Lecture 2 3rd International Conference and Course on Victimology 27-29 November 2018 Surabaya, Indonesia </vt:lpstr>
      <vt:lpstr>Today’s presentation</vt:lpstr>
      <vt:lpstr>What is a victim in victimology?</vt:lpstr>
      <vt:lpstr>The word “victim” is used in many contexts</vt:lpstr>
      <vt:lpstr>Using the concept “victim”</vt:lpstr>
      <vt:lpstr>PowerPoint Presentation</vt:lpstr>
      <vt:lpstr>The word “victim” is highjacked</vt:lpstr>
      <vt:lpstr>PowerPoint Presentation</vt:lpstr>
      <vt:lpstr>PowerPoint Presentation</vt:lpstr>
      <vt:lpstr>Theoretical perspectives</vt:lpstr>
      <vt:lpstr>Theoretical perspectives</vt:lpstr>
      <vt:lpstr>Definition of Victimization: A Dynamic View</vt:lpstr>
      <vt:lpstr>The Self … and the layers</vt:lpstr>
      <vt:lpstr>Onion Model</vt:lpstr>
      <vt:lpstr>The Self and the layers</vt:lpstr>
      <vt:lpstr>Intensity 1st grade </vt:lpstr>
      <vt:lpstr>Intensity 2nd grade</vt:lpstr>
      <vt:lpstr>Invasions: Intensity 3rd grade</vt:lpstr>
      <vt:lpstr>Intensity 4th grade</vt:lpstr>
      <vt:lpstr>Intensity 4th grade (cont’d)</vt:lpstr>
      <vt:lpstr>Intensity 4th grade (cont’d)</vt:lpstr>
      <vt:lpstr>Importance of emotional damage</vt:lpstr>
      <vt:lpstr>Intensity 5th grade</vt:lpstr>
      <vt:lpstr>Invasions into the Self</vt:lpstr>
      <vt:lpstr>Positioning</vt:lpstr>
      <vt:lpstr>PowerPoint Presentation</vt:lpstr>
      <vt:lpstr>System of Reactions (1)</vt:lpstr>
      <vt:lpstr>System of Reactions (2)</vt:lpstr>
      <vt:lpstr>System of Reactions (2)</vt:lpstr>
      <vt:lpstr>Bhanu Prakash Nunna Email: bpnunna@jgu.edu.in</vt:lpstr>
    </vt:vector>
  </TitlesOfParts>
  <Company>California State University, Fresno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32nd Postgraduate Course on Victimology, Victim Assistance, and Criminal Justice</dc:title>
  <dc:creator>Technology Services</dc:creator>
  <cp:lastModifiedBy>Heru Susetyo </cp:lastModifiedBy>
  <cp:revision>142</cp:revision>
  <dcterms:created xsi:type="dcterms:W3CDTF">2016-05-08T05:48:05Z</dcterms:created>
  <dcterms:modified xsi:type="dcterms:W3CDTF">2018-11-27T23:15:52Z</dcterms:modified>
</cp:coreProperties>
</file>