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87" r:id="rId4"/>
  </p:sldMasterIdLst>
  <p:notesMasterIdLst>
    <p:notesMasterId r:id="rId17"/>
  </p:notesMasterIdLst>
  <p:handoutMasterIdLst>
    <p:handoutMasterId r:id="rId18"/>
  </p:handoutMasterIdLst>
  <p:sldIdLst>
    <p:sldId id="259" r:id="rId5"/>
    <p:sldId id="335" r:id="rId6"/>
    <p:sldId id="379" r:id="rId7"/>
    <p:sldId id="380" r:id="rId8"/>
    <p:sldId id="381" r:id="rId9"/>
    <p:sldId id="382" r:id="rId10"/>
    <p:sldId id="385" r:id="rId11"/>
    <p:sldId id="383" r:id="rId12"/>
    <p:sldId id="384" r:id="rId13"/>
    <p:sldId id="386" r:id="rId14"/>
    <p:sldId id="387" r:id="rId15"/>
    <p:sldId id="399" r:id="rId16"/>
  </p:sldIdLst>
  <p:sldSz cx="9144000" cy="6858000" type="screen4x3"/>
  <p:notesSz cx="6797675" cy="9928225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OConnell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xmlns="" id="{6C26A6C6-AA49-4A95-87EA-E5E6326B29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xmlns="" id="{54F0487D-3F84-4035-B893-E34D78C55C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xmlns="" id="{21D9AFDE-A97B-41EE-9D17-CE03B745494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xmlns="" id="{1D7C2378-96F1-458B-8D83-5CECC330F7B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D9CF2D7-EC1A-4723-91A4-C854A24807E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14771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3F97B7CB-C236-492B-8724-55EA1B4735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xmlns="" id="{E3E4F3C0-9FD2-4D62-9542-5EF58A2D59C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48A2E509-2CB7-49DF-A882-320F5C8746D2}" type="datetimeFigureOut">
              <a:rPr lang="en-AU"/>
              <a:pPr>
                <a:defRPr/>
              </a:pPr>
              <a:t>28/11/2018</a:t>
            </a:fld>
            <a:endParaRPr lang="en-AU"/>
          </a:p>
        </p:txBody>
      </p:sp>
      <p:sp>
        <p:nvSpPr>
          <p:cNvPr id="81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xmlns="" id="{05C6B67C-75E6-4128-81C1-4E81A232581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xmlns="" id="{9ED4A857-44FD-41A9-AABF-09BC6BDF72E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xmlns="" id="{10AB4DA0-B880-4792-8A66-C08ADFD7E2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F9A1F2-4BEE-4DB3-9C9C-E1383DA05F5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11423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3A9CBF1-70DF-472C-A495-6277700585E9}" type="slidenum">
              <a:rPr lang="en-AU" altLang="en-US">
                <a:latin typeface="Arial" charset="0"/>
              </a:rPr>
              <a:pPr/>
              <a:t>7</a:t>
            </a:fld>
            <a:endParaRPr lang="en-AU" altLang="en-US">
              <a:latin typeface="Arial" charset="0"/>
            </a:endParaRPr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AB3475E-759F-42FC-8C1A-D18B7BCB7DCE}" type="slidenum">
              <a:rPr lang="en-AU" altLang="en-US">
                <a:latin typeface="Arial" charset="0"/>
              </a:rPr>
              <a:pPr/>
              <a:t>9</a:t>
            </a:fld>
            <a:endParaRPr lang="en-AU" altLang="en-US">
              <a:latin typeface="Arial" charset="0"/>
            </a:endParaRPr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580D1E4-785A-4D4F-A899-F725C231CF04}" type="slidenum">
              <a:rPr lang="en-AU" altLang="en-US">
                <a:latin typeface="Arial" charset="0"/>
              </a:rPr>
              <a:pPr/>
              <a:t>10</a:t>
            </a:fld>
            <a:endParaRPr lang="en-AU" altLang="en-US">
              <a:latin typeface="Arial" charset="0"/>
            </a:endParaRPr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92D9416-6077-4127-864A-5B180A620CD8}" type="slidenum">
              <a:rPr lang="en-AU" altLang="en-US">
                <a:latin typeface="Arial" charset="0"/>
              </a:rPr>
              <a:pPr/>
              <a:t>11</a:t>
            </a:fld>
            <a:endParaRPr lang="en-AU" altLang="en-US">
              <a:latin typeface="Arial" charset="0"/>
            </a:endParaRPr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35E90F2-27CF-4593-A9AF-BF35F60E6486}" type="slidenum">
              <a:rPr lang="en-AU" altLang="en-US">
                <a:latin typeface="Arial" charset="0"/>
              </a:rPr>
              <a:pPr/>
              <a:t>12</a:t>
            </a:fld>
            <a:endParaRPr lang="en-AU" altLang="en-US">
              <a:latin typeface="Arial" charset="0"/>
            </a:endParaRPr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AU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8472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648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3355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840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44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9392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50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5828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091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171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525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8054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59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584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2857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3729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4487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2617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364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001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3607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7595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30238"/>
            <a:ext cx="2057400" cy="54959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30238"/>
            <a:ext cx="6019800" cy="54959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355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0238"/>
            <a:ext cx="8229600" cy="71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3240826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0238"/>
            <a:ext cx="8229600" cy="71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30276554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8672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54184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1702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3272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8445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8939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3275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54788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2140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85641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30238"/>
            <a:ext cx="2057400" cy="54959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30238"/>
            <a:ext cx="6019800" cy="54959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65974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5839A24D-38D8-4A8F-9B82-8793360EA226}"/>
                </a:ext>
              </a:extLst>
            </p:cNvPr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4FB420A2-E758-4EAA-A947-2365F92CA12F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xmlns="" id="{CDC54C2D-B276-4EFD-8C87-565FDD59A923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xmlns="" id="{EA45BEFD-A552-499A-88E8-7780CBE57664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xmlns="" id="{DF0F5B0D-B46F-4717-949F-207DF1609D55}"/>
                </a:ext>
              </a:extLst>
            </p:cNvPr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xmlns="" id="{6B6F0310-88BA-408B-A26F-CE24553F5EF2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xmlns="" id="{9259C55B-7FBF-479C-8DC2-FB3483F99541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xmlns="" id="{36FEDFF2-4C83-4EDD-821B-E9DEE6D6695B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xmlns="" id="{4E557613-7CED-40E1-B28F-4CA662D43A73}"/>
                </a:ext>
              </a:extLst>
            </p:cNvPr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8FF1C50E-5365-4F71-8EF2-11933ABAE7D5}"/>
                </a:ext>
              </a:extLst>
            </p:cNvPr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xmlns="" id="{AC54E6C1-BA5B-4BE9-B1F2-BB2D9D110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0BF87-CC52-4E28-90A0-B3846726884C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2F972E53-C9F1-40BC-AF1B-4CDBA8091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xmlns="" id="{C0EFDAFD-C9A3-4A8C-8FD1-59FDAD1D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6445C-794C-4E47-9221-47AD21D738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070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F144B-6C45-413B-83DD-642104F4ED59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4EACA-0FE9-4EF1-AC74-96500AF0CA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82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08A9-4BEC-4472-9CBF-AA5B0E02A815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46CEB-DBCE-4D22-A480-31F1318786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779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6F4F2-75CF-4FCE-9D99-FD11776A3A1F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63063-F71E-4FC5-8EF9-1BBF37D09B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167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FD3C3-2A14-49AE-9A63-F27C2367337C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86A8A-1F77-438F-8F57-5D3DB353F5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247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7631A-1979-4D4F-B515-04E81A6CEB58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87C91-1D1F-4302-A247-396728BCAF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735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9E064-7C40-4EA8-A4EC-0DD4E77BFA42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8024E-E2E5-4F66-9553-551B84FC50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256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1504F-1C1F-4ACC-BBDF-4F2B8B8D2C84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B479F-925C-485A-A9F9-D857E37803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65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BF971-0ECD-427A-920D-4FE81F7024E5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948F9-EFE7-4750-9D97-569A8FE77E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732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5671A-A339-44C5-80D4-3CE00AEC8CAA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0BB50F-096B-471E-A893-0EFA15EF21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58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8B0C895-D6EA-4D06-8045-39EF9ADD8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756D68B-8EA7-40D0-9FF2-AD24BA39B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0F87AFDC-B781-4D11-A049-03B6C53CFCB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8D116-1998-4C36-A86B-B29225697B5F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E25D06F3-9376-4F0B-B96A-7255319760D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9E7B4D17-EA5F-4003-A7DA-8B8007E06C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056A84C-17A9-45B4-8510-13475DFBCE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26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FB930-AF1F-4A0A-9F6E-48141B3433D6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75D87-F92E-4ABA-8706-B2637D5E1C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523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31FBDE8-33ED-40D8-9012-0E9BF7094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7047C25-43C4-43E5-9B9B-0FE84B56B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6A769DF5-7734-4A61-ADAC-4426ED98C00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0AE38-2AA9-4E2A-ABB6-36361E0B6931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0C918252-920F-4D1F-A269-FC6D865252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475BB14-A9E3-4B7E-8D05-23E818824C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C4BB24B-D269-4A93-96FC-8B5656AF79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679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C1B4A-5C7F-4897-8079-39CC699EB409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C3F312EE-80B4-4183-AD96-F87C750087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873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E8922-5EF7-4091-BC6B-E9A964836EAC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30175-BD32-4DD4-8581-D8C0974C4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441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6E58D-2EE5-45CA-9A6A-17CCA2048C40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61ED8-C19C-4D60-8C8D-3161395441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3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point_Slid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58888" y="5589588"/>
            <a:ext cx="5184775" cy="126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werpoint_Slide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30238"/>
            <a:ext cx="82296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werpoint_Slide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30238"/>
            <a:ext cx="82296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xmlns="" id="{A42F9A26-6C0B-400C-BDA2-4F4EDE2E9CAF}"/>
                </a:ext>
              </a:extLst>
            </p:cNvPr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FDB40508-250E-420C-8545-E529A250B845}"/>
                </a:ext>
              </a:extLst>
            </p:cNvPr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519D9C44-A0E7-452F-9FDB-08D2B06F9C7F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A8671F2A-4BA5-4207-85D5-285547ED8CC0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908776E8-A900-4F98-96D5-CDFCC9BAE8B2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F7F29BF9-E9BF-459E-915A-4BE1C8D5A5A4}"/>
                </a:ext>
              </a:extLst>
            </p:cNvPr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0EBBC054-E7BB-44CC-AA22-58FD1DD9449F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E51E842F-15F4-4D54-892F-A6A1C361EC66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3A27A4D4-EDF2-45C7-8032-B844B44D5A03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ECC7C6CF-CDEB-4406-B796-A5353E64A2AF}"/>
                </a:ext>
              </a:extLst>
            </p:cNvPr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099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9D0FDE-4E1E-4099-A8B1-E9D85A12D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E0B39D5-82EE-4C56-8589-A2BD1D1A3857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E40AE5-FC8A-4F09-B6DC-F5553734D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B9798-3CB2-494F-AE7A-3354EAAFD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fld id="{9CDA7647-DDC9-410C-9A41-EC9D98541A2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8" r:id="rId11"/>
    <p:sldLayoutId id="2147483913" r:id="rId12"/>
    <p:sldLayoutId id="2147483919" r:id="rId13"/>
    <p:sldLayoutId id="2147483914" r:id="rId14"/>
    <p:sldLayoutId id="2147483915" r:id="rId15"/>
    <p:sldLayoutId id="2147483916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339725" y="2708275"/>
            <a:ext cx="6913563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chemeClr val="tx1"/>
                </a:solidFill>
                <a:latin typeface="Arial" charset="0"/>
              </a:rPr>
              <a:t>Evolution of Victims’ Rights &amp; Services in Australia?</a:t>
            </a:r>
            <a:endParaRPr lang="en-AU" altLang="en-US" sz="28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1455738" y="5732463"/>
            <a:ext cx="46799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/>
            <a:r>
              <a:rPr lang="en-AU" altLang="en-US" b="1">
                <a:solidFill>
                  <a:schemeClr val="bg1"/>
                </a:solidFill>
                <a:latin typeface="Arial" charset="0"/>
              </a:rPr>
              <a:t>Michael O’Connell</a:t>
            </a:r>
          </a:p>
          <a:p>
            <a:pPr algn="ctr" eaLnBrk="1" hangingPunct="1"/>
            <a:r>
              <a:rPr lang="en-AU" altLang="en-US" b="1">
                <a:solidFill>
                  <a:schemeClr val="bg1"/>
                </a:solidFill>
                <a:latin typeface="Arial" charset="0"/>
              </a:rPr>
              <a:t> Commissioner for Victims’ Rights</a:t>
            </a:r>
          </a:p>
          <a:p>
            <a:pPr algn="ctr" eaLnBrk="1" hangingPunct="1"/>
            <a:r>
              <a:rPr lang="en-AU" altLang="en-US" b="1">
                <a:solidFill>
                  <a:schemeClr val="bg1"/>
                </a:solidFill>
                <a:latin typeface="Arial" charset="0"/>
              </a:rPr>
              <a:t>Housing SA – February 2017MM</a:t>
            </a:r>
          </a:p>
        </p:txBody>
      </p: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4348163" y="5229225"/>
            <a:ext cx="3313112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r>
              <a:rPr lang="en-AU" altLang="en-US">
                <a:solidFill>
                  <a:schemeClr val="tx1"/>
                </a:solidFill>
                <a:latin typeface="Arial" charset="0"/>
              </a:rPr>
              <a:t>Michael O’Connell AM APM</a:t>
            </a:r>
          </a:p>
          <a:p>
            <a:r>
              <a:rPr lang="en-AU" altLang="en-US">
                <a:solidFill>
                  <a:schemeClr val="tx1"/>
                </a:solidFill>
                <a:latin typeface="Arial" charset="0"/>
              </a:rPr>
              <a:t>Consulting Victimologist</a:t>
            </a:r>
          </a:p>
          <a:p>
            <a:r>
              <a:rPr lang="en-AU" altLang="en-US">
                <a:solidFill>
                  <a:schemeClr val="tx1"/>
                </a:solidFill>
                <a:latin typeface="Arial" charset="0"/>
              </a:rPr>
              <a:t>Secretary-General, WSV</a:t>
            </a:r>
          </a:p>
          <a:p>
            <a:r>
              <a:rPr lang="en-AU" altLang="en-US">
                <a:solidFill>
                  <a:schemeClr val="tx1"/>
                </a:solidFill>
                <a:latin typeface="Arial" charset="0"/>
              </a:rPr>
              <a:t>Member, INVICTM</a:t>
            </a:r>
          </a:p>
          <a:p>
            <a:r>
              <a:rPr lang="en-AU" altLang="en-US">
                <a:solidFill>
                  <a:schemeClr val="tx1"/>
                </a:solidFill>
                <a:latin typeface="Arial" charset="0"/>
              </a:rPr>
              <a:t>Member, VSA</a:t>
            </a:r>
          </a:p>
        </p:txBody>
      </p:sp>
      <p:pic>
        <p:nvPicPr>
          <p:cNvPr id="10245" name="Picture 4" descr="Image result for o'connell family coat of arm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13" y="5356225"/>
            <a:ext cx="684212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73F4C159-5352-4148-BE57-6120E4D21E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692150"/>
            <a:ext cx="6694487" cy="5257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2800" b="1" dirty="0">
                <a:solidFill>
                  <a:schemeClr val="accent2"/>
                </a:solidFill>
              </a:rPr>
              <a:t>1960: Statutory, state-funded victim compensation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AU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Margaret Fry – most offenders impecunious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Nils Christie  - ideal victim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AU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Rationales – social contract, humanitarian, crime prevention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AU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– mixed results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alt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Crime / victim surveys – growth of statistics to inform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404813"/>
            <a:ext cx="6840538" cy="5759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altLang="en-US" sz="2800" b="1" smtClean="0">
                <a:solidFill>
                  <a:schemeClr val="accent2"/>
                </a:solidFill>
              </a:rPr>
              <a:t>1970: Advent of the victims’ movement &amp; growth of victim assistance</a:t>
            </a:r>
          </a:p>
          <a:p>
            <a:pPr eaLnBrk="1" hangingPunct="1">
              <a:buFontTx/>
              <a:buNone/>
            </a:pPr>
            <a:endParaRPr lang="en-AU" altLang="en-US" sz="2400" smtClean="0"/>
          </a:p>
          <a:p>
            <a:pPr eaLnBrk="1" hangingPunct="1"/>
            <a:r>
              <a:rPr lang="en-AU" altLang="en-US" sz="2400" smtClean="0"/>
              <a:t>Civil rights – spurred on other causes</a:t>
            </a:r>
          </a:p>
          <a:p>
            <a:pPr eaLnBrk="1" hangingPunct="1"/>
            <a:r>
              <a:rPr lang="en-AU" altLang="en-US" sz="2400" smtClean="0"/>
              <a:t>Women’s movement  - unenviable &amp; powerless position - crisis centres &amp; shelters</a:t>
            </a:r>
          </a:p>
          <a:p>
            <a:pPr eaLnBrk="1" hangingPunct="1"/>
            <a:endParaRPr lang="en-AU" altLang="en-US" sz="2400" smtClean="0"/>
          </a:p>
          <a:p>
            <a:pPr eaLnBrk="1" hangingPunct="1"/>
            <a:r>
              <a:rPr lang="en-AU" altLang="en-US" sz="2400" smtClean="0"/>
              <a:t>Victim activism – self-help organisations</a:t>
            </a:r>
          </a:p>
          <a:p>
            <a:pPr eaLnBrk="1" hangingPunct="1"/>
            <a:endParaRPr lang="en-AU" altLang="en-US" sz="2400" smtClean="0"/>
          </a:p>
          <a:p>
            <a:pPr eaLnBrk="1" hangingPunct="1"/>
            <a:r>
              <a:rPr lang="en-AU" altLang="en-US" sz="2400" smtClean="0"/>
              <a:t>Research – mismatch: victims’ needs v victim services</a:t>
            </a:r>
          </a:p>
          <a:p>
            <a:pPr eaLnBrk="1" hangingPunct="1"/>
            <a:endParaRPr lang="en-US" altLang="en-US" sz="2800" smtClean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89686E9F-73E3-41EA-8320-B634EF0CCE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404813"/>
            <a:ext cx="6769100" cy="6048375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4500" b="1" dirty="0">
                <a:solidFill>
                  <a:schemeClr val="accent2"/>
                </a:solidFill>
              </a:rPr>
              <a:t>1980: Promulgation of victims’ rights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AU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Inquiry into victims of crime – South Australia (1981), NSW, VIC, TAS, ACT, WA, QLD</a:t>
            </a:r>
          </a:p>
          <a:p>
            <a:pPr marL="0" indent="0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AU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United Nations – Declaration of Basic Principles of Justice for Victims of Crime and Victims of Abuse of Power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altLang="en-US" sz="3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Domestic victims’ rights instruments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AU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hangingPunct="1">
              <a:defRPr/>
            </a:pPr>
            <a:r>
              <a:rPr lang="en-AU" altLang="en-US" sz="3700" dirty="0"/>
              <a:t>Evolving victim assistance</a:t>
            </a:r>
          </a:p>
          <a:p>
            <a:pPr lvl="1" eaLnBrk="1" hangingPunct="1">
              <a:defRPr/>
            </a:pPr>
            <a:r>
              <a:rPr lang="en-AU" altLang="en-US" sz="3000" dirty="0"/>
              <a:t>Professionalisation – social work paradigm</a:t>
            </a:r>
          </a:p>
          <a:p>
            <a:pPr lvl="1" eaLnBrk="1" hangingPunct="1">
              <a:defRPr/>
            </a:pPr>
            <a:r>
              <a:rPr lang="en-AU" altLang="en-US" sz="3000" dirty="0"/>
              <a:t>Government intervention – funding</a:t>
            </a:r>
          </a:p>
          <a:p>
            <a:pPr eaLnBrk="1" hangingPunct="1">
              <a:defRPr/>
            </a:pPr>
            <a:endParaRPr lang="en-AU" altLang="en-US" sz="3200" dirty="0"/>
          </a:p>
          <a:p>
            <a:pPr eaLnBrk="1" hangingPunct="1">
              <a:defRPr/>
            </a:pPr>
            <a:r>
              <a:rPr lang="en-AU" altLang="en-US" sz="3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Victim activism – Victimological scholarship</a:t>
            </a: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xmlns="" id="{E9AC5A28-411E-48DF-B7E0-BDDE7FD486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439738"/>
            <a:ext cx="7056438" cy="59785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AU" altLang="en-US" sz="2800" b="1" dirty="0">
                <a:solidFill>
                  <a:schemeClr val="accent2"/>
                </a:solidFill>
              </a:rPr>
              <a:t>1990: Consolidating victims’ rights yet contracting victim compensation</a:t>
            </a:r>
          </a:p>
          <a:p>
            <a:pPr eaLnBrk="1" hangingPunct="1">
              <a:buFontTx/>
              <a:buNone/>
              <a:defRPr/>
            </a:pPr>
            <a:endParaRPr lang="en-AU" altLang="en-US" sz="2400" dirty="0"/>
          </a:p>
          <a:p>
            <a:pPr eaLnBrk="1" hangingPunct="1">
              <a:defRPr/>
            </a:pPr>
            <a:r>
              <a:rPr lang="en-AU" altLang="en-US" sz="2400" dirty="0"/>
              <a:t>National Charter on Victims’ Rights</a:t>
            </a:r>
          </a:p>
          <a:p>
            <a:pPr eaLnBrk="1" hangingPunct="1">
              <a:defRPr/>
            </a:pPr>
            <a:r>
              <a:rPr lang="en-AU" altLang="en-US" sz="2400" dirty="0"/>
              <a:t>Research as an ‘influence’</a:t>
            </a:r>
          </a:p>
          <a:p>
            <a:pPr lvl="1" eaLnBrk="1" hangingPunct="1">
              <a:defRPr/>
            </a:pPr>
            <a:r>
              <a:rPr lang="en-AU" altLang="en-US" sz="2200" dirty="0"/>
              <a:t>Evaluation of VIS (1994)</a:t>
            </a:r>
          </a:p>
          <a:p>
            <a:pPr lvl="1" eaLnBrk="1" hangingPunct="1">
              <a:defRPr/>
            </a:pPr>
            <a:r>
              <a:rPr lang="en-AU" altLang="en-US" sz="2200" dirty="0"/>
              <a:t>Review on Victims of Crime (1998-2001)				</a:t>
            </a:r>
          </a:p>
          <a:p>
            <a:pPr eaLnBrk="1" hangingPunct="1">
              <a:defRPr/>
            </a:pPr>
            <a:r>
              <a:rPr lang="en-AU" altLang="en-US" sz="2400" dirty="0"/>
              <a:t>Government ‘intrusion’ into victim assistance – search for efficiency, effectiveness, efficacy</a:t>
            </a: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AU" altLang="en-US" sz="2400" dirty="0"/>
              <a:t>	</a:t>
            </a:r>
          </a:p>
          <a:p>
            <a:pPr eaLnBrk="1" hangingPunct="1">
              <a:defRPr/>
            </a:pPr>
            <a:r>
              <a:rPr lang="en-AU" altLang="en-US" sz="2400" dirty="0"/>
              <a:t>Victim compensation – contracting as financial assistance schemes evolve</a:t>
            </a:r>
          </a:p>
          <a:p>
            <a:pPr eaLnBrk="1" hangingPunct="1">
              <a:buFontTx/>
              <a:buNone/>
              <a:defRPr/>
            </a:pPr>
            <a:endParaRPr lang="en-AU" altLang="en-US" sz="2400" dirty="0"/>
          </a:p>
          <a:p>
            <a:pPr eaLnBrk="1" hangingPunct="1">
              <a:defRPr/>
            </a:pPr>
            <a:endParaRPr lang="en-US" altLang="en-US" sz="2800" dirty="0"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115888"/>
            <a:ext cx="7129463" cy="6553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altLang="en-US" sz="2800" b="1" smtClean="0">
                <a:solidFill>
                  <a:schemeClr val="accent2"/>
                </a:solidFill>
              </a:rPr>
              <a:t>2000: The promise of better justice by giving victims stronger rights</a:t>
            </a:r>
          </a:p>
          <a:p>
            <a:pPr eaLnBrk="1" hangingPunct="1">
              <a:buFontTx/>
              <a:buNone/>
            </a:pPr>
            <a:endParaRPr lang="en-AU" altLang="en-US" sz="2000" smtClean="0"/>
          </a:p>
          <a:p>
            <a:pPr eaLnBrk="1" hangingPunct="1"/>
            <a:r>
              <a:rPr lang="en-AU" altLang="en-US" sz="2300" smtClean="0"/>
              <a:t>Victims’ participatory rights (e.g. consultation on charge decisions)</a:t>
            </a:r>
          </a:p>
          <a:p>
            <a:pPr eaLnBrk="1" hangingPunct="1"/>
            <a:r>
              <a:rPr lang="en-AU" altLang="en-US" sz="2300" smtClean="0"/>
              <a:t>Commonwealth Secretariat Nations – Basic Statement of Justice for Victims of Crime</a:t>
            </a:r>
          </a:p>
          <a:p>
            <a:pPr eaLnBrk="1" hangingPunct="1"/>
            <a:r>
              <a:rPr lang="en-AU" altLang="en-US" sz="2300" smtClean="0"/>
              <a:t>Alternative approaches to criminal justice</a:t>
            </a:r>
          </a:p>
          <a:p>
            <a:pPr lvl="1" eaLnBrk="1" hangingPunct="1"/>
            <a:r>
              <a:rPr lang="en-AU" altLang="en-US" sz="2200" smtClean="0"/>
              <a:t>Non-adversarial (e.g. therapeutic jurisprudence, ‘smart justice’, restorative justice)</a:t>
            </a:r>
          </a:p>
          <a:p>
            <a:pPr eaLnBrk="1" hangingPunct="1"/>
            <a:r>
              <a:rPr lang="en-AU" altLang="en-US" sz="2300" smtClean="0"/>
              <a:t>Research &amp; Inquiries – shortcomings in implementation of victims’ rights declarations</a:t>
            </a:r>
          </a:p>
          <a:p>
            <a:pPr eaLnBrk="1" hangingPunct="1"/>
            <a:r>
              <a:rPr lang="en-AU" altLang="en-US" sz="2300" smtClean="0"/>
              <a:t>Appointment of independent statutory officers (e.g. Victims of Crime Coordinator in SA becomes Commissioner for Victims’ Rights</a:t>
            </a:r>
            <a:r>
              <a:rPr lang="en-AU" altLang="en-US" sz="2400" smtClean="0"/>
              <a:t>	</a:t>
            </a:r>
          </a:p>
          <a:p>
            <a:pPr eaLnBrk="1" hangingPunct="1">
              <a:buFontTx/>
              <a:buNone/>
            </a:pPr>
            <a:endParaRPr lang="en-AU" altLang="en-US" sz="2400" smtClean="0"/>
          </a:p>
          <a:p>
            <a:pPr eaLnBrk="1" hangingPunct="1"/>
            <a:endParaRPr lang="en-US" altLang="en-US" sz="2800" smtClean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988"/>
            <a:ext cx="8229600" cy="647700"/>
          </a:xfrm>
        </p:spPr>
        <p:txBody>
          <a:bodyPr/>
          <a:lstStyle/>
          <a:p>
            <a:pPr eaLnBrk="1" hangingPunct="1"/>
            <a:r>
              <a:rPr lang="en-AU" altLang="en-US" sz="2400" smtClean="0">
                <a:solidFill>
                  <a:schemeClr val="accent2"/>
                </a:solidFill>
              </a:rPr>
              <a:t>Victims’ Rights Instruments</a:t>
            </a:r>
            <a:r>
              <a:rPr lang="en-AU" altLang="en-US" smtClean="0"/>
              <a:t> 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xmlns="" id="{5C20B7B9-D272-4046-810A-0BB27685B8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692150"/>
            <a:ext cx="6624637" cy="597693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International -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United Nations Declaration of Basic Principles of Justice for Victims of Crime and Abuse of Power (1985)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Commonwealth Statement of Basic Principles of Justice for Victims of Crime (endorsed by Senior Law Officers for the Commonwealth 2005).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 -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 Charter on Victims’ Rights (endorsed by the Standing Committee of Attorneys-General, Australia 1993)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South Australia’s Declarations: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Declaration on Victims’ Rights (1985):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Administrative Direction</a:t>
            </a:r>
            <a:r>
              <a:rPr lang="en-US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Declaration of Principles Governing Treatment of Victims in the Criminal Justice System (2000):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Endorsed by the Attorney-General, then Cabinet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>
                <a:solidFill>
                  <a:schemeClr val="hlink"/>
                </a:solidFill>
              </a:rPr>
              <a:t>Declaration of Principles Governing Treatment of Victims in the Criminal Justice System (2001):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Enshrined in the Victims of Crime Act 2001 (SA)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Amended by inserting new ‘rights’ 2008 &amp; 2010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D9286604-9790-4B39-B2C0-C94928FF9D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15888"/>
            <a:ext cx="7561262" cy="640873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2800" b="1" dirty="0">
                <a:solidFill>
                  <a:schemeClr val="accent2"/>
                </a:solidFill>
              </a:rPr>
              <a:t>2010: A fundamental shift towards collaboration and cooperation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AU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 Victims of Crime Working Group – established 2008 but purpose shifted in 2010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alt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 Framework on Victims’ Rights &amp; Victim Assistance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alt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 Implementation Plan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alt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Good Practice Guidelines for Treatment of Victims of Terrorism Overseas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AU" alt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Australian Victims of Terrorism Overseas Program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AU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Victims’ procedural justice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alt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Participatory rights – using the law and practice to strengthen the victim’s position in criminal justice	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AU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6748462" cy="711200"/>
          </a:xfrm>
        </p:spPr>
        <p:txBody>
          <a:bodyPr/>
          <a:lstStyle/>
          <a:p>
            <a:pPr algn="ctr" eaLnBrk="1" hangingPunct="1"/>
            <a:r>
              <a:rPr lang="en-AU" altLang="en-US" smtClean="0">
                <a:solidFill>
                  <a:schemeClr val="accent2"/>
                </a:solidFill>
              </a:rPr>
              <a:t>Victims’ Rights – Parallel Rights</a:t>
            </a:r>
            <a:r>
              <a:rPr lang="en-AU" altLang="en-US" smtClean="0"/>
              <a:t>  </a:t>
            </a:r>
          </a:p>
        </p:txBody>
      </p:sp>
      <p:pic>
        <p:nvPicPr>
          <p:cNvPr id="19459" name="Picture 4" descr="Buckled train tracks in the Adelaide Heatwave, Adelaide, Adelaide Warning Or Danger, photo, picture, imag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255713"/>
            <a:ext cx="6121400" cy="43465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EAB9CCDE-378F-4F4A-BD7B-3EB0EBE20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214313"/>
            <a:ext cx="6840538" cy="711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b="1" dirty="0">
                <a:solidFill>
                  <a:schemeClr val="accent2"/>
                </a:solidFill>
              </a:rPr>
              <a:t>Declaration Governing Treatment of Victims of Crime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F9B2AEE7-3113-4AE9-9C20-332A96570F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7273925" cy="55864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victim should be treated with kindness and respect.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be told about services that can help the victim (and how to contact them).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be told about the progress of the investigation. 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have perceived safety concerns presented to a bail authority.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know what is happening to the suspect (including his or her name) and/or personal property taken as evidence.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know if the accused person is not charged or charged with a less serious offence.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be present in court, unless the court orders otherwise.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be informed on role and responsibilities as a witness.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be protected from unnecessary contact with offender / offender’s family.</a:t>
            </a:r>
            <a:endParaRPr lang="en-AU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45DD6D5C-6845-417B-A256-DE684A008C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6624637" cy="711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altLang="en-US" sz="2400" b="1" dirty="0">
                <a:solidFill>
                  <a:schemeClr val="accent2"/>
                </a:solidFill>
              </a:rPr>
              <a:t>Declaration Governing Treatment of Victims of Crime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F72A2023-AD37-4FC0-8459-182516273F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196975"/>
            <a:ext cx="8229600" cy="5359400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AU" altLang="en-US" sz="1600" dirty="0">
                <a:solidFill>
                  <a:schemeClr val="accent1"/>
                </a:solidFill>
              </a:rPr>
              <a:t>10.</a:t>
            </a: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Right to privacy (e.g. residential address not disclosed).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Right to have property returned as soon as practical.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make a VIS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information about restitution and compensation.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Right to be informed on court outcome (e.g. details of sentence) and have such explained.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ask for a review for purpose of determining whether an appeal is appropriate.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notification about release / escape and return to custody of offender.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make submission to Parole Board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be informed on parole conditions or licence conditions if mentally ill offender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be informed if prisoner absconds</a:t>
            </a:r>
            <a:b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 startAt="11"/>
              <a:defRPr/>
            </a:pPr>
            <a:r>
              <a:rPr lang="en-AU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Right to information on how to make a complaint</a:t>
            </a:r>
            <a:r>
              <a:rPr lang="en-AU" alt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AU" alt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AU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AU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xmlns="" id="{6F712FFC-B4B9-4E04-870E-83E4BCECFE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844675"/>
            <a:ext cx="6624637" cy="3671888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</a:t>
            </a:r>
            <a:endParaRPr lang="en-AU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AU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br>
              <a:rPr lang="en-AU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AU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AU" altLang="en-US" sz="2400" dirty="0">
                <a:solidFill>
                  <a:schemeClr val="accent2"/>
                </a:solidFill>
              </a:rPr>
              <a:t>Victims Rights – Right for All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AU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AU" altLang="en-US" sz="4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Justice denied anywhere diminishes justice everywhere.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AU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Martin Luther King Jr</a:t>
            </a:r>
            <a:br>
              <a:rPr lang="en-AU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AU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AU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alt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AU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endParaRPr lang="en-AU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1530</TotalTime>
  <Words>566</Words>
  <Application>Microsoft Office PowerPoint</Application>
  <PresentationFormat>On-screen Show (4:3)</PresentationFormat>
  <Paragraphs>121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Trebuchet MS</vt:lpstr>
      <vt:lpstr>Wingdings 3</vt:lpstr>
      <vt:lpstr>Baskerville Old Face</vt:lpstr>
      <vt:lpstr>1_Custom Design</vt:lpstr>
      <vt:lpstr>Custom Design</vt:lpstr>
      <vt:lpstr>Default Design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Victims’ Rights Instruments </vt:lpstr>
      <vt:lpstr>PowerPoint Presentation</vt:lpstr>
      <vt:lpstr>Victims’ Rights – Parallel Rights  </vt:lpstr>
      <vt:lpstr>Declaration Governing Treatment of Victims of Crime</vt:lpstr>
      <vt:lpstr>Declaration Governing Treatment of Victims of Crime</vt:lpstr>
      <vt:lpstr>PowerPoint Presentation</vt:lpstr>
    </vt:vector>
  </TitlesOfParts>
  <Company>Government of South Australia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 Michael O'Connell</dc:creator>
  <cp:lastModifiedBy>Heru Susetyo </cp:lastModifiedBy>
  <cp:revision>109</cp:revision>
  <cp:lastPrinted>2016-06-01T02:39:37Z</cp:lastPrinted>
  <dcterms:created xsi:type="dcterms:W3CDTF">2007-03-07T01:55:18Z</dcterms:created>
  <dcterms:modified xsi:type="dcterms:W3CDTF">2018-11-27T23:15:03Z</dcterms:modified>
</cp:coreProperties>
</file>