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68" r:id="rId4"/>
    <p:sldId id="269"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8" r:id="rId20"/>
    <p:sldId id="289" r:id="rId21"/>
    <p:sldId id="290" r:id="rId22"/>
    <p:sldId id="291" r:id="rId23"/>
    <p:sldId id="292" r:id="rId24"/>
    <p:sldId id="293" r:id="rId25"/>
    <p:sldId id="294" r:id="rId26"/>
    <p:sldId id="295" r:id="rId27"/>
    <p:sldId id="296" r:id="rId28"/>
    <p:sldId id="297" r:id="rId29"/>
    <p:sldId id="299" r:id="rId30"/>
    <p:sldId id="300" r:id="rId3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1260" y="-9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2FCADCE-B8CA-4082-96FF-9B470B2AD059}" type="datetimeFigureOut">
              <a:rPr lang="id-ID" smtClean="0"/>
              <a:t>28/11/2018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B07FF6-40C4-4C0E-B6AE-F5E72A88B6A3}" type="slidenum">
              <a:rPr lang="id-ID" smtClean="0"/>
              <a:t>‹#›</a:t>
            </a:fld>
            <a:endParaRPr lang="id-ID"/>
          </a:p>
        </p:txBody>
      </p:sp>
    </p:spTree>
    <p:extLst>
      <p:ext uri="{BB962C8B-B14F-4D97-AF65-F5344CB8AC3E}">
        <p14:creationId xmlns:p14="http://schemas.microsoft.com/office/powerpoint/2010/main" val="1231729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FCADCE-B8CA-4082-96FF-9B470B2AD059}" type="datetimeFigureOut">
              <a:rPr lang="id-ID" smtClean="0"/>
              <a:t>28/11/2018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B07FF6-40C4-4C0E-B6AE-F5E72A88B6A3}" type="slidenum">
              <a:rPr lang="id-ID" smtClean="0"/>
              <a:t>‹#›</a:t>
            </a:fld>
            <a:endParaRPr lang="id-ID"/>
          </a:p>
        </p:txBody>
      </p:sp>
    </p:spTree>
    <p:extLst>
      <p:ext uri="{BB962C8B-B14F-4D97-AF65-F5344CB8AC3E}">
        <p14:creationId xmlns:p14="http://schemas.microsoft.com/office/powerpoint/2010/main" val="4190072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2FCADCE-B8CA-4082-96FF-9B470B2AD059}" type="datetimeFigureOut">
              <a:rPr lang="id-ID" smtClean="0"/>
              <a:t>28/11/2018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B07FF6-40C4-4C0E-B6AE-F5E72A88B6A3}" type="slidenum">
              <a:rPr lang="id-ID" smtClean="0"/>
              <a:t>‹#›</a:t>
            </a:fld>
            <a:endParaRPr lang="id-ID"/>
          </a:p>
        </p:txBody>
      </p:sp>
    </p:spTree>
    <p:extLst>
      <p:ext uri="{BB962C8B-B14F-4D97-AF65-F5344CB8AC3E}">
        <p14:creationId xmlns:p14="http://schemas.microsoft.com/office/powerpoint/2010/main" val="2324686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2FCADCE-B8CA-4082-96FF-9B470B2AD059}" type="datetimeFigureOut">
              <a:rPr lang="id-ID" smtClean="0"/>
              <a:t>28/11/2018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4B07FF6-40C4-4C0E-B6AE-F5E72A88B6A3}" type="slidenum">
              <a:rPr lang="id-ID" smtClean="0"/>
              <a:t>‹#›</a:t>
            </a:fld>
            <a:endParaRPr lang="id-ID"/>
          </a:p>
        </p:txBody>
      </p:sp>
    </p:spTree>
    <p:extLst>
      <p:ext uri="{BB962C8B-B14F-4D97-AF65-F5344CB8AC3E}">
        <p14:creationId xmlns:p14="http://schemas.microsoft.com/office/powerpoint/2010/main" val="1243354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2FCADCE-B8CA-4082-96FF-9B470B2AD059}" type="datetimeFigureOut">
              <a:rPr lang="id-ID" smtClean="0"/>
              <a:t>28/11/2018</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4B07FF6-40C4-4C0E-B6AE-F5E72A88B6A3}" type="slidenum">
              <a:rPr lang="id-ID" smtClean="0"/>
              <a:t>‹#›</a:t>
            </a:fld>
            <a:endParaRPr lang="id-ID"/>
          </a:p>
        </p:txBody>
      </p:sp>
    </p:spTree>
    <p:extLst>
      <p:ext uri="{BB962C8B-B14F-4D97-AF65-F5344CB8AC3E}">
        <p14:creationId xmlns:p14="http://schemas.microsoft.com/office/powerpoint/2010/main" val="2893946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2FCADCE-B8CA-4082-96FF-9B470B2AD059}" type="datetimeFigureOut">
              <a:rPr lang="id-ID" smtClean="0"/>
              <a:t>28/11/2018</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4B07FF6-40C4-4C0E-B6AE-F5E72A88B6A3}" type="slidenum">
              <a:rPr lang="id-ID" smtClean="0"/>
              <a:t>‹#›</a:t>
            </a:fld>
            <a:endParaRPr lang="id-ID"/>
          </a:p>
        </p:txBody>
      </p:sp>
    </p:spTree>
    <p:extLst>
      <p:ext uri="{BB962C8B-B14F-4D97-AF65-F5344CB8AC3E}">
        <p14:creationId xmlns:p14="http://schemas.microsoft.com/office/powerpoint/2010/main" val="2235781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FCADCE-B8CA-4082-96FF-9B470B2AD059}" type="datetimeFigureOut">
              <a:rPr lang="id-ID" smtClean="0"/>
              <a:t>28/11/2018</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4B07FF6-40C4-4C0E-B6AE-F5E72A88B6A3}" type="slidenum">
              <a:rPr lang="id-ID" smtClean="0"/>
              <a:t>‹#›</a:t>
            </a:fld>
            <a:endParaRPr lang="id-ID"/>
          </a:p>
        </p:txBody>
      </p:sp>
    </p:spTree>
    <p:extLst>
      <p:ext uri="{BB962C8B-B14F-4D97-AF65-F5344CB8AC3E}">
        <p14:creationId xmlns:p14="http://schemas.microsoft.com/office/powerpoint/2010/main" val="2216263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2FCADCE-B8CA-4082-96FF-9B470B2AD059}" type="datetimeFigureOut">
              <a:rPr lang="id-ID" smtClean="0"/>
              <a:t>28/11/2018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4B07FF6-40C4-4C0E-B6AE-F5E72A88B6A3}" type="slidenum">
              <a:rPr lang="id-ID" smtClean="0"/>
              <a:t>‹#›</a:t>
            </a:fld>
            <a:endParaRPr lang="id-ID"/>
          </a:p>
        </p:txBody>
      </p:sp>
    </p:spTree>
    <p:extLst>
      <p:ext uri="{BB962C8B-B14F-4D97-AF65-F5344CB8AC3E}">
        <p14:creationId xmlns:p14="http://schemas.microsoft.com/office/powerpoint/2010/main" val="2495070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2FCADCE-B8CA-4082-96FF-9B470B2AD059}" type="datetimeFigureOut">
              <a:rPr lang="id-ID" smtClean="0"/>
              <a:t>28/11/2018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4B07FF6-40C4-4C0E-B6AE-F5E72A88B6A3}" type="slidenum">
              <a:rPr lang="id-ID" smtClean="0"/>
              <a:t>‹#›</a:t>
            </a:fld>
            <a:endParaRPr lang="id-ID"/>
          </a:p>
        </p:txBody>
      </p:sp>
    </p:spTree>
    <p:extLst>
      <p:ext uri="{BB962C8B-B14F-4D97-AF65-F5344CB8AC3E}">
        <p14:creationId xmlns:p14="http://schemas.microsoft.com/office/powerpoint/2010/main" val="1865551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FCADCE-B8CA-4082-96FF-9B470B2AD059}" type="datetimeFigureOut">
              <a:rPr lang="id-ID" smtClean="0"/>
              <a:t>28/11/2018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B07FF6-40C4-4C0E-B6AE-F5E72A88B6A3}" type="slidenum">
              <a:rPr lang="id-ID" smtClean="0"/>
              <a:t>‹#›</a:t>
            </a:fld>
            <a:endParaRPr lang="id-ID"/>
          </a:p>
        </p:txBody>
      </p:sp>
    </p:spTree>
    <p:extLst>
      <p:ext uri="{BB962C8B-B14F-4D97-AF65-F5344CB8AC3E}">
        <p14:creationId xmlns:p14="http://schemas.microsoft.com/office/powerpoint/2010/main" val="2266242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FCADCE-B8CA-4082-96FF-9B470B2AD059}" type="datetimeFigureOut">
              <a:rPr lang="id-ID" smtClean="0"/>
              <a:t>28/11/2018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B07FF6-40C4-4C0E-B6AE-F5E72A88B6A3}" type="slidenum">
              <a:rPr lang="id-ID" smtClean="0"/>
              <a:t>‹#›</a:t>
            </a:fld>
            <a:endParaRPr lang="id-ID"/>
          </a:p>
        </p:txBody>
      </p:sp>
    </p:spTree>
    <p:extLst>
      <p:ext uri="{BB962C8B-B14F-4D97-AF65-F5344CB8AC3E}">
        <p14:creationId xmlns:p14="http://schemas.microsoft.com/office/powerpoint/2010/main" val="1869246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FCADCE-B8CA-4082-96FF-9B470B2AD059}" type="datetimeFigureOut">
              <a:rPr lang="id-ID" smtClean="0"/>
              <a:t>28/11/2018</a:t>
            </a:fld>
            <a:endParaRPr lang="id-ID"/>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B07FF6-40C4-4C0E-B6AE-F5E72A88B6A3}" type="slidenum">
              <a:rPr lang="id-ID" smtClean="0"/>
              <a:t>‹#›</a:t>
            </a:fld>
            <a:endParaRPr lang="id-ID"/>
          </a:p>
        </p:txBody>
      </p:sp>
    </p:spTree>
    <p:extLst>
      <p:ext uri="{BB962C8B-B14F-4D97-AF65-F5344CB8AC3E}">
        <p14:creationId xmlns:p14="http://schemas.microsoft.com/office/powerpoint/2010/main" val="12487368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3.wdp"/><Relationship Id="rId7"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C:\Users\User\Downloads\DSC_4627.jpg"/>
          <p:cNvPicPr>
            <a:picLocks noChangeAspect="1" noChangeArrowheads="1"/>
          </p:cNvPicPr>
          <p:nvPr/>
        </p:nvPicPr>
        <p:blipFill>
          <a:blip r:embed="rId2">
            <a:clrChange>
              <a:clrFrom>
                <a:srgbClr val="87A8BB"/>
              </a:clrFrom>
              <a:clrTo>
                <a:srgbClr val="87A8BB">
                  <a:alpha val="0"/>
                </a:srgbClr>
              </a:clrTo>
            </a:clrChange>
            <a:duotone>
              <a:schemeClr val="bg2">
                <a:shade val="45000"/>
                <a:satMod val="135000"/>
              </a:schemeClr>
              <a:prstClr val="white"/>
            </a:duotone>
          </a:blip>
          <a:srcRect l="-159" t="2118" r="46" b="37347"/>
          <a:stretch>
            <a:fillRect/>
          </a:stretch>
        </p:blipFill>
        <p:spPr bwMode="auto">
          <a:xfrm flipH="1">
            <a:off x="-1" y="3155044"/>
            <a:ext cx="9144000" cy="3701142"/>
          </a:xfrm>
          <a:prstGeom prst="rect">
            <a:avLst/>
          </a:prstGeom>
          <a:noFill/>
          <a:ln w="12700">
            <a:noFill/>
          </a:ln>
          <a:effectLst/>
        </p:spPr>
      </p:pic>
      <p:sp>
        <p:nvSpPr>
          <p:cNvPr id="5" name="Rectangle 4"/>
          <p:cNvSpPr/>
          <p:nvPr/>
        </p:nvSpPr>
        <p:spPr>
          <a:xfrm>
            <a:off x="0" y="0"/>
            <a:ext cx="9143999" cy="6858000"/>
          </a:xfrm>
          <a:prstGeom prst="rect">
            <a:avLst/>
          </a:prstGeom>
          <a:solidFill>
            <a:schemeClr val="bg1">
              <a:lumMod val="8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621971" y="5505088"/>
            <a:ext cx="7900055" cy="1463040"/>
          </a:xfrm>
          <a:prstGeom prst="rect">
            <a:avLst/>
          </a:prstGeom>
        </p:spPr>
        <p:txBody>
          <a:bodyPr vert="horz" lIns="91440" tIns="45720" rIns="91440" bIns="45720" rtlCol="0" anchor="ctr">
            <a:norm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3600" b="0" u="none" kern="1200" cap="none" spc="0" normalizeH="0" noProof="0" dirty="0" err="1" smtClean="0">
                <a:ln>
                  <a:noFill/>
                </a:ln>
                <a:solidFill>
                  <a:schemeClr val="bg2">
                    <a:lumMod val="25000"/>
                  </a:schemeClr>
                </a:solidFill>
                <a:effectLst/>
                <a:uLnTx/>
                <a:uFillTx/>
                <a:latin typeface="Trebuchet MS" panose="020B0603020202020204" pitchFamily="34" charset="0"/>
              </a:rPr>
              <a:t>AngkasA</a:t>
            </a:r>
            <a:endParaRPr kumimoji="0" lang="en-US" sz="3600" b="0" u="none" kern="1200" cap="none" spc="0" normalizeH="0" noProof="0" dirty="0" smtClean="0">
              <a:ln>
                <a:noFill/>
              </a:ln>
              <a:solidFill>
                <a:schemeClr val="bg2">
                  <a:lumMod val="25000"/>
                </a:schemeClr>
              </a:solidFill>
              <a:effectLst/>
              <a:uLnTx/>
              <a:uFillTx/>
              <a:latin typeface="Trebuchet MS" panose="020B0603020202020204" pitchFamily="34" charset="0"/>
            </a:endParaRPr>
          </a:p>
          <a:p>
            <a:pPr marL="0" marR="0" lvl="0" indent="0" algn="ctr" defTabSz="914400" rtl="0" eaLnBrk="1" fontAlgn="auto" latinLnBrk="0" hangingPunct="1">
              <a:lnSpc>
                <a:spcPct val="80000"/>
              </a:lnSpc>
              <a:spcBef>
                <a:spcPct val="0"/>
              </a:spcBef>
              <a:spcAft>
                <a:spcPts val="0"/>
              </a:spcAft>
              <a:buClrTx/>
              <a:buSzTx/>
              <a:buFontTx/>
              <a:buNone/>
              <a:tabLst/>
              <a:defRPr/>
            </a:pPr>
            <a:r>
              <a:rPr lang="en-US" sz="2400" cap="none" spc="-150" baseline="0" dirty="0" err="1" smtClean="0">
                <a:solidFill>
                  <a:schemeClr val="bg2">
                    <a:lumMod val="25000"/>
                  </a:schemeClr>
                </a:solidFill>
                <a:latin typeface="Trebuchet MS" panose="020B0603020202020204" pitchFamily="34" charset="0"/>
              </a:rPr>
              <a:t>Ketua</a:t>
            </a:r>
            <a:r>
              <a:rPr lang="en-US" sz="2400" cap="none" spc="-150" baseline="0" dirty="0" smtClean="0">
                <a:solidFill>
                  <a:schemeClr val="bg2">
                    <a:lumMod val="25000"/>
                  </a:schemeClr>
                </a:solidFill>
                <a:latin typeface="Trebuchet MS" panose="020B0603020202020204" pitchFamily="34" charset="0"/>
              </a:rPr>
              <a:t> </a:t>
            </a:r>
            <a:r>
              <a:rPr lang="en-US" sz="2400" cap="none" spc="-150" baseline="0" dirty="0" err="1" smtClean="0">
                <a:solidFill>
                  <a:schemeClr val="bg2">
                    <a:lumMod val="25000"/>
                  </a:schemeClr>
                </a:solidFill>
                <a:latin typeface="Trebuchet MS" panose="020B0603020202020204" pitchFamily="34" charset="0"/>
              </a:rPr>
              <a:t>Asosiasi</a:t>
            </a:r>
            <a:r>
              <a:rPr lang="en-US" sz="2400" cap="none" spc="-150" baseline="0" dirty="0" smtClean="0">
                <a:solidFill>
                  <a:schemeClr val="bg2">
                    <a:lumMod val="25000"/>
                  </a:schemeClr>
                </a:solidFill>
                <a:latin typeface="Trebuchet MS" panose="020B0603020202020204" pitchFamily="34" charset="0"/>
              </a:rPr>
              <a:t> </a:t>
            </a:r>
            <a:r>
              <a:rPr lang="en-US" sz="2400" cap="none" spc="-150" baseline="0" dirty="0" err="1" smtClean="0">
                <a:solidFill>
                  <a:schemeClr val="bg2">
                    <a:lumMod val="25000"/>
                  </a:schemeClr>
                </a:solidFill>
                <a:latin typeface="Trebuchet MS" panose="020B0603020202020204" pitchFamily="34" charset="0"/>
              </a:rPr>
              <a:t>Pengajar</a:t>
            </a:r>
            <a:r>
              <a:rPr lang="en-US" sz="2400" cap="none" spc="-150" baseline="0" dirty="0" smtClean="0">
                <a:solidFill>
                  <a:schemeClr val="bg2">
                    <a:lumMod val="25000"/>
                  </a:schemeClr>
                </a:solidFill>
                <a:latin typeface="Trebuchet MS" panose="020B0603020202020204" pitchFamily="34" charset="0"/>
              </a:rPr>
              <a:t> </a:t>
            </a:r>
            <a:r>
              <a:rPr lang="en-US" sz="2400" cap="none" spc="-150" baseline="0" dirty="0" err="1" smtClean="0">
                <a:solidFill>
                  <a:schemeClr val="bg2">
                    <a:lumMod val="25000"/>
                  </a:schemeClr>
                </a:solidFill>
                <a:latin typeface="Trebuchet MS" panose="020B0603020202020204" pitchFamily="34" charset="0"/>
              </a:rPr>
              <a:t>Viktimologi</a:t>
            </a:r>
            <a:r>
              <a:rPr lang="en-US" sz="2400" cap="none" spc="-150" baseline="0" dirty="0" smtClean="0">
                <a:solidFill>
                  <a:schemeClr val="bg2">
                    <a:lumMod val="25000"/>
                  </a:schemeClr>
                </a:solidFill>
                <a:latin typeface="Trebuchet MS" panose="020B0603020202020204" pitchFamily="34" charset="0"/>
              </a:rPr>
              <a:t> Indonesia</a:t>
            </a:r>
            <a:endParaRPr kumimoji="0" lang="id-ID" sz="2400" b="0" u="none" kern="1200" cap="none" spc="-150" normalizeH="0" baseline="0" noProof="0" dirty="0">
              <a:ln>
                <a:noFill/>
              </a:ln>
              <a:solidFill>
                <a:schemeClr val="bg2">
                  <a:lumMod val="25000"/>
                </a:schemeClr>
              </a:solidFill>
              <a:effectLst/>
              <a:uLnTx/>
              <a:uFillTx/>
              <a:latin typeface="Trebuchet MS" panose="020B0603020202020204" pitchFamily="34" charset="0"/>
            </a:endParaRPr>
          </a:p>
        </p:txBody>
      </p:sp>
      <p:pic>
        <p:nvPicPr>
          <p:cNvPr id="14" name="Picture 1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5000" contrast="9000"/>
                    </a14:imgEffect>
                  </a14:imgLayer>
                </a14:imgProps>
              </a:ext>
              <a:ext uri="{28A0092B-C50C-407E-A947-70E740481C1C}">
                <a14:useLocalDpi xmlns:a14="http://schemas.microsoft.com/office/drawing/2010/main" val="0"/>
              </a:ext>
            </a:extLst>
          </a:blip>
          <a:srcRect l="16369" t="9743" r="9790" b="22176"/>
          <a:stretch/>
        </p:blipFill>
        <p:spPr>
          <a:xfrm>
            <a:off x="275771" y="386796"/>
            <a:ext cx="8528854" cy="5230233"/>
          </a:xfrm>
          <a:prstGeom prst="rect">
            <a:avLst/>
          </a:prstGeom>
        </p:spPr>
      </p:pic>
      <p:pic>
        <p:nvPicPr>
          <p:cNvPr id="15" name="Picture 14"/>
          <p:cNvPicPr>
            <a:picLocks noChangeAspect="1"/>
          </p:cNvPicPr>
          <p:nvPr/>
        </p:nvPicPr>
        <p:blipFill rotWithShape="1">
          <a:blip r:embed="rId5">
            <a:extLst>
              <a:ext uri="{28A0092B-C50C-407E-A947-70E740481C1C}">
                <a14:useLocalDpi xmlns:a14="http://schemas.microsoft.com/office/drawing/2010/main" val="0"/>
              </a:ext>
            </a:extLst>
          </a:blip>
          <a:srcRect b="27503"/>
          <a:stretch/>
        </p:blipFill>
        <p:spPr>
          <a:xfrm>
            <a:off x="1035199" y="613808"/>
            <a:ext cx="3505498" cy="1439361"/>
          </a:xfrm>
          <a:prstGeom prst="rect">
            <a:avLst/>
          </a:prstGeom>
        </p:spPr>
      </p:pic>
      <p:pic>
        <p:nvPicPr>
          <p:cNvPr id="17" name="Picture 16"/>
          <p:cNvPicPr>
            <a:picLocks noChangeAspect="1"/>
          </p:cNvPicPr>
          <p:nvPr/>
        </p:nvPicPr>
        <p:blipFill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rcRect t="70300"/>
          <a:stretch/>
        </p:blipFill>
        <p:spPr>
          <a:xfrm>
            <a:off x="1594089" y="2096231"/>
            <a:ext cx="2387717" cy="447399"/>
          </a:xfrm>
          <a:prstGeom prst="rect">
            <a:avLst/>
          </a:prstGeom>
          <a:effectLst/>
        </p:spPr>
      </p:pic>
      <p:sp>
        <p:nvSpPr>
          <p:cNvPr id="19" name="Title 1"/>
          <p:cNvSpPr txBox="1">
            <a:spLocks/>
          </p:cNvSpPr>
          <p:nvPr/>
        </p:nvSpPr>
        <p:spPr>
          <a:xfrm>
            <a:off x="339372" y="2853843"/>
            <a:ext cx="6116431" cy="2952446"/>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6600" b="0" i="0" u="none" strike="noStrike" kern="1200" cap="all" spc="-150" normalizeH="0" baseline="0" noProof="0" dirty="0" err="1" smtClean="0">
                <a:ln>
                  <a:noFill/>
                </a:ln>
                <a:solidFill>
                  <a:schemeClr val="bg1"/>
                </a:solidFill>
                <a:effectLst/>
                <a:uLnTx/>
                <a:uFillTx/>
                <a:latin typeface="Tw Cen MT Condensed" panose="020B0606020104020203"/>
              </a:rPr>
              <a:t>Kedudukan</a:t>
            </a:r>
            <a:r>
              <a:rPr kumimoji="0" lang="en-US" sz="6600" b="0" i="0" u="none" strike="noStrike" kern="1200" cap="all" spc="-150" normalizeH="0" baseline="0" noProof="0" dirty="0" smtClean="0">
                <a:ln>
                  <a:noFill/>
                </a:ln>
                <a:solidFill>
                  <a:schemeClr val="bg1"/>
                </a:solidFill>
                <a:effectLst/>
                <a:uLnTx/>
                <a:uFillTx/>
                <a:latin typeface="Tw Cen MT Condensed" panose="020B0606020104020203"/>
              </a:rPr>
              <a:t> Korban </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6600" b="0" i="0" u="none" strike="noStrike" kern="1200" cap="all" spc="-150" normalizeH="0" baseline="0" noProof="0" dirty="0" err="1" smtClean="0">
                <a:ln>
                  <a:noFill/>
                </a:ln>
                <a:solidFill>
                  <a:schemeClr val="bg1"/>
                </a:solidFill>
                <a:effectLst/>
                <a:uLnTx/>
                <a:uFillTx/>
                <a:latin typeface="Tw Cen MT Condensed" panose="020B0606020104020203"/>
              </a:rPr>
              <a:t>dalam</a:t>
            </a:r>
            <a:r>
              <a:rPr kumimoji="0" lang="en-US" sz="6600" b="0" i="0" u="none" strike="noStrike" kern="1200" cap="all" spc="-150" normalizeH="0" noProof="0" dirty="0" smtClean="0">
                <a:ln>
                  <a:noFill/>
                </a:ln>
                <a:solidFill>
                  <a:schemeClr val="bg1"/>
                </a:solidFill>
                <a:effectLst/>
                <a:uLnTx/>
                <a:uFillTx/>
                <a:latin typeface="Tw Cen MT Condensed" panose="020B0606020104020203"/>
              </a:rPr>
              <a:t> </a:t>
            </a:r>
            <a:r>
              <a:rPr kumimoji="0" lang="en-US" sz="6600" b="0" i="0" u="none" strike="noStrike" kern="1200" cap="all" spc="-150" normalizeH="0" noProof="0" dirty="0" err="1" smtClean="0">
                <a:ln>
                  <a:noFill/>
                </a:ln>
                <a:solidFill>
                  <a:schemeClr val="bg1"/>
                </a:solidFill>
                <a:effectLst/>
                <a:uLnTx/>
                <a:uFillTx/>
                <a:latin typeface="Tw Cen MT Condensed" panose="020B0606020104020203"/>
              </a:rPr>
              <a:t>Sistem</a:t>
            </a:r>
            <a:r>
              <a:rPr kumimoji="0" lang="en-US" sz="6600" b="0" i="0" u="none" strike="noStrike" kern="1200" cap="all" spc="-150" normalizeH="0" noProof="0" dirty="0" smtClean="0">
                <a:ln>
                  <a:noFill/>
                </a:ln>
                <a:solidFill>
                  <a:schemeClr val="bg1"/>
                </a:solidFill>
                <a:effectLst/>
                <a:uLnTx/>
                <a:uFillTx/>
                <a:latin typeface="Tw Cen MT Condensed" panose="020B0606020104020203"/>
              </a:rPr>
              <a:t> </a:t>
            </a:r>
            <a:r>
              <a:rPr kumimoji="0" lang="en-US" sz="6600" b="0" i="0" u="none" strike="noStrike" kern="1200" cap="all" spc="-150" normalizeH="0" noProof="0" dirty="0" err="1" smtClean="0">
                <a:ln>
                  <a:noFill/>
                </a:ln>
                <a:solidFill>
                  <a:schemeClr val="bg1"/>
                </a:solidFill>
                <a:effectLst/>
                <a:uLnTx/>
                <a:uFillTx/>
                <a:latin typeface="Tw Cen MT Condensed" panose="020B0606020104020203"/>
              </a:rPr>
              <a:t>Peradilan</a:t>
            </a:r>
            <a:r>
              <a:rPr kumimoji="0" lang="en-US" sz="6600" b="0" i="0" u="none" strike="noStrike" kern="1200" cap="all" spc="-150" normalizeH="0" noProof="0" dirty="0" smtClean="0">
                <a:ln>
                  <a:noFill/>
                </a:ln>
                <a:solidFill>
                  <a:schemeClr val="bg1"/>
                </a:solidFill>
                <a:effectLst/>
                <a:uLnTx/>
                <a:uFillTx/>
                <a:latin typeface="Tw Cen MT Condensed" panose="020B0606020104020203"/>
              </a:rPr>
              <a:t> </a:t>
            </a:r>
            <a:r>
              <a:rPr kumimoji="0" lang="en-US" sz="6600" b="0" i="0" u="none" strike="noStrike" kern="1200" cap="all" spc="-150" normalizeH="0" noProof="0" dirty="0" err="1" smtClean="0">
                <a:ln>
                  <a:noFill/>
                </a:ln>
                <a:solidFill>
                  <a:schemeClr val="bg1"/>
                </a:solidFill>
                <a:effectLst/>
                <a:uLnTx/>
                <a:uFillTx/>
                <a:latin typeface="Tw Cen MT Condensed" panose="020B0606020104020203"/>
              </a:rPr>
              <a:t>Pidana</a:t>
            </a: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spTree>
    <p:extLst>
      <p:ext uri="{BB962C8B-B14F-4D97-AF65-F5344CB8AC3E}">
        <p14:creationId xmlns:p14="http://schemas.microsoft.com/office/powerpoint/2010/main" val="3315951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16369" t="31725" r="9790" b="58189"/>
          <a:stretch/>
        </p:blipFill>
        <p:spPr>
          <a:xfrm>
            <a:off x="276270" y="284726"/>
            <a:ext cx="8528854" cy="774817"/>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b="27503"/>
          <a:stretch/>
        </p:blipFill>
        <p:spPr>
          <a:xfrm>
            <a:off x="7407571" y="262479"/>
            <a:ext cx="1905865" cy="782550"/>
          </a:xfrm>
          <a:prstGeom prst="rect">
            <a:avLst/>
          </a:prstGeom>
        </p:spPr>
      </p:pic>
      <p:sp>
        <p:nvSpPr>
          <p:cNvPr id="38" name="Text Box 2"/>
          <p:cNvSpPr txBox="1">
            <a:spLocks noChangeArrowheads="1"/>
          </p:cNvSpPr>
          <p:nvPr/>
        </p:nvSpPr>
        <p:spPr bwMode="auto">
          <a:xfrm>
            <a:off x="276270" y="1122420"/>
            <a:ext cx="85344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id-ID" sz="4000" b="1" dirty="0">
                <a:latin typeface="Tw Cen MT Condensed" panose="020B0606020104020203" pitchFamily="34" charset="0"/>
              </a:rPr>
              <a:t>KEDUDUKAN KORBAN </a:t>
            </a:r>
            <a:r>
              <a:rPr lang="en-US" altLang="id-ID" sz="4000" b="1" dirty="0" smtClean="0">
                <a:latin typeface="Tw Cen MT Condensed" panose="020B0606020104020203" pitchFamily="34" charset="0"/>
              </a:rPr>
              <a:t>DALAM SISTEM </a:t>
            </a:r>
            <a:r>
              <a:rPr lang="en-US" altLang="id-ID" sz="4000" b="1" dirty="0">
                <a:latin typeface="Tw Cen MT Condensed" panose="020B0606020104020203" pitchFamily="34" charset="0"/>
              </a:rPr>
              <a:t>PERADILAN PIDANA</a:t>
            </a:r>
          </a:p>
        </p:txBody>
      </p:sp>
      <p:sp>
        <p:nvSpPr>
          <p:cNvPr id="39" name="Rectangle 38"/>
          <p:cNvSpPr/>
          <p:nvPr/>
        </p:nvSpPr>
        <p:spPr>
          <a:xfrm>
            <a:off x="230081" y="2605429"/>
            <a:ext cx="8528854" cy="3416320"/>
          </a:xfrm>
          <a:prstGeom prst="rect">
            <a:avLst/>
          </a:prstGeom>
        </p:spPr>
        <p:txBody>
          <a:bodyPr wrap="square">
            <a:spAutoFit/>
          </a:bodyPr>
          <a:lstStyle/>
          <a:p>
            <a:pPr algn="just"/>
            <a:r>
              <a:rPr lang="id-ID" sz="3600" dirty="0" smtClean="0">
                <a:latin typeface="Tw Cen MT Condensed" panose="020B0606020104020203" pitchFamily="34" charset="0"/>
              </a:rPr>
              <a:t>Kedudukan korban dalam Sistem Peradilan Pidana saat ini tampaknya belum ditempatkan secara adil. Hal tersebut cenderung berimplikasi terhadap dua hal yang</a:t>
            </a:r>
            <a:r>
              <a:rPr lang="en-US" sz="3600" dirty="0" smtClean="0">
                <a:latin typeface="Tw Cen MT Condensed" panose="020B0606020104020203" pitchFamily="34" charset="0"/>
              </a:rPr>
              <a:t> </a:t>
            </a:r>
            <a:r>
              <a:rPr lang="id-ID" sz="3600" dirty="0" smtClean="0">
                <a:latin typeface="Tw Cen MT Condensed" panose="020B0606020104020203" pitchFamily="34" charset="0"/>
              </a:rPr>
              <a:t>fundamental berupa</a:t>
            </a:r>
            <a:r>
              <a:rPr lang="en-US" sz="3600" dirty="0" smtClean="0">
                <a:latin typeface="Tw Cen MT Condensed" panose="020B0606020104020203" pitchFamily="34" charset="0"/>
              </a:rPr>
              <a:t> </a:t>
            </a:r>
            <a:r>
              <a:rPr lang="id-ID" sz="3600" dirty="0" smtClean="0">
                <a:latin typeface="Tw Cen MT Condensed" panose="020B0606020104020203" pitchFamily="34" charset="0"/>
              </a:rPr>
              <a:t>tiadanya perlindungan hukum bagi korban dan</a:t>
            </a:r>
            <a:r>
              <a:rPr lang="en-US" sz="3600" dirty="0" smtClean="0">
                <a:latin typeface="Tw Cen MT Condensed" panose="020B0606020104020203" pitchFamily="34" charset="0"/>
              </a:rPr>
              <a:t> </a:t>
            </a:r>
            <a:r>
              <a:rPr lang="id-ID" sz="3600" dirty="0" smtClean="0">
                <a:latin typeface="Tw Cen MT Condensed" panose="020B0606020104020203" pitchFamily="34" charset="0"/>
              </a:rPr>
              <a:t>tiadanya putusan hakim yang memenuhi rasa keadilan bagi korban, pelaku maupun masyarakat luas</a:t>
            </a:r>
            <a:r>
              <a:rPr lang="en-US" sz="3600" dirty="0" smtClean="0">
                <a:latin typeface="Tw Cen MT Condensed" panose="020B0606020104020203" pitchFamily="34" charset="0"/>
              </a:rPr>
              <a:t>.</a:t>
            </a:r>
            <a:endParaRPr lang="id-ID" sz="3600" dirty="0">
              <a:latin typeface="Tw Cen MT Condensed" panose="020B0606020104020203" pitchFamily="34" charset="0"/>
            </a:endParaRPr>
          </a:p>
        </p:txBody>
      </p:sp>
    </p:spTree>
    <p:extLst>
      <p:ext uri="{BB962C8B-B14F-4D97-AF65-F5344CB8AC3E}">
        <p14:creationId xmlns:p14="http://schemas.microsoft.com/office/powerpoint/2010/main" val="1735952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16369" t="31725" r="9790" b="58189"/>
          <a:stretch/>
        </p:blipFill>
        <p:spPr>
          <a:xfrm>
            <a:off x="276270" y="284726"/>
            <a:ext cx="8528854" cy="774817"/>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b="27503"/>
          <a:stretch/>
        </p:blipFill>
        <p:spPr>
          <a:xfrm>
            <a:off x="7407571" y="262479"/>
            <a:ext cx="1905865" cy="782550"/>
          </a:xfrm>
          <a:prstGeom prst="rect">
            <a:avLst/>
          </a:prstGeom>
        </p:spPr>
      </p:pic>
      <p:sp>
        <p:nvSpPr>
          <p:cNvPr id="38" name="Text Box 2"/>
          <p:cNvSpPr txBox="1">
            <a:spLocks noChangeArrowheads="1"/>
          </p:cNvSpPr>
          <p:nvPr/>
        </p:nvSpPr>
        <p:spPr bwMode="auto">
          <a:xfrm>
            <a:off x="-77492" y="318191"/>
            <a:ext cx="8534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id-ID" sz="4000" b="1" dirty="0" smtClean="0">
                <a:solidFill>
                  <a:schemeClr val="bg1"/>
                </a:solidFill>
                <a:latin typeface="Tw Cen MT Condensed" panose="020B0606020104020203" pitchFamily="34" charset="0"/>
              </a:rPr>
              <a:t>BEBERAPA PANDANGAN TENTANG KORBAN</a:t>
            </a:r>
            <a:endParaRPr lang="en-US" altLang="id-ID" sz="4000" b="1" dirty="0">
              <a:solidFill>
                <a:schemeClr val="bg1"/>
              </a:solidFill>
              <a:latin typeface="Tw Cen MT Condensed" panose="020B0606020104020203" pitchFamily="34" charset="0"/>
            </a:endParaRPr>
          </a:p>
        </p:txBody>
      </p:sp>
      <p:sp>
        <p:nvSpPr>
          <p:cNvPr id="39" name="Rectangle 38"/>
          <p:cNvSpPr/>
          <p:nvPr/>
        </p:nvSpPr>
        <p:spPr>
          <a:xfrm>
            <a:off x="1964527" y="1526211"/>
            <a:ext cx="6963320" cy="954107"/>
          </a:xfrm>
          <a:prstGeom prst="rect">
            <a:avLst/>
          </a:prstGeom>
        </p:spPr>
        <p:txBody>
          <a:bodyPr wrap="square">
            <a:spAutoFit/>
          </a:bodyPr>
          <a:lstStyle/>
          <a:p>
            <a:r>
              <a:rPr lang="id-ID" sz="2800" b="1" dirty="0" smtClean="0">
                <a:latin typeface="Tw Cen MT Condensed" panose="020B0606020104020203" pitchFamily="34" charset="0"/>
              </a:rPr>
              <a:t>Karmen serta Graborsky : </a:t>
            </a:r>
            <a:r>
              <a:rPr lang="id-ID" sz="2800" dirty="0" smtClean="0">
                <a:latin typeface="Tw Cen MT Condensed" panose="020B0606020104020203" pitchFamily="34" charset="0"/>
              </a:rPr>
              <a:t>                              </a:t>
            </a:r>
            <a:endParaRPr lang="en-US" sz="2800" dirty="0" smtClean="0">
              <a:latin typeface="Tw Cen MT Condensed" panose="020B0606020104020203" pitchFamily="34" charset="0"/>
            </a:endParaRPr>
          </a:p>
          <a:p>
            <a:r>
              <a:rPr lang="id-ID" sz="2800" dirty="0" smtClean="0">
                <a:latin typeface="Tw Cen MT Condensed" panose="020B0606020104020203" pitchFamily="34" charset="0"/>
              </a:rPr>
              <a:t>korban tindak pidana sebagai </a:t>
            </a:r>
            <a:r>
              <a:rPr lang="id-ID" sz="2800" i="1" dirty="0" smtClean="0">
                <a:latin typeface="Tw Cen MT Condensed" panose="020B0606020104020203" pitchFamily="34" charset="0"/>
              </a:rPr>
              <a:t>"invisible" </a:t>
            </a:r>
            <a:r>
              <a:rPr lang="id-ID" sz="2800" dirty="0" smtClean="0">
                <a:latin typeface="Tw Cen MT Condensed" panose="020B0606020104020203" pitchFamily="34" charset="0"/>
              </a:rPr>
              <a:t>atau </a:t>
            </a:r>
            <a:r>
              <a:rPr lang="id-ID" sz="2800" i="1" dirty="0" smtClean="0">
                <a:latin typeface="Tw Cen MT Condensed" panose="020B0606020104020203" pitchFamily="34" charset="0"/>
              </a:rPr>
              <a:t>"forgotten”</a:t>
            </a:r>
          </a:p>
        </p:txBody>
      </p:sp>
      <p:pic>
        <p:nvPicPr>
          <p:cNvPr id="2" name="Picture 1"/>
          <p:cNvPicPr>
            <a:picLocks noChangeAspect="1"/>
          </p:cNvPicPr>
          <p:nvPr/>
        </p:nvPicPr>
        <p:blipFill rotWithShape="1">
          <a:blip r:embed="rId7"/>
          <a:srcRect l="6882" t="17276" r="69885" b="49792"/>
          <a:stretch/>
        </p:blipFill>
        <p:spPr>
          <a:xfrm>
            <a:off x="122198" y="1230693"/>
            <a:ext cx="1703669" cy="1811107"/>
          </a:xfrm>
          <a:prstGeom prst="ellipse">
            <a:avLst/>
          </a:prstGeom>
        </p:spPr>
      </p:pic>
      <p:pic>
        <p:nvPicPr>
          <p:cNvPr id="3" name="Picture 2"/>
          <p:cNvPicPr>
            <a:picLocks noChangeAspect="1"/>
          </p:cNvPicPr>
          <p:nvPr/>
        </p:nvPicPr>
        <p:blipFill>
          <a:blip r:embed="rId8"/>
          <a:stretch>
            <a:fillRect/>
          </a:stretch>
        </p:blipFill>
        <p:spPr>
          <a:xfrm>
            <a:off x="209437" y="3229708"/>
            <a:ext cx="1608611" cy="1775907"/>
          </a:xfrm>
          <a:prstGeom prst="ellipse">
            <a:avLst/>
          </a:prstGeom>
        </p:spPr>
      </p:pic>
      <p:sp>
        <p:nvSpPr>
          <p:cNvPr id="4" name="Rectangle 3"/>
          <p:cNvSpPr/>
          <p:nvPr/>
        </p:nvSpPr>
        <p:spPr>
          <a:xfrm>
            <a:off x="1970116" y="2923362"/>
            <a:ext cx="7229534" cy="1815882"/>
          </a:xfrm>
          <a:prstGeom prst="rect">
            <a:avLst/>
          </a:prstGeom>
        </p:spPr>
        <p:txBody>
          <a:bodyPr wrap="square">
            <a:spAutoFit/>
          </a:bodyPr>
          <a:lstStyle/>
          <a:p>
            <a:r>
              <a:rPr lang="en-US" sz="2800" b="1" dirty="0" smtClean="0">
                <a:latin typeface="Tw Cen MT Condensed" panose="020B0606020104020203" pitchFamily="34" charset="0"/>
              </a:rPr>
              <a:t>Robert </a:t>
            </a:r>
            <a:r>
              <a:rPr lang="id-ID" sz="2800" b="1" dirty="0" smtClean="0">
                <a:latin typeface="Tw Cen MT Condensed" panose="020B0606020104020203" pitchFamily="34" charset="0"/>
              </a:rPr>
              <a:t>Elias</a:t>
            </a:r>
            <a:r>
              <a:rPr lang="id-ID" sz="2800" dirty="0" smtClean="0">
                <a:latin typeface="Tw Cen MT Condensed" panose="020B0606020104020203" pitchFamily="34" charset="0"/>
              </a:rPr>
              <a:t>:                                                           </a:t>
            </a:r>
            <a:endParaRPr lang="en-US" sz="2800" dirty="0" smtClean="0">
              <a:latin typeface="Tw Cen MT Condensed" panose="020B0606020104020203" pitchFamily="34" charset="0"/>
            </a:endParaRPr>
          </a:p>
          <a:p>
            <a:r>
              <a:rPr lang="id-ID" sz="2800" dirty="0" smtClean="0">
                <a:latin typeface="Tw Cen MT Condensed" panose="020B0606020104020203" pitchFamily="34" charset="0"/>
              </a:rPr>
              <a:t>korban telah menjadi korban keduakalinya (</a:t>
            </a:r>
            <a:r>
              <a:rPr lang="id-ID" sz="2800" i="1" dirty="0" smtClean="0">
                <a:latin typeface="Tw Cen MT Condensed" panose="020B0606020104020203" pitchFamily="34" charset="0"/>
              </a:rPr>
              <a:t>a second</a:t>
            </a:r>
            <a:r>
              <a:rPr lang="en-US" sz="2800" i="1" dirty="0" smtClean="0">
                <a:latin typeface="Tw Cen MT Condensed" panose="020B0606020104020203" pitchFamily="34" charset="0"/>
              </a:rPr>
              <a:t> </a:t>
            </a:r>
            <a:r>
              <a:rPr lang="id-ID" sz="2800" i="1" dirty="0" smtClean="0">
                <a:latin typeface="Tw Cen MT Condensed" panose="020B0606020104020203" pitchFamily="34" charset="0"/>
              </a:rPr>
              <a:t>victimization</a:t>
            </a:r>
            <a:r>
              <a:rPr lang="id-ID" sz="2800" dirty="0" smtClean="0">
                <a:latin typeface="Tw Cen MT Condensed" panose="020B0606020104020203" pitchFamily="34" charset="0"/>
              </a:rPr>
              <a:t>) dalam Sistem Peradilan Pidana atau warga negara klas dua (</a:t>
            </a:r>
            <a:r>
              <a:rPr lang="id-ID" sz="2800" i="1" dirty="0" smtClean="0">
                <a:latin typeface="Tw Cen MT Condensed" panose="020B0606020104020203" pitchFamily="34" charset="0"/>
              </a:rPr>
              <a:t>a second class citizen</a:t>
            </a:r>
            <a:r>
              <a:rPr lang="id-ID" sz="2800" dirty="0" smtClean="0">
                <a:latin typeface="Tw Cen MT Condensed" panose="020B0606020104020203" pitchFamily="34" charset="0"/>
              </a:rPr>
              <a:t>). </a:t>
            </a:r>
            <a:endParaRPr lang="id-ID" sz="2800" dirty="0">
              <a:latin typeface="Tw Cen MT Condensed" panose="020B0606020104020203" pitchFamily="34" charset="0"/>
            </a:endParaRPr>
          </a:p>
        </p:txBody>
      </p:sp>
      <p:pic>
        <p:nvPicPr>
          <p:cNvPr id="5" name="Picture 4"/>
          <p:cNvPicPr>
            <a:picLocks noChangeAspect="1"/>
          </p:cNvPicPr>
          <p:nvPr/>
        </p:nvPicPr>
        <p:blipFill rotWithShape="1">
          <a:blip r:embed="rId9"/>
          <a:srcRect l="35523" t="37714" r="36286" b="24953"/>
          <a:stretch/>
        </p:blipFill>
        <p:spPr>
          <a:xfrm>
            <a:off x="414997" y="5102924"/>
            <a:ext cx="1217052" cy="1611772"/>
          </a:xfrm>
          <a:prstGeom prst="ellipse">
            <a:avLst/>
          </a:prstGeom>
        </p:spPr>
      </p:pic>
      <p:sp>
        <p:nvSpPr>
          <p:cNvPr id="6" name="Rectangle 5"/>
          <p:cNvSpPr/>
          <p:nvPr/>
        </p:nvSpPr>
        <p:spPr>
          <a:xfrm>
            <a:off x="1964527" y="4898814"/>
            <a:ext cx="7101980" cy="1815882"/>
          </a:xfrm>
          <a:prstGeom prst="rect">
            <a:avLst/>
          </a:prstGeom>
        </p:spPr>
        <p:txBody>
          <a:bodyPr wrap="square">
            <a:spAutoFit/>
          </a:bodyPr>
          <a:lstStyle/>
          <a:p>
            <a:r>
              <a:rPr lang="id-ID" sz="2800" b="1" dirty="0" smtClean="0">
                <a:latin typeface="Tw Cen MT Condensed" panose="020B0606020104020203" pitchFamily="34" charset="0"/>
              </a:rPr>
              <a:t>Soedarto:                                                  </a:t>
            </a:r>
            <a:endParaRPr lang="en-US" sz="2800" b="1" dirty="0" smtClean="0">
              <a:latin typeface="Tw Cen MT Condensed" panose="020B0606020104020203" pitchFamily="34" charset="0"/>
            </a:endParaRPr>
          </a:p>
          <a:p>
            <a:r>
              <a:rPr lang="id-ID" sz="2800" dirty="0" smtClean="0">
                <a:latin typeface="Tw Cen MT Condensed" panose="020B0606020104020203" pitchFamily="34" charset="0"/>
              </a:rPr>
              <a:t>kedudukan korban atau orang yang dirugikan dalam perkara pidana selama ini sangat memedihkan, korban dari kejahatan seolah-olah dilupakan.</a:t>
            </a:r>
            <a:endParaRPr lang="id-ID" sz="2800" dirty="0">
              <a:latin typeface="Tw Cen MT Condensed" panose="020B0606020104020203" pitchFamily="34" charset="0"/>
            </a:endParaRPr>
          </a:p>
        </p:txBody>
      </p:sp>
    </p:spTree>
    <p:extLst>
      <p:ext uri="{BB962C8B-B14F-4D97-AF65-F5344CB8AC3E}">
        <p14:creationId xmlns:p14="http://schemas.microsoft.com/office/powerpoint/2010/main" val="6701686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16369" t="31725" r="9790" b="58189"/>
          <a:stretch/>
        </p:blipFill>
        <p:spPr>
          <a:xfrm>
            <a:off x="276270" y="284726"/>
            <a:ext cx="8528854" cy="774817"/>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b="27503"/>
          <a:stretch/>
        </p:blipFill>
        <p:spPr>
          <a:xfrm>
            <a:off x="7407571" y="262479"/>
            <a:ext cx="1905865" cy="782550"/>
          </a:xfrm>
          <a:prstGeom prst="rect">
            <a:avLst/>
          </a:prstGeom>
        </p:spPr>
      </p:pic>
      <p:sp>
        <p:nvSpPr>
          <p:cNvPr id="38" name="Text Box 2"/>
          <p:cNvSpPr txBox="1">
            <a:spLocks noChangeArrowheads="1"/>
          </p:cNvSpPr>
          <p:nvPr/>
        </p:nvSpPr>
        <p:spPr bwMode="auto">
          <a:xfrm>
            <a:off x="-77492" y="318191"/>
            <a:ext cx="8534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id-ID" sz="4000" b="1" dirty="0" smtClean="0">
                <a:solidFill>
                  <a:schemeClr val="bg1"/>
                </a:solidFill>
                <a:latin typeface="Tw Cen MT Condensed" panose="020B0606020104020203" pitchFamily="34" charset="0"/>
              </a:rPr>
              <a:t>BEBERAPA PANDANGAN TENTANG KORBAN</a:t>
            </a:r>
            <a:endParaRPr lang="en-US" altLang="id-ID" sz="4000" b="1" dirty="0">
              <a:solidFill>
                <a:schemeClr val="bg1"/>
              </a:solidFill>
              <a:latin typeface="Tw Cen MT Condensed" panose="020B0606020104020203" pitchFamily="34" charset="0"/>
            </a:endParaRPr>
          </a:p>
        </p:txBody>
      </p:sp>
      <p:sp>
        <p:nvSpPr>
          <p:cNvPr id="39" name="Rectangle 38"/>
          <p:cNvSpPr/>
          <p:nvPr/>
        </p:nvSpPr>
        <p:spPr>
          <a:xfrm>
            <a:off x="5233" y="1736185"/>
            <a:ext cx="5428343" cy="3908762"/>
          </a:xfrm>
          <a:prstGeom prst="rect">
            <a:avLst/>
          </a:prstGeom>
        </p:spPr>
        <p:txBody>
          <a:bodyPr wrap="square">
            <a:spAutoFit/>
          </a:bodyPr>
          <a:lstStyle/>
          <a:p>
            <a:pPr algn="r"/>
            <a:r>
              <a:rPr lang="en-US" sz="3200" i="1" dirty="0" smtClean="0">
                <a:latin typeface="Tw Cen MT Condensed" panose="020B0606020104020203" pitchFamily="34" charset="0"/>
              </a:rPr>
              <a:t>The victim is a particularly heavy loser in this situation. Not only he has  suffered, lost materially or become hurt, physically or otherwise. And not only does the State take the compensation. </a:t>
            </a:r>
            <a:r>
              <a:rPr lang="en-US" sz="4000" i="1" dirty="0" smtClean="0">
                <a:latin typeface="Tw Cen MT Condensed" panose="020B0606020104020203" pitchFamily="34" charset="0"/>
              </a:rPr>
              <a:t>But above all he has lost participation in his own case</a:t>
            </a:r>
            <a:r>
              <a:rPr lang="en-US" sz="3200" dirty="0" smtClean="0">
                <a:latin typeface="Tw Cen MT Condensed" panose="020B0606020104020203" pitchFamily="34" charset="0"/>
              </a:rPr>
              <a:t>. </a:t>
            </a:r>
          </a:p>
        </p:txBody>
      </p:sp>
      <p:pic>
        <p:nvPicPr>
          <p:cNvPr id="7" name="Picture 6"/>
          <p:cNvPicPr>
            <a:picLocks noChangeAspect="1"/>
          </p:cNvPicPr>
          <p:nvPr/>
        </p:nvPicPr>
        <p:blipFill rotWithShape="1">
          <a:blip r:embed="rId7"/>
          <a:srcRect l="45556" t="8013" b="9438"/>
          <a:stretch/>
        </p:blipFill>
        <p:spPr>
          <a:xfrm>
            <a:off x="5647365" y="1635125"/>
            <a:ext cx="3102817" cy="3148048"/>
          </a:xfrm>
          <a:prstGeom prst="ellipse">
            <a:avLst/>
          </a:prstGeom>
        </p:spPr>
      </p:pic>
      <p:sp>
        <p:nvSpPr>
          <p:cNvPr id="8" name="Rectangle 7"/>
          <p:cNvSpPr/>
          <p:nvPr/>
        </p:nvSpPr>
        <p:spPr>
          <a:xfrm>
            <a:off x="6281695" y="4945744"/>
            <a:ext cx="1834156" cy="646331"/>
          </a:xfrm>
          <a:prstGeom prst="rect">
            <a:avLst/>
          </a:prstGeom>
        </p:spPr>
        <p:txBody>
          <a:bodyPr wrap="none">
            <a:spAutoFit/>
          </a:bodyPr>
          <a:lstStyle/>
          <a:p>
            <a:r>
              <a:rPr lang="id-ID" sz="3600" dirty="0" smtClean="0">
                <a:latin typeface="Tw Cen MT Condensed" panose="020B0606020104020203" pitchFamily="34" charset="0"/>
              </a:rPr>
              <a:t>Nils Christie</a:t>
            </a:r>
            <a:endParaRPr lang="id-ID" sz="2000" dirty="0"/>
          </a:p>
        </p:txBody>
      </p:sp>
    </p:spTree>
    <p:extLst>
      <p:ext uri="{BB962C8B-B14F-4D97-AF65-F5344CB8AC3E}">
        <p14:creationId xmlns:p14="http://schemas.microsoft.com/office/powerpoint/2010/main" val="28238771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16369" t="31725" r="9790" b="58189"/>
          <a:stretch/>
        </p:blipFill>
        <p:spPr>
          <a:xfrm>
            <a:off x="276270" y="284726"/>
            <a:ext cx="8528854" cy="774817"/>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b="27503"/>
          <a:stretch/>
        </p:blipFill>
        <p:spPr>
          <a:xfrm>
            <a:off x="7407571" y="262479"/>
            <a:ext cx="1905865" cy="782550"/>
          </a:xfrm>
          <a:prstGeom prst="rect">
            <a:avLst/>
          </a:prstGeom>
        </p:spPr>
      </p:pic>
      <p:sp>
        <p:nvSpPr>
          <p:cNvPr id="38" name="Text Box 2"/>
          <p:cNvSpPr txBox="1">
            <a:spLocks noChangeArrowheads="1"/>
          </p:cNvSpPr>
          <p:nvPr/>
        </p:nvSpPr>
        <p:spPr bwMode="auto">
          <a:xfrm>
            <a:off x="-77492" y="318191"/>
            <a:ext cx="8534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id-ID" sz="4000" b="1" dirty="0" smtClean="0">
                <a:solidFill>
                  <a:schemeClr val="bg1"/>
                </a:solidFill>
                <a:latin typeface="Tw Cen MT Condensed" panose="020B0606020104020203" pitchFamily="34" charset="0"/>
              </a:rPr>
              <a:t>BEBERAPA PANDANGAN TENTANG KORBAN</a:t>
            </a:r>
            <a:endParaRPr lang="en-US" altLang="id-ID" sz="4000" b="1" dirty="0">
              <a:solidFill>
                <a:schemeClr val="bg1"/>
              </a:solidFill>
              <a:latin typeface="Tw Cen MT Condensed" panose="020B0606020104020203" pitchFamily="34" charset="0"/>
            </a:endParaRPr>
          </a:p>
        </p:txBody>
      </p:sp>
      <p:sp>
        <p:nvSpPr>
          <p:cNvPr id="39" name="Rectangle 38"/>
          <p:cNvSpPr/>
          <p:nvPr/>
        </p:nvSpPr>
        <p:spPr>
          <a:xfrm>
            <a:off x="190213" y="2316817"/>
            <a:ext cx="8700961" cy="4154984"/>
          </a:xfrm>
          <a:prstGeom prst="rect">
            <a:avLst/>
          </a:prstGeom>
        </p:spPr>
        <p:txBody>
          <a:bodyPr wrap="square">
            <a:spAutoFit/>
          </a:bodyPr>
          <a:lstStyle/>
          <a:p>
            <a:pPr algn="just"/>
            <a:r>
              <a:rPr lang="en-US" sz="3200" i="1" spc="-150" dirty="0" smtClean="0">
                <a:latin typeface="Tw Cen MT Condensed" panose="020B0606020104020203" pitchFamily="34" charset="0"/>
              </a:rPr>
              <a:t>At present many </a:t>
            </a:r>
            <a:r>
              <a:rPr lang="en-US" sz="3600" b="1" i="1" spc="-150" dirty="0" smtClean="0">
                <a:latin typeface="Tw Cen MT Condensed" panose="020B0606020104020203" pitchFamily="34" charset="0"/>
              </a:rPr>
              <a:t>victims of crime do not receive fair treatment from the criminal justice system. </a:t>
            </a:r>
            <a:r>
              <a:rPr lang="en-US" sz="3200" i="1" spc="-150" dirty="0" smtClean="0">
                <a:latin typeface="Tw Cen MT Condensed" panose="020B0606020104020203" pitchFamily="34" charset="0"/>
              </a:rPr>
              <a:t>In many cases they are ignored, delayed, financial burdened, traumatized, or stigmatized by that system. It is understandable, therefore, that many crime victims  are reluctant to report the offense to  authorities, testify against the accused, or cooperate otherwise with the criminal justice system.   Changes of attitude and practices by those working in the system are necessary if victims cooperation with and attitudes toward the system are to be improved</a:t>
            </a:r>
            <a:r>
              <a:rPr lang="en-US" sz="3200" i="1" spc="-150" dirty="0">
                <a:latin typeface="Tw Cen MT Condensed" panose="020B0606020104020203" pitchFamily="34" charset="0"/>
              </a:rPr>
              <a:t>.</a:t>
            </a:r>
            <a:endParaRPr lang="en-US" sz="3200" i="1" spc="-150" dirty="0" smtClean="0">
              <a:latin typeface="Tw Cen MT Condensed" panose="020B0606020104020203" pitchFamily="34" charset="0"/>
            </a:endParaRPr>
          </a:p>
        </p:txBody>
      </p:sp>
      <p:sp>
        <p:nvSpPr>
          <p:cNvPr id="8" name="Rectangle 7"/>
          <p:cNvSpPr/>
          <p:nvPr/>
        </p:nvSpPr>
        <p:spPr>
          <a:xfrm>
            <a:off x="308318" y="1078494"/>
            <a:ext cx="8464753" cy="1200329"/>
          </a:xfrm>
          <a:prstGeom prst="rect">
            <a:avLst/>
          </a:prstGeom>
        </p:spPr>
        <p:txBody>
          <a:bodyPr wrap="none">
            <a:spAutoFit/>
          </a:bodyPr>
          <a:lstStyle/>
          <a:p>
            <a:pPr algn="ctr"/>
            <a:r>
              <a:rPr lang="id-ID" sz="3600" b="1" spc="-150" dirty="0" smtClean="0">
                <a:latin typeface="Tw Cen MT Condensed" panose="020B0606020104020203" pitchFamily="34" charset="0"/>
              </a:rPr>
              <a:t>Kesimpulan dan rekomendasi Studi Internasional Institut </a:t>
            </a:r>
            <a:endParaRPr lang="en-US" sz="3600" b="1" spc="-150" dirty="0" smtClean="0">
              <a:latin typeface="Tw Cen MT Condensed" panose="020B0606020104020203" pitchFamily="34" charset="0"/>
            </a:endParaRPr>
          </a:p>
          <a:p>
            <a:pPr algn="ctr"/>
            <a:r>
              <a:rPr lang="id-ID" sz="3600" b="1" spc="-150" dirty="0" smtClean="0">
                <a:latin typeface="Tw Cen MT Condensed" panose="020B0606020104020203" pitchFamily="34" charset="0"/>
              </a:rPr>
              <a:t>Viktimologi di Bellagio Italia tanggal 1-12 Juli 1975:</a:t>
            </a:r>
          </a:p>
        </p:txBody>
      </p:sp>
    </p:spTree>
    <p:extLst>
      <p:ext uri="{BB962C8B-B14F-4D97-AF65-F5344CB8AC3E}">
        <p14:creationId xmlns:p14="http://schemas.microsoft.com/office/powerpoint/2010/main" val="4163535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16369" t="31725" r="9790" b="58189"/>
          <a:stretch/>
        </p:blipFill>
        <p:spPr>
          <a:xfrm>
            <a:off x="276270" y="284726"/>
            <a:ext cx="8528854" cy="774817"/>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b="27503"/>
          <a:stretch/>
        </p:blipFill>
        <p:spPr>
          <a:xfrm>
            <a:off x="7407571" y="262479"/>
            <a:ext cx="1905865" cy="782550"/>
          </a:xfrm>
          <a:prstGeom prst="rect">
            <a:avLst/>
          </a:prstGeom>
        </p:spPr>
      </p:pic>
      <p:sp>
        <p:nvSpPr>
          <p:cNvPr id="38" name="Text Box 2"/>
          <p:cNvSpPr txBox="1">
            <a:spLocks noChangeArrowheads="1"/>
          </p:cNvSpPr>
          <p:nvPr/>
        </p:nvSpPr>
        <p:spPr bwMode="auto">
          <a:xfrm>
            <a:off x="-77492" y="318191"/>
            <a:ext cx="8534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id-ID" sz="4000" b="1" dirty="0" smtClean="0">
                <a:solidFill>
                  <a:schemeClr val="bg1"/>
                </a:solidFill>
                <a:latin typeface="Tw Cen MT Condensed" panose="020B0606020104020203" pitchFamily="34" charset="0"/>
              </a:rPr>
              <a:t>BEBERAPA PANDANGAN TENTANG KORBAN</a:t>
            </a:r>
            <a:endParaRPr lang="en-US" altLang="id-ID" sz="4000" b="1" dirty="0">
              <a:solidFill>
                <a:schemeClr val="bg1"/>
              </a:solidFill>
              <a:latin typeface="Tw Cen MT Condensed" panose="020B0606020104020203" pitchFamily="34" charset="0"/>
            </a:endParaRPr>
          </a:p>
        </p:txBody>
      </p:sp>
      <p:sp>
        <p:nvSpPr>
          <p:cNvPr id="39" name="Rectangle 38"/>
          <p:cNvSpPr/>
          <p:nvPr/>
        </p:nvSpPr>
        <p:spPr>
          <a:xfrm>
            <a:off x="1" y="1093009"/>
            <a:ext cx="5664266" cy="5878532"/>
          </a:xfrm>
          <a:prstGeom prst="rect">
            <a:avLst/>
          </a:prstGeom>
        </p:spPr>
        <p:txBody>
          <a:bodyPr wrap="square">
            <a:spAutoFit/>
          </a:bodyPr>
          <a:lstStyle/>
          <a:p>
            <a:pPr algn="just"/>
            <a:r>
              <a:rPr lang="en-US" sz="3200" i="1" dirty="0" smtClean="0">
                <a:latin typeface="Tw Cen MT Condensed" panose="020B0606020104020203" pitchFamily="34" charset="0"/>
              </a:rPr>
              <a:t>“Those in the criminal justice system are aware that victims are growing increasingly disenchanted with the system’s working. </a:t>
            </a:r>
            <a:r>
              <a:rPr lang="en-US" sz="4000" i="1" dirty="0" smtClean="0">
                <a:latin typeface="Tw Cen MT Condensed" panose="020B0606020104020203" pitchFamily="34" charset="0"/>
              </a:rPr>
              <a:t>Participation in the criminal justice system frequently aggravates the victim’s losses</a:t>
            </a:r>
            <a:r>
              <a:rPr lang="en-US" sz="3200" i="1" dirty="0" smtClean="0">
                <a:latin typeface="Tw Cen MT Condensed" panose="020B0606020104020203" pitchFamily="34" charset="0"/>
              </a:rPr>
              <a:t>. At the same time, the system alienates the victim, </a:t>
            </a:r>
            <a:r>
              <a:rPr lang="en-US" sz="4000" b="1" i="1" dirty="0" smtClean="0">
                <a:latin typeface="Tw Cen MT Condensed" panose="020B0606020104020203" pitchFamily="34" charset="0"/>
              </a:rPr>
              <a:t>making him or her feel like an outsider to both the offense and the system processes</a:t>
            </a:r>
            <a:r>
              <a:rPr lang="en-US" sz="3200" i="1" dirty="0" smtClean="0">
                <a:latin typeface="Tw Cen MT Condensed" panose="020B0606020104020203" pitchFamily="34" charset="0"/>
              </a:rPr>
              <a:t>”</a:t>
            </a:r>
          </a:p>
        </p:txBody>
      </p:sp>
      <p:sp>
        <p:nvSpPr>
          <p:cNvPr id="8" name="Rectangle 7"/>
          <p:cNvSpPr/>
          <p:nvPr/>
        </p:nvSpPr>
        <p:spPr>
          <a:xfrm>
            <a:off x="6034021" y="4717871"/>
            <a:ext cx="2747099" cy="646331"/>
          </a:xfrm>
          <a:prstGeom prst="rect">
            <a:avLst/>
          </a:prstGeom>
        </p:spPr>
        <p:txBody>
          <a:bodyPr wrap="none">
            <a:spAutoFit/>
          </a:bodyPr>
          <a:lstStyle/>
          <a:p>
            <a:r>
              <a:rPr lang="id-ID" sz="3600" dirty="0" smtClean="0">
                <a:latin typeface="Tw Cen MT Condensed" panose="020B0606020104020203" pitchFamily="34" charset="0"/>
              </a:rPr>
              <a:t>William G. Doerner</a:t>
            </a:r>
            <a:endParaRPr lang="id-ID" sz="2000" dirty="0"/>
          </a:p>
        </p:txBody>
      </p:sp>
      <p:pic>
        <p:nvPicPr>
          <p:cNvPr id="2" name="Picture 1"/>
          <p:cNvPicPr>
            <a:picLocks noChangeAspect="1"/>
          </p:cNvPicPr>
          <p:nvPr/>
        </p:nvPicPr>
        <p:blipFill rotWithShape="1">
          <a:blip r:embed="rId7"/>
          <a:srcRect l="10930" t="8007" r="11751" b="8225"/>
          <a:stretch/>
        </p:blipFill>
        <p:spPr>
          <a:xfrm>
            <a:off x="5977681" y="1736185"/>
            <a:ext cx="2767375" cy="2955731"/>
          </a:xfrm>
          <a:prstGeom prst="ellipse">
            <a:avLst/>
          </a:prstGeom>
        </p:spPr>
      </p:pic>
    </p:spTree>
    <p:extLst>
      <p:ext uri="{BB962C8B-B14F-4D97-AF65-F5344CB8AC3E}">
        <p14:creationId xmlns:p14="http://schemas.microsoft.com/office/powerpoint/2010/main" val="13948575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16369" t="31725" r="9790" b="58189"/>
          <a:stretch/>
        </p:blipFill>
        <p:spPr>
          <a:xfrm>
            <a:off x="276270" y="284726"/>
            <a:ext cx="8528854" cy="774817"/>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b="27503"/>
          <a:stretch/>
        </p:blipFill>
        <p:spPr>
          <a:xfrm>
            <a:off x="7407571" y="262479"/>
            <a:ext cx="1905865" cy="782550"/>
          </a:xfrm>
          <a:prstGeom prst="rect">
            <a:avLst/>
          </a:prstGeom>
        </p:spPr>
      </p:pic>
      <p:sp>
        <p:nvSpPr>
          <p:cNvPr id="38" name="Text Box 2"/>
          <p:cNvSpPr txBox="1">
            <a:spLocks noChangeArrowheads="1"/>
          </p:cNvSpPr>
          <p:nvPr/>
        </p:nvSpPr>
        <p:spPr bwMode="auto">
          <a:xfrm>
            <a:off x="-77492" y="318191"/>
            <a:ext cx="8534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id-ID" sz="4000" b="1" dirty="0" smtClean="0">
                <a:solidFill>
                  <a:schemeClr val="bg1"/>
                </a:solidFill>
                <a:latin typeface="Tw Cen MT Condensed" panose="020B0606020104020203" pitchFamily="34" charset="0"/>
              </a:rPr>
              <a:t>BEBERAPA PANDANGAN TENTANG KORBAN</a:t>
            </a:r>
            <a:endParaRPr lang="en-US" altLang="id-ID" sz="4000" b="1" dirty="0">
              <a:solidFill>
                <a:schemeClr val="bg1"/>
              </a:solidFill>
              <a:latin typeface="Tw Cen MT Condensed" panose="020B0606020104020203" pitchFamily="34" charset="0"/>
            </a:endParaRPr>
          </a:p>
        </p:txBody>
      </p:sp>
      <p:sp>
        <p:nvSpPr>
          <p:cNvPr id="39" name="Rectangle 38"/>
          <p:cNvSpPr/>
          <p:nvPr/>
        </p:nvSpPr>
        <p:spPr>
          <a:xfrm>
            <a:off x="166256" y="1093009"/>
            <a:ext cx="5498010" cy="4524315"/>
          </a:xfrm>
          <a:prstGeom prst="rect">
            <a:avLst/>
          </a:prstGeom>
        </p:spPr>
        <p:txBody>
          <a:bodyPr wrap="square">
            <a:spAutoFit/>
          </a:bodyPr>
          <a:lstStyle/>
          <a:p>
            <a:pPr algn="just"/>
            <a:r>
              <a:rPr lang="en-US" sz="3600" b="1" i="1" dirty="0" smtClean="0">
                <a:latin typeface="Tw Cen MT Condensed" panose="020B0606020104020203" pitchFamily="34" charset="0"/>
              </a:rPr>
              <a:t>Offenders are provide with lawyers, housing, food, medical care, recreational opportunities, schooling, job training, and psychological counseling. </a:t>
            </a:r>
            <a:r>
              <a:rPr lang="en-US" sz="4000" i="1" dirty="0" smtClean="0">
                <a:latin typeface="Tw Cen MT Condensed" panose="020B0606020104020203" pitchFamily="34" charset="0"/>
              </a:rPr>
              <a:t>Victim must fend for themselves. </a:t>
            </a:r>
            <a:r>
              <a:rPr lang="en-US" sz="3200" i="1" dirty="0" smtClean="0">
                <a:latin typeface="Tw Cen MT Condensed" panose="020B0606020104020203" pitchFamily="34" charset="0"/>
              </a:rPr>
              <a:t>At best, victims are the forgotten person within the crime problem; ….</a:t>
            </a:r>
          </a:p>
        </p:txBody>
      </p:sp>
      <p:sp>
        <p:nvSpPr>
          <p:cNvPr id="8" name="Rectangle 7"/>
          <p:cNvSpPr/>
          <p:nvPr/>
        </p:nvSpPr>
        <p:spPr>
          <a:xfrm>
            <a:off x="5924927" y="4758483"/>
            <a:ext cx="2880917" cy="646331"/>
          </a:xfrm>
          <a:prstGeom prst="rect">
            <a:avLst/>
          </a:prstGeom>
        </p:spPr>
        <p:txBody>
          <a:bodyPr wrap="none">
            <a:spAutoFit/>
          </a:bodyPr>
          <a:lstStyle/>
          <a:p>
            <a:r>
              <a:rPr lang="id-ID" sz="3600" dirty="0" smtClean="0">
                <a:latin typeface="Tw Cen MT Condensed" panose="020B0606020104020203" pitchFamily="34" charset="0"/>
              </a:rPr>
              <a:t>William </a:t>
            </a:r>
            <a:r>
              <a:rPr lang="en-US" sz="3600" dirty="0" err="1" smtClean="0">
                <a:latin typeface="Tw Cen MT Condensed" panose="020B0606020104020203" pitchFamily="34" charset="0"/>
              </a:rPr>
              <a:t>McD</a:t>
            </a:r>
            <a:r>
              <a:rPr lang="en-US" sz="3600" dirty="0" smtClean="0">
                <a:latin typeface="Tw Cen MT Condensed" panose="020B0606020104020203" pitchFamily="34" charset="0"/>
              </a:rPr>
              <a:t> Donald</a:t>
            </a:r>
            <a:endParaRPr lang="id-ID" sz="2000" dirty="0"/>
          </a:p>
        </p:txBody>
      </p:sp>
      <p:pic>
        <p:nvPicPr>
          <p:cNvPr id="3" name="Picture 2"/>
          <p:cNvPicPr>
            <a:picLocks noChangeAspect="1"/>
          </p:cNvPicPr>
          <p:nvPr/>
        </p:nvPicPr>
        <p:blipFill>
          <a:blip r:embed="rId7"/>
          <a:stretch>
            <a:fillRect/>
          </a:stretch>
        </p:blipFill>
        <p:spPr>
          <a:xfrm>
            <a:off x="5755661" y="1389539"/>
            <a:ext cx="3219450" cy="3219450"/>
          </a:xfrm>
          <a:prstGeom prst="ellipse">
            <a:avLst/>
          </a:prstGeom>
        </p:spPr>
      </p:pic>
    </p:spTree>
    <p:extLst>
      <p:ext uri="{BB962C8B-B14F-4D97-AF65-F5344CB8AC3E}">
        <p14:creationId xmlns:p14="http://schemas.microsoft.com/office/powerpoint/2010/main" val="41138528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16369" t="31725" r="9790" b="58189"/>
          <a:stretch/>
        </p:blipFill>
        <p:spPr>
          <a:xfrm>
            <a:off x="276270" y="284726"/>
            <a:ext cx="8528854" cy="774817"/>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b="27503"/>
          <a:stretch/>
        </p:blipFill>
        <p:spPr>
          <a:xfrm>
            <a:off x="7407571" y="262479"/>
            <a:ext cx="1905865" cy="782550"/>
          </a:xfrm>
          <a:prstGeom prst="rect">
            <a:avLst/>
          </a:prstGeom>
        </p:spPr>
      </p:pic>
      <p:sp>
        <p:nvSpPr>
          <p:cNvPr id="38" name="Text Box 2"/>
          <p:cNvSpPr txBox="1">
            <a:spLocks noChangeArrowheads="1"/>
          </p:cNvSpPr>
          <p:nvPr/>
        </p:nvSpPr>
        <p:spPr bwMode="auto">
          <a:xfrm>
            <a:off x="-77492" y="318191"/>
            <a:ext cx="8534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id-ID" sz="4000" b="1" dirty="0" smtClean="0">
                <a:solidFill>
                  <a:schemeClr val="bg1"/>
                </a:solidFill>
                <a:latin typeface="Tw Cen MT Condensed" panose="020B0606020104020203" pitchFamily="34" charset="0"/>
              </a:rPr>
              <a:t>BEBERAPA PANDANGAN TENTANG KORBAN</a:t>
            </a:r>
            <a:endParaRPr lang="en-US" altLang="id-ID" sz="4000" b="1" dirty="0">
              <a:solidFill>
                <a:schemeClr val="bg1"/>
              </a:solidFill>
              <a:latin typeface="Tw Cen MT Condensed" panose="020B0606020104020203" pitchFamily="34" charset="0"/>
            </a:endParaRPr>
          </a:p>
        </p:txBody>
      </p:sp>
      <p:sp>
        <p:nvSpPr>
          <p:cNvPr id="39" name="Rectangle 38"/>
          <p:cNvSpPr/>
          <p:nvPr/>
        </p:nvSpPr>
        <p:spPr>
          <a:xfrm>
            <a:off x="238812" y="1426619"/>
            <a:ext cx="5428343" cy="4524315"/>
          </a:xfrm>
          <a:prstGeom prst="rect">
            <a:avLst/>
          </a:prstGeom>
        </p:spPr>
        <p:txBody>
          <a:bodyPr wrap="square">
            <a:spAutoFit/>
          </a:bodyPr>
          <a:lstStyle/>
          <a:p>
            <a:pPr algn="just"/>
            <a:r>
              <a:rPr lang="en-US" sz="3600" dirty="0" smtClean="0">
                <a:latin typeface="Tw Cen MT Condensed" panose="020B0606020104020203" pitchFamily="34" charset="0"/>
              </a:rPr>
              <a:t>“</a:t>
            </a:r>
            <a:r>
              <a:rPr lang="en-US" sz="3600" dirty="0" err="1" smtClean="0">
                <a:latin typeface="Tw Cen MT Condensed" panose="020B0606020104020203" pitchFamily="34" charset="0"/>
              </a:rPr>
              <a:t>Kejahatan</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sebenarnya</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memiliki</a:t>
            </a:r>
            <a:r>
              <a:rPr lang="en-US" sz="3600" dirty="0" smtClean="0">
                <a:latin typeface="Tw Cen MT Condensed" panose="020B0606020104020203" pitchFamily="34" charset="0"/>
              </a:rPr>
              <a:t> </a:t>
            </a:r>
            <a:r>
              <a:rPr lang="en-US" sz="3600" b="1" dirty="0" err="1" smtClean="0">
                <a:latin typeface="Tw Cen MT Condensed" panose="020B0606020104020203" pitchFamily="34" charset="0"/>
              </a:rPr>
              <a:t>tiga</a:t>
            </a:r>
            <a:r>
              <a:rPr lang="en-US" sz="3600" b="1" dirty="0" smtClean="0">
                <a:latin typeface="Tw Cen MT Condensed" panose="020B0606020104020203" pitchFamily="34" charset="0"/>
              </a:rPr>
              <a:t> </a:t>
            </a:r>
            <a:r>
              <a:rPr lang="en-US" sz="3600" b="1" dirty="0" err="1" smtClean="0">
                <a:latin typeface="Tw Cen MT Condensed" panose="020B0606020104020203" pitchFamily="34" charset="0"/>
              </a:rPr>
              <a:t>dimensi</a:t>
            </a:r>
            <a:r>
              <a:rPr lang="en-US" sz="3600" b="1" dirty="0" smtClean="0">
                <a:latin typeface="Tw Cen MT Condensed" panose="020B0606020104020203" pitchFamily="34" charset="0"/>
              </a:rPr>
              <a:t> </a:t>
            </a:r>
            <a:r>
              <a:rPr lang="en-US" sz="3600" dirty="0" err="1" smtClean="0">
                <a:latin typeface="Tw Cen MT Condensed" panose="020B0606020104020203" pitchFamily="34" charset="0"/>
              </a:rPr>
              <a:t>yaitu</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perbuatan</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jahat</a:t>
            </a:r>
            <a:r>
              <a:rPr lang="en-US" sz="3600" dirty="0" smtClean="0">
                <a:latin typeface="Tw Cen MT Condensed" panose="020B0606020104020203" pitchFamily="34" charset="0"/>
              </a:rPr>
              <a:t> (criminal act), </a:t>
            </a:r>
            <a:r>
              <a:rPr lang="en-US" sz="3600" dirty="0" err="1" smtClean="0">
                <a:latin typeface="Tw Cen MT Condensed" panose="020B0606020104020203" pitchFamily="34" charset="0"/>
              </a:rPr>
              <a:t>pelaku</a:t>
            </a:r>
            <a:r>
              <a:rPr lang="en-US" sz="3600" dirty="0" smtClean="0">
                <a:latin typeface="Tw Cen MT Condensed" panose="020B0606020104020203" pitchFamily="34" charset="0"/>
              </a:rPr>
              <a:t> (criminals) </a:t>
            </a:r>
            <a:r>
              <a:rPr lang="en-US" sz="3600" dirty="0" err="1" smtClean="0">
                <a:latin typeface="Tw Cen MT Condensed" panose="020B0606020104020203" pitchFamily="34" charset="0"/>
              </a:rPr>
              <a:t>dan</a:t>
            </a:r>
            <a:r>
              <a:rPr lang="en-US" sz="3600" dirty="0" smtClean="0">
                <a:latin typeface="Tw Cen MT Condensed" panose="020B0606020104020203" pitchFamily="34" charset="0"/>
              </a:rPr>
              <a:t> korban (victim). </a:t>
            </a:r>
            <a:r>
              <a:rPr lang="en-US" sz="3600" dirty="0" err="1" smtClean="0">
                <a:latin typeface="Tw Cen MT Condensed" panose="020B0606020104020203" pitchFamily="34" charset="0"/>
              </a:rPr>
              <a:t>Namun</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demikian</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Sistem</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Peradilan</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Pidana</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tampaknya</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lebih</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memberikan</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perhatian</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terhadap</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dua</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aspek</a:t>
            </a:r>
            <a:r>
              <a:rPr lang="en-US" sz="3600" dirty="0" smtClean="0">
                <a:latin typeface="Tw Cen MT Condensed" panose="020B0606020104020203" pitchFamily="34" charset="0"/>
              </a:rPr>
              <a:t> yang </a:t>
            </a:r>
            <a:r>
              <a:rPr lang="en-US" sz="3600" dirty="0" err="1" smtClean="0">
                <a:latin typeface="Tw Cen MT Condensed" panose="020B0606020104020203" pitchFamily="34" charset="0"/>
              </a:rPr>
              <a:t>pertama</a:t>
            </a:r>
            <a:r>
              <a:rPr lang="en-US" sz="3600" dirty="0" smtClean="0">
                <a:latin typeface="Tw Cen MT Condensed" panose="020B0606020104020203" pitchFamily="34" charset="0"/>
              </a:rPr>
              <a:t> </a:t>
            </a:r>
            <a:r>
              <a:rPr lang="en-US" sz="3600" dirty="0" err="1" smtClean="0">
                <a:latin typeface="Tw Cen MT Condensed" panose="020B0606020104020203" pitchFamily="34" charset="0"/>
              </a:rPr>
              <a:t>yakni</a:t>
            </a:r>
            <a:r>
              <a:rPr lang="en-US" sz="3600" dirty="0" smtClean="0">
                <a:latin typeface="Tw Cen MT Condensed" panose="020B0606020104020203" pitchFamily="34" charset="0"/>
              </a:rPr>
              <a:t> </a:t>
            </a:r>
            <a:r>
              <a:rPr lang="en-US" sz="3600" b="1" dirty="0" err="1" smtClean="0">
                <a:latin typeface="Tw Cen MT Condensed" panose="020B0606020104020203" pitchFamily="34" charset="0"/>
              </a:rPr>
              <a:t>perbuatan</a:t>
            </a:r>
            <a:r>
              <a:rPr lang="en-US" sz="3600" b="1" dirty="0" smtClean="0">
                <a:latin typeface="Tw Cen MT Condensed" panose="020B0606020104020203" pitchFamily="34" charset="0"/>
              </a:rPr>
              <a:t> </a:t>
            </a:r>
            <a:r>
              <a:rPr lang="en-US" sz="3600" b="1" dirty="0" err="1" smtClean="0">
                <a:latin typeface="Tw Cen MT Condensed" panose="020B0606020104020203" pitchFamily="34" charset="0"/>
              </a:rPr>
              <a:t>jahat</a:t>
            </a:r>
            <a:r>
              <a:rPr lang="en-US" sz="3600" b="1" dirty="0" smtClean="0">
                <a:latin typeface="Tw Cen MT Condensed" panose="020B0606020104020203" pitchFamily="34" charset="0"/>
              </a:rPr>
              <a:t> </a:t>
            </a:r>
            <a:r>
              <a:rPr lang="en-US" sz="3600" dirty="0" err="1" smtClean="0">
                <a:latin typeface="Tw Cen MT Condensed" panose="020B0606020104020203" pitchFamily="34" charset="0"/>
              </a:rPr>
              <a:t>dan</a:t>
            </a:r>
            <a:r>
              <a:rPr lang="en-US" sz="3600" dirty="0" smtClean="0">
                <a:latin typeface="Tw Cen MT Condensed" panose="020B0606020104020203" pitchFamily="34" charset="0"/>
              </a:rPr>
              <a:t> </a:t>
            </a:r>
            <a:r>
              <a:rPr lang="en-US" sz="3600" b="1" dirty="0" err="1" smtClean="0">
                <a:latin typeface="Tw Cen MT Condensed" panose="020B0606020104020203" pitchFamily="34" charset="0"/>
              </a:rPr>
              <a:t>pelaku</a:t>
            </a:r>
            <a:r>
              <a:rPr lang="en-US" sz="3600" dirty="0" smtClean="0">
                <a:latin typeface="Tw Cen MT Condensed" panose="020B0606020104020203" pitchFamily="34" charset="0"/>
              </a:rPr>
              <a:t>. </a:t>
            </a:r>
          </a:p>
        </p:txBody>
      </p:sp>
      <p:sp>
        <p:nvSpPr>
          <p:cNvPr id="8" name="Rectangle 7"/>
          <p:cNvSpPr/>
          <p:nvPr/>
        </p:nvSpPr>
        <p:spPr>
          <a:xfrm>
            <a:off x="5797702" y="4799014"/>
            <a:ext cx="3106684" cy="646331"/>
          </a:xfrm>
          <a:prstGeom prst="rect">
            <a:avLst/>
          </a:prstGeom>
        </p:spPr>
        <p:txBody>
          <a:bodyPr wrap="none">
            <a:spAutoFit/>
          </a:bodyPr>
          <a:lstStyle/>
          <a:p>
            <a:r>
              <a:rPr lang="id-ID" sz="3600" dirty="0" smtClean="0">
                <a:latin typeface="Tw Cen MT Condensed" panose="020B0606020104020203" pitchFamily="34" charset="0"/>
              </a:rPr>
              <a:t> Anthony J. Schembri</a:t>
            </a:r>
          </a:p>
        </p:txBody>
      </p:sp>
      <p:pic>
        <p:nvPicPr>
          <p:cNvPr id="2" name="Picture 1"/>
          <p:cNvPicPr>
            <a:picLocks noChangeAspect="1"/>
          </p:cNvPicPr>
          <p:nvPr/>
        </p:nvPicPr>
        <p:blipFill rotWithShape="1">
          <a:blip r:embed="rId7"/>
          <a:srcRect b="18382"/>
          <a:stretch/>
        </p:blipFill>
        <p:spPr>
          <a:xfrm>
            <a:off x="5983458" y="1412105"/>
            <a:ext cx="2742587" cy="3312912"/>
          </a:xfrm>
          <a:prstGeom prst="ellipse">
            <a:avLst/>
          </a:prstGeom>
        </p:spPr>
      </p:pic>
    </p:spTree>
    <p:extLst>
      <p:ext uri="{BB962C8B-B14F-4D97-AF65-F5344CB8AC3E}">
        <p14:creationId xmlns:p14="http://schemas.microsoft.com/office/powerpoint/2010/main" val="3219883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16369" t="31725" r="9790" b="58189"/>
          <a:stretch/>
        </p:blipFill>
        <p:spPr>
          <a:xfrm>
            <a:off x="276270" y="284726"/>
            <a:ext cx="8528854" cy="774817"/>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b="27503"/>
          <a:stretch/>
        </p:blipFill>
        <p:spPr>
          <a:xfrm>
            <a:off x="7407571" y="262479"/>
            <a:ext cx="1905865" cy="782550"/>
          </a:xfrm>
          <a:prstGeom prst="rect">
            <a:avLst/>
          </a:prstGeom>
        </p:spPr>
      </p:pic>
      <p:sp>
        <p:nvSpPr>
          <p:cNvPr id="38" name="Text Box 2"/>
          <p:cNvSpPr txBox="1">
            <a:spLocks noChangeArrowheads="1"/>
          </p:cNvSpPr>
          <p:nvPr/>
        </p:nvSpPr>
        <p:spPr bwMode="auto">
          <a:xfrm>
            <a:off x="276270" y="1122420"/>
            <a:ext cx="85344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sv-SE" altLang="id-ID" sz="4000" b="1" dirty="0" smtClean="0">
                <a:latin typeface="Tw Cen MT Condensed" panose="020B0606020104020203" pitchFamily="34" charset="0"/>
              </a:rPr>
              <a:t>BEBERAPA ASPEK PENYEBAB BELUM ADILNYA KEDUDUKAN KORBAN DALAM SPP</a:t>
            </a:r>
            <a:endParaRPr lang="sv-SE" altLang="id-ID" sz="4000" b="1" dirty="0">
              <a:latin typeface="Tw Cen MT Condensed" panose="020B0606020104020203" pitchFamily="34" charset="0"/>
            </a:endParaRPr>
          </a:p>
        </p:txBody>
      </p:sp>
      <p:sp>
        <p:nvSpPr>
          <p:cNvPr id="39" name="Rectangle 38"/>
          <p:cNvSpPr/>
          <p:nvPr/>
        </p:nvSpPr>
        <p:spPr>
          <a:xfrm>
            <a:off x="230080" y="2308628"/>
            <a:ext cx="8528854" cy="2308324"/>
          </a:xfrm>
          <a:prstGeom prst="rect">
            <a:avLst/>
          </a:prstGeom>
        </p:spPr>
        <p:txBody>
          <a:bodyPr wrap="square">
            <a:spAutoFit/>
          </a:bodyPr>
          <a:lstStyle/>
          <a:p>
            <a:pPr algn="ctr"/>
            <a:r>
              <a:rPr lang="id-ID" sz="3600" dirty="0" smtClean="0">
                <a:latin typeface="Tw Cen MT Condensed" panose="020B0606020104020203" pitchFamily="34" charset="0"/>
              </a:rPr>
              <a:t>Aliran-aliran Pemikiran Dalam Hukum Pidana (Sebagai Usaha  Untuk Memperoleh Suatu Sistem Hukum Pidana Yang Praktis Dan Bermanfaat) Masih Berorientasi Pada Pelaku (</a:t>
            </a:r>
            <a:r>
              <a:rPr lang="id-ID" sz="3600" i="1" dirty="0" smtClean="0">
                <a:latin typeface="Tw Cen MT Condensed" panose="020B0606020104020203" pitchFamily="34" charset="0"/>
              </a:rPr>
              <a:t>Criminal Oriented</a:t>
            </a:r>
            <a:r>
              <a:rPr lang="id-ID" sz="3600" dirty="0" smtClean="0">
                <a:latin typeface="Tw Cen MT Condensed" panose="020B0606020104020203" pitchFamily="34" charset="0"/>
              </a:rPr>
              <a:t>)</a:t>
            </a:r>
            <a:r>
              <a:rPr lang="en-US" sz="3600" dirty="0" smtClean="0">
                <a:latin typeface="Tw Cen MT Condensed" panose="020B0606020104020203" pitchFamily="34" charset="0"/>
              </a:rPr>
              <a:t> </a:t>
            </a:r>
            <a:r>
              <a:rPr lang="id-ID" sz="3600" dirty="0" smtClean="0">
                <a:latin typeface="Tw Cen MT Condensed" panose="020B0606020104020203" pitchFamily="34" charset="0"/>
              </a:rPr>
              <a:t>Ex:  Aliran Neoklasik (</a:t>
            </a:r>
            <a:r>
              <a:rPr lang="id-ID" sz="3600" i="1" dirty="0" smtClean="0">
                <a:latin typeface="Tw Cen MT Condensed" panose="020B0606020104020203" pitchFamily="34" charset="0"/>
              </a:rPr>
              <a:t>Noe-clasical School</a:t>
            </a:r>
            <a:r>
              <a:rPr lang="id-ID" sz="3600" dirty="0" smtClean="0">
                <a:latin typeface="Tw Cen MT Condensed" panose="020B0606020104020203" pitchFamily="34" charset="0"/>
              </a:rPr>
              <a:t>)</a:t>
            </a:r>
          </a:p>
        </p:txBody>
      </p:sp>
      <p:sp>
        <p:nvSpPr>
          <p:cNvPr id="2" name="Rectangle 1"/>
          <p:cNvSpPr/>
          <p:nvPr/>
        </p:nvSpPr>
        <p:spPr>
          <a:xfrm>
            <a:off x="230080" y="4837315"/>
            <a:ext cx="8528853" cy="1754326"/>
          </a:xfrm>
          <a:prstGeom prst="rect">
            <a:avLst/>
          </a:prstGeom>
        </p:spPr>
        <p:txBody>
          <a:bodyPr wrap="square">
            <a:spAutoFit/>
          </a:bodyPr>
          <a:lstStyle/>
          <a:p>
            <a:pPr algn="ctr"/>
            <a:r>
              <a:rPr lang="id-ID" sz="3600" dirty="0" smtClean="0">
                <a:latin typeface="Tw Cen MT Condensed" panose="020B0606020104020203" pitchFamily="34" charset="0"/>
              </a:rPr>
              <a:t> Doktrin (Pendapat Para Pakar/Ahli  Hukum)</a:t>
            </a:r>
          </a:p>
          <a:p>
            <a:pPr algn="ctr"/>
            <a:r>
              <a:rPr lang="id-ID" sz="3600" dirty="0" smtClean="0">
                <a:latin typeface="Tw Cen MT Condensed" panose="020B0606020104020203" pitchFamily="34" charset="0"/>
              </a:rPr>
              <a:t>	Ex; Packer: “Bahwa Masalah Utama Dalam Hukum Pidana Adalah Kejahatan, Kesalahan Serta Pidana”</a:t>
            </a:r>
            <a:endParaRPr lang="id-ID" sz="3600" dirty="0">
              <a:latin typeface="Tw Cen MT Condensed" panose="020B0606020104020203" pitchFamily="34" charset="0"/>
            </a:endParaRPr>
          </a:p>
        </p:txBody>
      </p:sp>
    </p:spTree>
    <p:extLst>
      <p:ext uri="{BB962C8B-B14F-4D97-AF65-F5344CB8AC3E}">
        <p14:creationId xmlns:p14="http://schemas.microsoft.com/office/powerpoint/2010/main" val="23670946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16369" t="31724" r="9790" b="53136"/>
          <a:stretch/>
        </p:blipFill>
        <p:spPr>
          <a:xfrm>
            <a:off x="276270" y="284726"/>
            <a:ext cx="8528854"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b="27503"/>
          <a:stretch/>
        </p:blipFill>
        <p:spPr>
          <a:xfrm>
            <a:off x="6713360" y="302978"/>
            <a:ext cx="2508131" cy="1029841"/>
          </a:xfrm>
          <a:prstGeom prst="rect">
            <a:avLst/>
          </a:prstGeom>
        </p:spPr>
      </p:pic>
      <p:sp>
        <p:nvSpPr>
          <p:cNvPr id="38" name="Text Box 2"/>
          <p:cNvSpPr txBox="1">
            <a:spLocks noChangeArrowheads="1"/>
          </p:cNvSpPr>
          <p:nvPr/>
        </p:nvSpPr>
        <p:spPr bwMode="auto">
          <a:xfrm>
            <a:off x="276270" y="336780"/>
            <a:ext cx="757233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sv-SE" altLang="id-ID" sz="3200" b="1" dirty="0" smtClean="0">
                <a:solidFill>
                  <a:schemeClr val="bg1"/>
                </a:solidFill>
                <a:latin typeface="Tw Cen MT Condensed" panose="020B0606020104020203" pitchFamily="34" charset="0"/>
              </a:rPr>
              <a:t>BEBERAPA ASPEK PENYEBAB BELUM ADILNYA KEDUDUKAN KORBAN DALAM SPP</a:t>
            </a:r>
          </a:p>
        </p:txBody>
      </p:sp>
      <p:sp>
        <p:nvSpPr>
          <p:cNvPr id="39" name="Rectangle 38"/>
          <p:cNvSpPr/>
          <p:nvPr/>
        </p:nvSpPr>
        <p:spPr>
          <a:xfrm>
            <a:off x="276270" y="1618951"/>
            <a:ext cx="8528854" cy="646331"/>
          </a:xfrm>
          <a:prstGeom prst="rect">
            <a:avLst/>
          </a:prstGeom>
        </p:spPr>
        <p:txBody>
          <a:bodyPr wrap="square">
            <a:spAutoFit/>
          </a:bodyPr>
          <a:lstStyle/>
          <a:p>
            <a:r>
              <a:rPr lang="en-US" sz="3600" b="1" dirty="0" smtClean="0">
                <a:latin typeface="Tw Cen MT Condensed" panose="020B0606020104020203" pitchFamily="34" charset="0"/>
              </a:rPr>
              <a:t>HUKUM POSITIF</a:t>
            </a:r>
            <a:endParaRPr lang="id-ID" sz="3600" b="1" dirty="0" smtClean="0">
              <a:latin typeface="Tw Cen MT Condensed" panose="020B0606020104020203" pitchFamily="34" charset="0"/>
            </a:endParaRPr>
          </a:p>
        </p:txBody>
      </p:sp>
      <p:sp>
        <p:nvSpPr>
          <p:cNvPr id="2" name="Rectangle 1"/>
          <p:cNvSpPr/>
          <p:nvPr/>
        </p:nvSpPr>
        <p:spPr>
          <a:xfrm>
            <a:off x="122482" y="2253701"/>
            <a:ext cx="8836427" cy="3862596"/>
          </a:xfrm>
          <a:prstGeom prst="rect">
            <a:avLst/>
          </a:prstGeom>
        </p:spPr>
        <p:txBody>
          <a:bodyPr wrap="square">
            <a:spAutoFit/>
          </a:bodyPr>
          <a:lstStyle/>
          <a:p>
            <a:pPr marL="742950" indent="-742950">
              <a:buFont typeface="+mj-lt"/>
              <a:buAutoNum type="arabicPeriod"/>
            </a:pPr>
            <a:r>
              <a:rPr lang="id-ID" sz="3500" b="1" dirty="0" smtClean="0">
                <a:latin typeface="Tw Cen MT Condensed" panose="020B0606020104020203" pitchFamily="34" charset="0"/>
              </a:rPr>
              <a:t>HUKUM PIDANA MATERIIL (KUHP)</a:t>
            </a:r>
          </a:p>
          <a:p>
            <a:r>
              <a:rPr lang="id-ID" sz="3500" dirty="0" smtClean="0">
                <a:latin typeface="Tw Cen MT Condensed" panose="020B0606020104020203" pitchFamily="34" charset="0"/>
              </a:rPr>
              <a:t>         DALAM BK I</a:t>
            </a:r>
            <a:r>
              <a:rPr lang="en-ID" sz="3500" dirty="0" smtClean="0">
                <a:latin typeface="Tw Cen MT Condensed" panose="020B0606020104020203" pitchFamily="34" charset="0"/>
              </a:rPr>
              <a:t>  </a:t>
            </a:r>
            <a:r>
              <a:rPr lang="id-ID" sz="3500" dirty="0" smtClean="0">
                <a:latin typeface="Tw Cen MT Condensed" panose="020B0606020104020203" pitchFamily="34" charset="0"/>
              </a:rPr>
              <a:t>CRIMINAL ORIENTED</a:t>
            </a:r>
            <a:r>
              <a:rPr lang="en-ID" sz="3500" dirty="0" smtClean="0">
                <a:latin typeface="Tw Cen MT Condensed" panose="020B0606020104020203" pitchFamily="34" charset="0"/>
              </a:rPr>
              <a:t> (</a:t>
            </a:r>
            <a:r>
              <a:rPr lang="en-ID" sz="3500" dirty="0" err="1" smtClean="0">
                <a:latin typeface="Tw Cen MT Condensed" panose="020B0606020104020203" pitchFamily="34" charset="0"/>
              </a:rPr>
              <a:t>Pasal</a:t>
            </a:r>
            <a:r>
              <a:rPr lang="en-ID" sz="3500" dirty="0" smtClean="0">
                <a:latin typeface="Tw Cen MT Condensed" panose="020B0606020104020203" pitchFamily="34" charset="0"/>
              </a:rPr>
              <a:t> 10 </a:t>
            </a:r>
            <a:r>
              <a:rPr lang="en-ID" sz="3500" dirty="0" err="1" smtClean="0">
                <a:latin typeface="Tw Cen MT Condensed" panose="020B0606020104020203" pitchFamily="34" charset="0"/>
              </a:rPr>
              <a:t>dan</a:t>
            </a:r>
            <a:r>
              <a:rPr lang="en-ID" sz="3500" dirty="0" smtClean="0">
                <a:latin typeface="Tw Cen MT Condensed" panose="020B0606020104020203" pitchFamily="34" charset="0"/>
              </a:rPr>
              <a:t> </a:t>
            </a:r>
            <a:r>
              <a:rPr lang="en-ID" sz="3500" dirty="0" err="1" smtClean="0">
                <a:latin typeface="Tw Cen MT Condensed" panose="020B0606020104020203" pitchFamily="34" charset="0"/>
              </a:rPr>
              <a:t>Pasal</a:t>
            </a:r>
            <a:r>
              <a:rPr lang="en-ID" sz="3500" dirty="0" smtClean="0">
                <a:latin typeface="Tw Cen MT Condensed" panose="020B0606020104020203" pitchFamily="34" charset="0"/>
              </a:rPr>
              <a:t> 44)</a:t>
            </a:r>
            <a:endParaRPr lang="en-US" sz="3500" dirty="0" smtClean="0">
              <a:latin typeface="Tw Cen MT Condensed" panose="020B0606020104020203" pitchFamily="34" charset="0"/>
            </a:endParaRPr>
          </a:p>
          <a:p>
            <a:pPr marL="742950" indent="-742950">
              <a:buFont typeface="+mj-lt"/>
              <a:buAutoNum type="arabicPeriod" startAt="2"/>
            </a:pPr>
            <a:r>
              <a:rPr lang="id-ID" sz="3500" b="1" dirty="0" smtClean="0">
                <a:latin typeface="Tw Cen MT Condensed" panose="020B0606020104020203" pitchFamily="34" charset="0"/>
              </a:rPr>
              <a:t>HUKUM  PIDANA FORMIL </a:t>
            </a:r>
          </a:p>
          <a:p>
            <a:r>
              <a:rPr lang="id-ID" sz="3500" dirty="0" smtClean="0">
                <a:latin typeface="Tw Cen MT Condensed" panose="020B0606020104020203" pitchFamily="34" charset="0"/>
              </a:rPr>
              <a:t>        </a:t>
            </a:r>
            <a:r>
              <a:rPr lang="en-US" sz="3500" dirty="0" smtClean="0">
                <a:latin typeface="Tw Cen MT Condensed" panose="020B0606020104020203" pitchFamily="34" charset="0"/>
              </a:rPr>
              <a:t> 	</a:t>
            </a:r>
            <a:r>
              <a:rPr lang="id-ID" sz="3500" dirty="0" smtClean="0">
                <a:latin typeface="Tw Cen MT Condensed" panose="020B0606020104020203" pitchFamily="34" charset="0"/>
              </a:rPr>
              <a:t>EX: UU NO.8 TAHUN 1981 (KUHAP) DARI 22 BAB, 286</a:t>
            </a:r>
            <a:r>
              <a:rPr lang="en-US" sz="3500" dirty="0" smtClean="0">
                <a:latin typeface="Tw Cen MT Condensed" panose="020B0606020104020203" pitchFamily="34" charset="0"/>
              </a:rPr>
              <a:t> </a:t>
            </a:r>
            <a:r>
              <a:rPr lang="id-ID" sz="3500" dirty="0" smtClean="0">
                <a:latin typeface="Tw Cen MT Condensed" panose="020B0606020104020203" pitchFamily="34" charset="0"/>
              </a:rPr>
              <a:t>PASAL </a:t>
            </a:r>
            <a:r>
              <a:rPr lang="en-US" sz="3500" dirty="0" smtClean="0">
                <a:latin typeface="Tw Cen MT Condensed" panose="020B0606020104020203" pitchFamily="34" charset="0"/>
              </a:rPr>
              <a:t> </a:t>
            </a:r>
          </a:p>
          <a:p>
            <a:r>
              <a:rPr lang="en-US" sz="3500" dirty="0">
                <a:latin typeface="Tw Cen MT Condensed" panose="020B0606020104020203" pitchFamily="34" charset="0"/>
              </a:rPr>
              <a:t>	</a:t>
            </a:r>
            <a:r>
              <a:rPr lang="id-ID" sz="3500" dirty="0" smtClean="0">
                <a:latin typeface="Tw Cen MT Condensed" panose="020B0606020104020203" pitchFamily="34" charset="0"/>
              </a:rPr>
              <a:t>YANG MENGATUR TENTANG PELAKU, SEJUMLAH 18 PASAL </a:t>
            </a:r>
            <a:r>
              <a:rPr lang="en-US" sz="3500" dirty="0" smtClean="0">
                <a:latin typeface="Tw Cen MT Condensed" panose="020B0606020104020203" pitchFamily="34" charset="0"/>
              </a:rPr>
              <a:t>	</a:t>
            </a:r>
            <a:r>
              <a:rPr lang="id-ID" sz="3500" dirty="0" smtClean="0">
                <a:latin typeface="Tw Cen MT Condensed" panose="020B0606020104020203" pitchFamily="34" charset="0"/>
              </a:rPr>
              <a:t>(PASAL 50-PASAL 68), YANG MENGTUR TENTANG KORBAN </a:t>
            </a:r>
            <a:r>
              <a:rPr lang="en-US" sz="3500" dirty="0" smtClean="0">
                <a:latin typeface="Tw Cen MT Condensed" panose="020B0606020104020203" pitchFamily="34" charset="0"/>
              </a:rPr>
              <a:t>	</a:t>
            </a:r>
            <a:r>
              <a:rPr lang="id-ID" sz="3500" dirty="0" smtClean="0">
                <a:latin typeface="Tw Cen MT Condensed" panose="020B0606020104020203" pitchFamily="34" charset="0"/>
              </a:rPr>
              <a:t>TIDAK ADA</a:t>
            </a:r>
            <a:r>
              <a:rPr lang="en-US" sz="3500" dirty="0" smtClean="0">
                <a:latin typeface="Tw Cen MT Condensed" panose="020B0606020104020203" pitchFamily="34" charset="0"/>
              </a:rPr>
              <a:t>.</a:t>
            </a:r>
            <a:endParaRPr lang="id-ID" sz="3500" dirty="0" smtClean="0">
              <a:latin typeface="Tw Cen MT Condensed" panose="020B0606020104020203" pitchFamily="34" charset="0"/>
            </a:endParaRPr>
          </a:p>
        </p:txBody>
      </p:sp>
    </p:spTree>
    <p:extLst>
      <p:ext uri="{BB962C8B-B14F-4D97-AF65-F5344CB8AC3E}">
        <p14:creationId xmlns:p14="http://schemas.microsoft.com/office/powerpoint/2010/main" val="3774512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16369" t="31724" r="9790" b="53136"/>
          <a:stretch/>
        </p:blipFill>
        <p:spPr>
          <a:xfrm>
            <a:off x="276270" y="284726"/>
            <a:ext cx="8528854"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b="27503"/>
          <a:stretch/>
        </p:blipFill>
        <p:spPr>
          <a:xfrm>
            <a:off x="6713360" y="302978"/>
            <a:ext cx="2508131" cy="1029841"/>
          </a:xfrm>
          <a:prstGeom prst="rect">
            <a:avLst/>
          </a:prstGeom>
        </p:spPr>
      </p:pic>
      <p:sp>
        <p:nvSpPr>
          <p:cNvPr id="38" name="Text Box 2"/>
          <p:cNvSpPr txBox="1">
            <a:spLocks noChangeArrowheads="1"/>
          </p:cNvSpPr>
          <p:nvPr/>
        </p:nvSpPr>
        <p:spPr bwMode="auto">
          <a:xfrm>
            <a:off x="276270" y="336780"/>
            <a:ext cx="757233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sv-SE" altLang="id-ID" sz="3200" b="1" dirty="0" smtClean="0">
                <a:solidFill>
                  <a:schemeClr val="bg1"/>
                </a:solidFill>
                <a:latin typeface="Tw Cen MT Condensed" panose="020B0606020104020203" pitchFamily="34" charset="0"/>
              </a:rPr>
              <a:t>BEBERAPA ASPEK PENYEBAB BELUM ADILNYA KEDUDUKAN KORBAN DALAM SPP</a:t>
            </a:r>
          </a:p>
        </p:txBody>
      </p:sp>
      <p:sp>
        <p:nvSpPr>
          <p:cNvPr id="39" name="Rectangle 38"/>
          <p:cNvSpPr/>
          <p:nvPr/>
        </p:nvSpPr>
        <p:spPr>
          <a:xfrm>
            <a:off x="230080" y="1447800"/>
            <a:ext cx="8528854" cy="646331"/>
          </a:xfrm>
          <a:prstGeom prst="rect">
            <a:avLst/>
          </a:prstGeom>
        </p:spPr>
        <p:txBody>
          <a:bodyPr wrap="square">
            <a:spAutoFit/>
          </a:bodyPr>
          <a:lstStyle/>
          <a:p>
            <a:r>
              <a:rPr lang="en-US" sz="3600" b="1" dirty="0" smtClean="0">
                <a:latin typeface="Tw Cen MT Condensed" panose="020B0606020104020203" pitchFamily="34" charset="0"/>
              </a:rPr>
              <a:t>HUKUM POSITIF</a:t>
            </a:r>
            <a:endParaRPr lang="id-ID" sz="3600" b="1" dirty="0" smtClean="0">
              <a:latin typeface="Tw Cen MT Condensed" panose="020B0606020104020203" pitchFamily="34" charset="0"/>
            </a:endParaRPr>
          </a:p>
        </p:txBody>
      </p:sp>
      <p:sp>
        <p:nvSpPr>
          <p:cNvPr id="2" name="Rectangle 1"/>
          <p:cNvSpPr/>
          <p:nvPr/>
        </p:nvSpPr>
        <p:spPr>
          <a:xfrm>
            <a:off x="253175" y="2002496"/>
            <a:ext cx="8836427" cy="3323987"/>
          </a:xfrm>
          <a:prstGeom prst="rect">
            <a:avLst/>
          </a:prstGeom>
        </p:spPr>
        <p:txBody>
          <a:bodyPr wrap="square">
            <a:spAutoFit/>
          </a:bodyPr>
          <a:lstStyle/>
          <a:p>
            <a:pPr marL="742950" indent="-742950">
              <a:buFont typeface="+mj-lt"/>
              <a:buAutoNum type="arabicPeriod" startAt="3"/>
            </a:pPr>
            <a:r>
              <a:rPr lang="id-ID" sz="3500" b="1" dirty="0" smtClean="0">
                <a:latin typeface="Tw Cen MT Condensed" panose="020B0606020104020203" pitchFamily="34" charset="0"/>
              </a:rPr>
              <a:t>HUKUM PELAKSANAAN  PIDANA PENJARA                                     </a:t>
            </a:r>
            <a:r>
              <a:rPr lang="id-ID" sz="3500" dirty="0" smtClean="0">
                <a:latin typeface="Tw Cen MT Condensed" panose="020B0606020104020203" pitchFamily="34" charset="0"/>
              </a:rPr>
              <a:t>EX: UU NO.12 TAHUN 1995 TENTANG PEMASYARAKATAN BERKARAKTER CRIMINAL ORIENTED .  ANTARA LAIN PEMBINAAN NARAPIDANA DENGAN SISTEM PEMASYARAKATAN. </a:t>
            </a:r>
          </a:p>
          <a:p>
            <a:r>
              <a:rPr lang="en-US" sz="3500" dirty="0" smtClean="0">
                <a:latin typeface="Tw Cen MT Condensed" panose="020B0606020104020203" pitchFamily="34" charset="0"/>
              </a:rPr>
              <a:t>.</a:t>
            </a:r>
            <a:endParaRPr lang="id-ID" sz="3500" dirty="0" smtClean="0">
              <a:latin typeface="Tw Cen MT Condensed" panose="020B0606020104020203" pitchFamily="34" charset="0"/>
            </a:endParaRPr>
          </a:p>
        </p:txBody>
      </p:sp>
    </p:spTree>
    <p:extLst>
      <p:ext uri="{BB962C8B-B14F-4D97-AF65-F5344CB8AC3E}">
        <p14:creationId xmlns:p14="http://schemas.microsoft.com/office/powerpoint/2010/main" val="11811709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16369" t="31724" r="9790" b="53136"/>
          <a:stretch/>
        </p:blipFill>
        <p:spPr>
          <a:xfrm>
            <a:off x="276270" y="151376"/>
            <a:ext cx="8528854"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b="27503"/>
          <a:stretch/>
        </p:blipFill>
        <p:spPr>
          <a:xfrm>
            <a:off x="6713360" y="169628"/>
            <a:ext cx="2508131" cy="1029841"/>
          </a:xfrm>
          <a:prstGeom prst="rect">
            <a:avLst/>
          </a:prstGeom>
        </p:spPr>
      </p:pic>
      <p:sp>
        <p:nvSpPr>
          <p:cNvPr id="38" name="Text Box 2"/>
          <p:cNvSpPr txBox="1">
            <a:spLocks noChangeArrowheads="1"/>
          </p:cNvSpPr>
          <p:nvPr/>
        </p:nvSpPr>
        <p:spPr bwMode="auto">
          <a:xfrm>
            <a:off x="276270" y="111797"/>
            <a:ext cx="757233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sv-SE" altLang="id-ID" sz="4000" b="1" dirty="0" smtClean="0">
                <a:solidFill>
                  <a:schemeClr val="bg1"/>
                </a:solidFill>
                <a:latin typeface="Tw Cen MT Condensed" panose="020B0606020104020203" pitchFamily="34" charset="0"/>
              </a:rPr>
              <a:t>PERKEMBANGAN KEDUDUKAN KORBAN DI INDONESIA SAAT INI</a:t>
            </a:r>
          </a:p>
        </p:txBody>
      </p:sp>
      <p:sp>
        <p:nvSpPr>
          <p:cNvPr id="2" name="Rectangle 1"/>
          <p:cNvSpPr/>
          <p:nvPr/>
        </p:nvSpPr>
        <p:spPr>
          <a:xfrm>
            <a:off x="138133" y="1312890"/>
            <a:ext cx="8805124" cy="1384995"/>
          </a:xfrm>
          <a:prstGeom prst="rect">
            <a:avLst/>
          </a:prstGeom>
        </p:spPr>
        <p:txBody>
          <a:bodyPr wrap="square">
            <a:spAutoFit/>
          </a:bodyPr>
          <a:lstStyle/>
          <a:p>
            <a:pPr algn="just"/>
            <a:r>
              <a:rPr lang="sv-SE" sz="2800" dirty="0" smtClean="0">
                <a:latin typeface="Tw Cen MT Condensed" panose="020B0606020104020203" pitchFamily="34" charset="0"/>
              </a:rPr>
              <a:t>Hak korban dalam hukum positif Indonesia terdapat di berbagai peraturan perundang-undangan yang ada. Peraturan perundang-undangan dimaksud adalah sebagai berikut.</a:t>
            </a:r>
            <a:r>
              <a:rPr lang="en-US" sz="2800" dirty="0" smtClean="0">
                <a:latin typeface="Tw Cen MT Condensed" panose="020B0606020104020203" pitchFamily="34" charset="0"/>
              </a:rPr>
              <a:t>.</a:t>
            </a:r>
            <a:endParaRPr lang="id-ID" sz="2800" dirty="0" smtClean="0">
              <a:latin typeface="Tw Cen MT Condensed" panose="020B0606020104020203" pitchFamily="34" charset="0"/>
            </a:endParaRPr>
          </a:p>
        </p:txBody>
      </p:sp>
      <p:sp>
        <p:nvSpPr>
          <p:cNvPr id="3" name="Rectangle 2"/>
          <p:cNvSpPr/>
          <p:nvPr/>
        </p:nvSpPr>
        <p:spPr>
          <a:xfrm>
            <a:off x="103420" y="2596750"/>
            <a:ext cx="8855451" cy="4893647"/>
          </a:xfrm>
          <a:prstGeom prst="rect">
            <a:avLst/>
          </a:prstGeom>
        </p:spPr>
        <p:txBody>
          <a:bodyPr wrap="square">
            <a:spAutoFit/>
          </a:bodyPr>
          <a:lstStyle/>
          <a:p>
            <a:pPr marL="342900" indent="-342900">
              <a:buFont typeface="+mj-lt"/>
              <a:buAutoNum type="arabicPeriod"/>
            </a:pPr>
            <a:r>
              <a:rPr lang="id-ID" sz="2400" dirty="0" smtClean="0">
                <a:latin typeface="Tw Cen MT Condensed" panose="020B0606020104020203" pitchFamily="34" charset="0"/>
              </a:rPr>
              <a:t>Undang-undang  No. 31 Tahun 2014 tentang Perubahan Atas UU No. 13 Tahun 2006 tentang Perlindungan Saksi dan Korban. </a:t>
            </a:r>
            <a:endParaRPr lang="en-US" sz="2400" dirty="0" smtClean="0">
              <a:latin typeface="Tw Cen MT Condensed" panose="020B0606020104020203" pitchFamily="34" charset="0"/>
            </a:endParaRPr>
          </a:p>
          <a:p>
            <a:pPr marL="342900" lvl="0" indent="-342900">
              <a:buFont typeface="+mj-lt"/>
              <a:buAutoNum type="arabicPeriod"/>
            </a:pPr>
            <a:r>
              <a:rPr lang="id-ID" sz="2400" dirty="0">
                <a:latin typeface="Tw Cen MT Condensed" panose="020B0606020104020203" pitchFamily="34" charset="0"/>
              </a:rPr>
              <a:t>Undang-Undang  No. 23 Tahun 2004 tentang Penghapusan Kekerasan Dalam Rumah Tangga.</a:t>
            </a:r>
          </a:p>
          <a:p>
            <a:pPr marL="342900" lvl="0" indent="-342900">
              <a:buFont typeface="+mj-lt"/>
              <a:buAutoNum type="arabicPeriod"/>
            </a:pPr>
            <a:r>
              <a:rPr lang="id-ID" sz="2400" dirty="0">
                <a:latin typeface="Tw Cen MT Condensed" panose="020B0606020104020203" pitchFamily="34" charset="0"/>
              </a:rPr>
              <a:t>Undang- Undang Nomor 27 Tahun 2004 tentang Komisi Kebenaran dan Rekonsiliasi.</a:t>
            </a:r>
          </a:p>
          <a:p>
            <a:pPr marL="342900" lvl="0" indent="-342900">
              <a:buFont typeface="+mj-lt"/>
              <a:buAutoNum type="arabicPeriod"/>
            </a:pPr>
            <a:r>
              <a:rPr lang="id-ID" sz="2400" dirty="0">
                <a:latin typeface="Tw Cen MT Condensed" panose="020B0606020104020203" pitchFamily="34" charset="0"/>
              </a:rPr>
              <a:t>Undang-undang Nomor 21 Tahun 2007 tentang Pemberantasan Tindak Pidana Perdagangan </a:t>
            </a:r>
            <a:r>
              <a:rPr lang="id-ID" sz="2400" dirty="0" smtClean="0">
                <a:latin typeface="Tw Cen MT Condensed" panose="020B0606020104020203" pitchFamily="34" charset="0"/>
              </a:rPr>
              <a:t>Orang.</a:t>
            </a:r>
            <a:endParaRPr lang="en-US" sz="2400" dirty="0" smtClean="0">
              <a:latin typeface="Tw Cen MT Condensed" panose="020B0606020104020203" pitchFamily="34" charset="0"/>
            </a:endParaRPr>
          </a:p>
          <a:p>
            <a:pPr marL="342900" lvl="0" indent="-342900">
              <a:buFont typeface="+mj-lt"/>
              <a:buAutoNum type="arabicPeriod"/>
            </a:pPr>
            <a:r>
              <a:rPr lang="id-ID" sz="2400" dirty="0" smtClean="0">
                <a:latin typeface="Tw Cen MT Condensed" panose="020B0606020104020203" pitchFamily="34" charset="0"/>
              </a:rPr>
              <a:t>Undang-Undang </a:t>
            </a:r>
            <a:r>
              <a:rPr lang="id-ID" sz="2400" dirty="0">
                <a:latin typeface="Tw Cen MT Condensed" panose="020B0606020104020203" pitchFamily="34" charset="0"/>
              </a:rPr>
              <a:t>No. 11 Tahun 2012 tentang Sistem Peradilan Pidana </a:t>
            </a:r>
            <a:r>
              <a:rPr lang="id-ID" sz="2400" dirty="0" smtClean="0">
                <a:latin typeface="Tw Cen MT Condensed" panose="020B0606020104020203" pitchFamily="34" charset="0"/>
              </a:rPr>
              <a:t>Anak</a:t>
            </a:r>
            <a:endParaRPr lang="en-US" sz="2400" dirty="0" smtClean="0">
              <a:latin typeface="Tw Cen MT Condensed" panose="020B0606020104020203" pitchFamily="34" charset="0"/>
            </a:endParaRPr>
          </a:p>
          <a:p>
            <a:pPr marL="342900" indent="-342900">
              <a:buFont typeface="+mj-lt"/>
              <a:buAutoNum type="arabicPeriod"/>
            </a:pPr>
            <a:r>
              <a:rPr lang="id-ID" sz="2400" dirty="0">
                <a:latin typeface="Tw Cen MT Condensed" panose="020B0606020104020203" pitchFamily="34" charset="0"/>
              </a:rPr>
              <a:t>Peraturan Pemerintah (PP) Nomor 2 Tahun 2002 tentang Tata Cara Pemberian Perlindungan Kepada Saksi dan Korban Pelanggaran HAM Berat</a:t>
            </a:r>
            <a:r>
              <a:rPr lang="id-ID" sz="2400" dirty="0" smtClean="0">
                <a:latin typeface="Tw Cen MT Condensed" panose="020B0606020104020203" pitchFamily="34" charset="0"/>
              </a:rPr>
              <a:t>.</a:t>
            </a:r>
            <a:endParaRPr lang="en-US" sz="2400" dirty="0" smtClean="0">
              <a:latin typeface="Tw Cen MT Condensed" panose="020B0606020104020203" pitchFamily="34" charset="0"/>
            </a:endParaRPr>
          </a:p>
          <a:p>
            <a:pPr marL="342900" lvl="0" indent="-342900">
              <a:buFont typeface="+mj-lt"/>
              <a:buAutoNum type="arabicPeriod"/>
            </a:pPr>
            <a:r>
              <a:rPr lang="id-ID" sz="2400" dirty="0">
                <a:latin typeface="Tw Cen MT Condensed" panose="020B0606020104020203" pitchFamily="34" charset="0"/>
              </a:rPr>
              <a:t>Peraturan Pemerintah Nomor 44 Tahun 2008 tentang Pemberian Kompensasi, Restitusi, dan Bantuan Kepada Saksi dan Korban</a:t>
            </a:r>
          </a:p>
          <a:p>
            <a:pPr marL="342900" indent="-342900">
              <a:buFont typeface="+mj-lt"/>
              <a:buAutoNum type="arabicPeriod"/>
            </a:pPr>
            <a:endParaRPr lang="id-ID" sz="2400" dirty="0">
              <a:latin typeface="Tw Cen MT Condensed" panose="020B0606020104020203" pitchFamily="34" charset="0"/>
            </a:endParaRPr>
          </a:p>
          <a:p>
            <a:pPr marL="342900" indent="-342900">
              <a:buFont typeface="+mj-lt"/>
              <a:buAutoNum type="arabicPeriod"/>
            </a:pPr>
            <a:endParaRPr lang="id-ID" sz="2400" dirty="0">
              <a:latin typeface="Tw Cen MT Condensed" panose="020B0606020104020203" pitchFamily="34" charset="0"/>
            </a:endParaRPr>
          </a:p>
        </p:txBody>
      </p:sp>
    </p:spTree>
    <p:extLst>
      <p:ext uri="{BB962C8B-B14F-4D97-AF65-F5344CB8AC3E}">
        <p14:creationId xmlns:p14="http://schemas.microsoft.com/office/powerpoint/2010/main" val="25849266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2" name="Rectangle 1"/>
          <p:cNvSpPr/>
          <p:nvPr/>
        </p:nvSpPr>
        <p:spPr>
          <a:xfrm>
            <a:off x="91945" y="1584218"/>
            <a:ext cx="8805124" cy="5262979"/>
          </a:xfrm>
          <a:prstGeom prst="rect">
            <a:avLst/>
          </a:prstGeom>
        </p:spPr>
        <p:txBody>
          <a:bodyPr wrap="square">
            <a:spAutoFit/>
          </a:bodyPr>
          <a:lstStyle/>
          <a:p>
            <a:pPr algn="just"/>
            <a:r>
              <a:rPr lang="sv-SE" sz="2800" b="1" dirty="0" smtClean="0">
                <a:latin typeface="Tw Cen MT Condensed" panose="020B0606020104020203" pitchFamily="34" charset="0"/>
              </a:rPr>
              <a:t>Pasal 5 ayat (1):</a:t>
            </a:r>
          </a:p>
          <a:p>
            <a:pPr marL="514350" indent="-514350" algn="just">
              <a:buAutoNum type="arabicParenBoth"/>
            </a:pPr>
            <a:r>
              <a:rPr lang="sv-SE" sz="2800" dirty="0" smtClean="0">
                <a:latin typeface="Tw Cen MT Condensed" panose="020B0606020104020203" pitchFamily="34" charset="0"/>
              </a:rPr>
              <a:t>Saksi dan Korban berhak:</a:t>
            </a:r>
          </a:p>
          <a:p>
            <a:pPr marL="514350" indent="-514350" algn="just">
              <a:buFont typeface="+mj-lt"/>
              <a:buAutoNum type="alphaLcPeriod"/>
            </a:pPr>
            <a:r>
              <a:rPr lang="sv-SE" sz="2800" dirty="0" smtClean="0">
                <a:latin typeface="Tw Cen MT Condensed" panose="020B0606020104020203" pitchFamily="34" charset="0"/>
              </a:rPr>
              <a:t>memperoleh perlindungan atas keamanan pribadi, Keluarga, dan harta bendanya, serta bebas dari ancaman yang berkenaan dengan kesaksian yang akan, sedang, atau telah diberikannya; </a:t>
            </a:r>
          </a:p>
          <a:p>
            <a:pPr marL="514350" indent="-514350" algn="just">
              <a:buFont typeface="+mj-lt"/>
              <a:buAutoNum type="alphaLcPeriod"/>
            </a:pPr>
            <a:r>
              <a:rPr lang="sv-SE" sz="2800" dirty="0" smtClean="0">
                <a:latin typeface="Tw Cen MT Condensed" panose="020B0606020104020203" pitchFamily="34" charset="0"/>
              </a:rPr>
              <a:t>ikut serta dalam proses memilih dan menentukan bentuk perlindungan dan dukungan keamanan; </a:t>
            </a:r>
          </a:p>
          <a:p>
            <a:pPr marL="514350" indent="-514350" algn="just">
              <a:buFont typeface="+mj-lt"/>
              <a:buAutoNum type="alphaLcPeriod"/>
            </a:pPr>
            <a:r>
              <a:rPr lang="sv-SE" sz="2800" dirty="0" smtClean="0">
                <a:latin typeface="Tw Cen MT Condensed" panose="020B0606020104020203" pitchFamily="34" charset="0"/>
              </a:rPr>
              <a:t>memberikan keterangan tanpa tekanan; </a:t>
            </a:r>
          </a:p>
          <a:p>
            <a:pPr marL="514350" indent="-514350" algn="just">
              <a:buFont typeface="+mj-lt"/>
              <a:buAutoNum type="alphaLcPeriod"/>
            </a:pPr>
            <a:r>
              <a:rPr lang="sv-SE" sz="2800" dirty="0" smtClean="0">
                <a:latin typeface="Tw Cen MT Condensed" panose="020B0606020104020203" pitchFamily="34" charset="0"/>
              </a:rPr>
              <a:t>mendapat penerjemah; </a:t>
            </a:r>
          </a:p>
          <a:p>
            <a:pPr marL="514350" indent="-514350" algn="just">
              <a:buFont typeface="+mj-lt"/>
              <a:buAutoNum type="alphaLcPeriod"/>
            </a:pPr>
            <a:r>
              <a:rPr lang="sv-SE" sz="2800" dirty="0" smtClean="0">
                <a:latin typeface="Tw Cen MT Condensed" panose="020B0606020104020203" pitchFamily="34" charset="0"/>
              </a:rPr>
              <a:t>bebas dari pertanyaan yang menjerat;</a:t>
            </a:r>
          </a:p>
          <a:p>
            <a:pPr marL="514350" indent="-514350" algn="just">
              <a:buFont typeface="+mj-lt"/>
              <a:buAutoNum type="alphaLcPeriod"/>
            </a:pPr>
            <a:r>
              <a:rPr lang="sv-SE" sz="2800" dirty="0" smtClean="0">
                <a:latin typeface="Tw Cen MT Condensed" panose="020B0606020104020203" pitchFamily="34" charset="0"/>
              </a:rPr>
              <a:t>mendapat informasi mengenai perkembangan kasus;</a:t>
            </a:r>
          </a:p>
          <a:p>
            <a:pPr marL="514350" indent="-514350" algn="just">
              <a:buFont typeface="+mj-lt"/>
              <a:buAutoNum type="alphaLcPeriod"/>
            </a:pPr>
            <a:r>
              <a:rPr lang="sv-SE" sz="2800" dirty="0" smtClean="0">
                <a:latin typeface="Tw Cen MT Condensed" panose="020B0606020104020203" pitchFamily="34" charset="0"/>
              </a:rPr>
              <a:t>mendapat informasi mengenai putusan pengadilan;  </a:t>
            </a:r>
          </a:p>
        </p:txBody>
      </p:sp>
      <p:sp>
        <p:nvSpPr>
          <p:cNvPr id="4" name="Rectangle 3"/>
          <p:cNvSpPr/>
          <p:nvPr/>
        </p:nvSpPr>
        <p:spPr>
          <a:xfrm>
            <a:off x="0" y="113574"/>
            <a:ext cx="6314570" cy="1311073"/>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Box 2"/>
          <p:cNvSpPr txBox="1">
            <a:spLocks noChangeArrowheads="1"/>
          </p:cNvSpPr>
          <p:nvPr/>
        </p:nvSpPr>
        <p:spPr bwMode="auto">
          <a:xfrm>
            <a:off x="-482207" y="94524"/>
            <a:ext cx="673962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 31 Tahun 2014 tentang Perubahan Atas UU No. 13 Tahun 2006 tentang Perlindungan Saksi dan Korban</a:t>
            </a:r>
          </a:p>
        </p:txBody>
      </p:sp>
    </p:spTree>
    <p:extLst>
      <p:ext uri="{BB962C8B-B14F-4D97-AF65-F5344CB8AC3E}">
        <p14:creationId xmlns:p14="http://schemas.microsoft.com/office/powerpoint/2010/main" val="41858454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2" name="Rectangle 1"/>
          <p:cNvSpPr/>
          <p:nvPr/>
        </p:nvSpPr>
        <p:spPr>
          <a:xfrm>
            <a:off x="271843" y="1615935"/>
            <a:ext cx="8537705" cy="4832092"/>
          </a:xfrm>
          <a:prstGeom prst="rect">
            <a:avLst/>
          </a:prstGeom>
        </p:spPr>
        <p:txBody>
          <a:bodyPr wrap="square">
            <a:spAutoFit/>
          </a:bodyPr>
          <a:lstStyle/>
          <a:p>
            <a:pPr marL="514350" indent="-514350" algn="just">
              <a:buFont typeface="+mj-lt"/>
              <a:buAutoNum type="alphaLcPeriod" startAt="8"/>
            </a:pPr>
            <a:r>
              <a:rPr lang="sv-SE" sz="2800" dirty="0" smtClean="0">
                <a:latin typeface="Tw Cen MT Condensed" panose="020B0606020104020203" pitchFamily="34" charset="0"/>
              </a:rPr>
              <a:t>mendapat informasi dalam hal terpidana dibebaskan; </a:t>
            </a:r>
          </a:p>
          <a:p>
            <a:pPr marL="514350" indent="-514350" algn="just">
              <a:buFont typeface="+mj-lt"/>
              <a:buAutoNum type="alphaLcPeriod" startAt="8"/>
            </a:pPr>
            <a:r>
              <a:rPr lang="sv-SE" sz="2800" dirty="0" smtClean="0">
                <a:latin typeface="Tw Cen MT Condensed" panose="020B0606020104020203" pitchFamily="34" charset="0"/>
              </a:rPr>
              <a:t>dirahasiakan identitasnya; </a:t>
            </a:r>
            <a:endParaRPr lang="sv-SE" sz="2800" dirty="0">
              <a:latin typeface="Tw Cen MT Condensed" panose="020B0606020104020203" pitchFamily="34" charset="0"/>
            </a:endParaRPr>
          </a:p>
          <a:p>
            <a:pPr marL="514350" indent="-514350" algn="just">
              <a:buFont typeface="+mj-lt"/>
              <a:buAutoNum type="alphaLcPeriod" startAt="8"/>
            </a:pPr>
            <a:r>
              <a:rPr lang="sv-SE" sz="2800" dirty="0" smtClean="0">
                <a:latin typeface="Tw Cen MT Condensed" panose="020B0606020104020203" pitchFamily="34" charset="0"/>
              </a:rPr>
              <a:t>mendapat identitas baru; </a:t>
            </a:r>
            <a:endParaRPr lang="sv-SE" sz="2800" dirty="0">
              <a:latin typeface="Tw Cen MT Condensed" panose="020B0606020104020203" pitchFamily="34" charset="0"/>
            </a:endParaRPr>
          </a:p>
          <a:p>
            <a:pPr marL="514350" indent="-514350" algn="just">
              <a:buFont typeface="+mj-lt"/>
              <a:buAutoNum type="alphaLcPeriod" startAt="8"/>
            </a:pPr>
            <a:r>
              <a:rPr lang="sv-SE" sz="2800" dirty="0" smtClean="0">
                <a:latin typeface="Tw Cen MT Condensed" panose="020B0606020104020203" pitchFamily="34" charset="0"/>
              </a:rPr>
              <a:t>mendapat tempat kediaman sementara; </a:t>
            </a:r>
            <a:endParaRPr lang="sv-SE" sz="2800" dirty="0">
              <a:latin typeface="Tw Cen MT Condensed" panose="020B0606020104020203" pitchFamily="34" charset="0"/>
            </a:endParaRPr>
          </a:p>
          <a:p>
            <a:pPr marL="514350" indent="-514350" algn="just">
              <a:buFont typeface="+mj-lt"/>
              <a:buAutoNum type="alphaLcPeriod" startAt="8"/>
            </a:pPr>
            <a:r>
              <a:rPr lang="sv-SE" sz="2800" dirty="0" smtClean="0">
                <a:latin typeface="Tw Cen MT Condensed" panose="020B0606020104020203" pitchFamily="34" charset="0"/>
              </a:rPr>
              <a:t>mendapat tempat kediaman baru; </a:t>
            </a:r>
            <a:endParaRPr lang="sv-SE" sz="2800" dirty="0">
              <a:latin typeface="Tw Cen MT Condensed" panose="020B0606020104020203" pitchFamily="34" charset="0"/>
            </a:endParaRPr>
          </a:p>
          <a:p>
            <a:pPr marL="514350" indent="-514350" algn="just">
              <a:buFont typeface="+mj-lt"/>
              <a:buAutoNum type="alphaLcPeriod" startAt="8"/>
            </a:pPr>
            <a:r>
              <a:rPr lang="sv-SE" sz="2800" dirty="0" smtClean="0">
                <a:latin typeface="Tw Cen MT Condensed" panose="020B0606020104020203" pitchFamily="34" charset="0"/>
              </a:rPr>
              <a:t>memperoleh penggantian biaya transportasi sesuai dengan kebutuhan; </a:t>
            </a:r>
          </a:p>
          <a:p>
            <a:pPr marL="514350" indent="-514350" algn="just">
              <a:buFont typeface="+mj-lt"/>
              <a:buAutoNum type="alphaLcPeriod" startAt="8"/>
            </a:pPr>
            <a:r>
              <a:rPr lang="sv-SE" sz="2800" dirty="0" smtClean="0">
                <a:latin typeface="Tw Cen MT Condensed" panose="020B0606020104020203" pitchFamily="34" charset="0"/>
              </a:rPr>
              <a:t>mendapat nasihat hukum; </a:t>
            </a:r>
            <a:endParaRPr lang="sv-SE" sz="2800" dirty="0">
              <a:latin typeface="Tw Cen MT Condensed" panose="020B0606020104020203" pitchFamily="34" charset="0"/>
            </a:endParaRPr>
          </a:p>
          <a:p>
            <a:pPr marL="514350" indent="-514350" algn="just">
              <a:buFont typeface="+mj-lt"/>
              <a:buAutoNum type="alphaLcPeriod" startAt="8"/>
            </a:pPr>
            <a:r>
              <a:rPr lang="sv-SE" sz="2800" dirty="0" smtClean="0">
                <a:latin typeface="Tw Cen MT Condensed" panose="020B0606020104020203" pitchFamily="34" charset="0"/>
              </a:rPr>
              <a:t>memperoleh bantuan biaya hidup sementara sampai batas waktu Perlindungan berakhir; dan/atau </a:t>
            </a:r>
            <a:endParaRPr lang="sv-SE" sz="2800" dirty="0">
              <a:latin typeface="Tw Cen MT Condensed" panose="020B0606020104020203" pitchFamily="34" charset="0"/>
            </a:endParaRPr>
          </a:p>
          <a:p>
            <a:pPr marL="514350" indent="-514350" algn="just">
              <a:buFont typeface="+mj-lt"/>
              <a:buAutoNum type="alphaLcPeriod" startAt="8"/>
            </a:pPr>
            <a:r>
              <a:rPr lang="sv-SE" sz="2800" dirty="0" smtClean="0">
                <a:latin typeface="Tw Cen MT Condensed" panose="020B0606020104020203" pitchFamily="34" charset="0"/>
              </a:rPr>
              <a:t>mendapat pendampingan.  </a:t>
            </a:r>
          </a:p>
          <a:p>
            <a:pPr algn="just"/>
            <a:r>
              <a:rPr lang="sv-SE" sz="2800" dirty="0" smtClean="0">
                <a:latin typeface="Tw Cen MT Condensed" panose="020B0606020104020203" pitchFamily="34" charset="0"/>
              </a:rPr>
              <a:t> </a:t>
            </a:r>
          </a:p>
        </p:txBody>
      </p:sp>
      <p:sp>
        <p:nvSpPr>
          <p:cNvPr id="9" name="Rectangle 8"/>
          <p:cNvSpPr/>
          <p:nvPr/>
        </p:nvSpPr>
        <p:spPr>
          <a:xfrm>
            <a:off x="0" y="113574"/>
            <a:ext cx="6314570" cy="1311073"/>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 Box 2"/>
          <p:cNvSpPr txBox="1">
            <a:spLocks noChangeArrowheads="1"/>
          </p:cNvSpPr>
          <p:nvPr/>
        </p:nvSpPr>
        <p:spPr bwMode="auto">
          <a:xfrm>
            <a:off x="-482207" y="94524"/>
            <a:ext cx="673962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 31 Tahun 2014 tentang Perubahan Atas UU No. 13 Tahun 2006 tentang Perlindungan Saksi dan Korban</a:t>
            </a:r>
          </a:p>
        </p:txBody>
      </p:sp>
    </p:spTree>
    <p:extLst>
      <p:ext uri="{BB962C8B-B14F-4D97-AF65-F5344CB8AC3E}">
        <p14:creationId xmlns:p14="http://schemas.microsoft.com/office/powerpoint/2010/main" val="24738458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2" name="Rectangle 1"/>
          <p:cNvSpPr/>
          <p:nvPr/>
        </p:nvSpPr>
        <p:spPr>
          <a:xfrm>
            <a:off x="0" y="1385629"/>
            <a:ext cx="8805124" cy="5693866"/>
          </a:xfrm>
          <a:prstGeom prst="rect">
            <a:avLst/>
          </a:prstGeom>
        </p:spPr>
        <p:txBody>
          <a:bodyPr wrap="square">
            <a:spAutoFit/>
          </a:bodyPr>
          <a:lstStyle/>
          <a:p>
            <a:pPr algn="just"/>
            <a:r>
              <a:rPr lang="sv-SE" sz="2800" b="1" dirty="0" smtClean="0">
                <a:latin typeface="Tw Cen MT Condensed" panose="020B0606020104020203" pitchFamily="34" charset="0"/>
              </a:rPr>
              <a:t> Pasal 6 </a:t>
            </a:r>
          </a:p>
          <a:p>
            <a:pPr algn="just"/>
            <a:r>
              <a:rPr lang="sv-SE" sz="2800" dirty="0" smtClean="0">
                <a:latin typeface="Tw Cen MT Condensed" panose="020B0606020104020203" pitchFamily="34" charset="0"/>
              </a:rPr>
              <a:t>(1)  Korban pelanggaran hak asasi manusia yang berat, Korban tindak pidana terorisme, Korban tindak pidana perdagangan orang, Korban tindak pidana penyiksaan, Korban tindak pidana kekerasan seksual, dan Korban penganiayaan berat, selain berhak sebagaimana dimaksud dalam Pasal 5, juga berhak mendapatkan: </a:t>
            </a:r>
          </a:p>
          <a:p>
            <a:pPr algn="just"/>
            <a:r>
              <a:rPr lang="sv-SE" sz="2800" dirty="0" smtClean="0">
                <a:latin typeface="Tw Cen MT Condensed" panose="020B0606020104020203" pitchFamily="34" charset="0"/>
              </a:rPr>
              <a:t>a.	bantuan medis; dan </a:t>
            </a:r>
          </a:p>
          <a:p>
            <a:pPr marL="514350" indent="-514350" algn="just">
              <a:buAutoNum type="alphaLcPeriod" startAt="2"/>
            </a:pPr>
            <a:r>
              <a:rPr lang="sv-SE" sz="2800" dirty="0" smtClean="0">
                <a:latin typeface="Tw Cen MT Condensed" panose="020B0606020104020203" pitchFamily="34" charset="0"/>
              </a:rPr>
              <a:t>bantuan rehabilitasi psikososial dan psikologis. </a:t>
            </a:r>
            <a:endParaRPr lang="sv-SE" sz="2800" dirty="0">
              <a:latin typeface="Tw Cen MT Condensed" panose="020B0606020104020203" pitchFamily="34" charset="0"/>
            </a:endParaRPr>
          </a:p>
          <a:p>
            <a:pPr algn="just"/>
            <a:r>
              <a:rPr lang="sv-SE" sz="2800" b="1" dirty="0" smtClean="0">
                <a:latin typeface="Tw Cen MT Condensed" panose="020B0606020104020203" pitchFamily="34" charset="0"/>
              </a:rPr>
              <a:t>Pasal 7 </a:t>
            </a:r>
          </a:p>
          <a:p>
            <a:pPr algn="just"/>
            <a:r>
              <a:rPr lang="sv-SE" sz="2800" dirty="0" smtClean="0">
                <a:latin typeface="Tw Cen MT Condensed" panose="020B0606020104020203" pitchFamily="34" charset="0"/>
              </a:rPr>
              <a:t>(1)  Setiap Korban pelanggaran hak asasi manusia yang berat dan Korban tindak pidana terorisme selain mendapatkan hak sebagaimana dimaksud dalam Pasal 5 dan Pasal 6, juga berhak atas Kompensasi. </a:t>
            </a:r>
          </a:p>
          <a:p>
            <a:pPr algn="just"/>
            <a:endParaRPr lang="sv-SE" sz="2800" dirty="0">
              <a:latin typeface="Tw Cen MT Condensed" panose="020B0606020104020203" pitchFamily="34" charset="0"/>
            </a:endParaRPr>
          </a:p>
        </p:txBody>
      </p:sp>
      <p:sp>
        <p:nvSpPr>
          <p:cNvPr id="9" name="Rectangle 8"/>
          <p:cNvSpPr/>
          <p:nvPr/>
        </p:nvSpPr>
        <p:spPr>
          <a:xfrm>
            <a:off x="0" y="113574"/>
            <a:ext cx="6314570" cy="1311073"/>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 Box 2"/>
          <p:cNvSpPr txBox="1">
            <a:spLocks noChangeArrowheads="1"/>
          </p:cNvSpPr>
          <p:nvPr/>
        </p:nvSpPr>
        <p:spPr bwMode="auto">
          <a:xfrm>
            <a:off x="-482207" y="94524"/>
            <a:ext cx="673962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 31 Tahun 2014 tentang Perubahan Atas UU No. 13 Tahun 2006 tentang Perlindungan Saksi dan Korban</a:t>
            </a:r>
          </a:p>
        </p:txBody>
      </p:sp>
    </p:spTree>
    <p:extLst>
      <p:ext uri="{BB962C8B-B14F-4D97-AF65-F5344CB8AC3E}">
        <p14:creationId xmlns:p14="http://schemas.microsoft.com/office/powerpoint/2010/main" val="3576049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2" name="Rectangle 1"/>
          <p:cNvSpPr/>
          <p:nvPr/>
        </p:nvSpPr>
        <p:spPr>
          <a:xfrm>
            <a:off x="0" y="1385629"/>
            <a:ext cx="8805124" cy="4401205"/>
          </a:xfrm>
          <a:prstGeom prst="rect">
            <a:avLst/>
          </a:prstGeom>
        </p:spPr>
        <p:txBody>
          <a:bodyPr wrap="square">
            <a:spAutoFit/>
          </a:bodyPr>
          <a:lstStyle/>
          <a:p>
            <a:pPr algn="just"/>
            <a:r>
              <a:rPr lang="sv-SE" sz="2800" b="1" dirty="0" smtClean="0">
                <a:latin typeface="Tw Cen MT Condensed" panose="020B0606020104020203" pitchFamily="34" charset="0"/>
              </a:rPr>
              <a:t>Pasal 7A </a:t>
            </a:r>
          </a:p>
          <a:p>
            <a:pPr algn="just"/>
            <a:r>
              <a:rPr lang="sv-SE" sz="2800" dirty="0" smtClean="0">
                <a:latin typeface="Tw Cen MT Condensed" panose="020B0606020104020203" pitchFamily="34" charset="0"/>
              </a:rPr>
              <a:t>(1)  Korban tindak pidana berhak memperoleh Restitusi berupa: </a:t>
            </a:r>
          </a:p>
          <a:p>
            <a:pPr algn="just"/>
            <a:r>
              <a:rPr lang="sv-SE" sz="2800" dirty="0" smtClean="0">
                <a:latin typeface="Tw Cen MT Condensed" panose="020B0606020104020203" pitchFamily="34" charset="0"/>
              </a:rPr>
              <a:t>a.	ganti kerugian atas kehilangan kekayaan atau penghasilan; </a:t>
            </a:r>
          </a:p>
          <a:p>
            <a:pPr algn="just"/>
            <a:r>
              <a:rPr lang="sv-SE" sz="2800" dirty="0" smtClean="0">
                <a:latin typeface="Tw Cen MT Condensed" panose="020B0606020104020203" pitchFamily="34" charset="0"/>
              </a:rPr>
              <a:t>b.	ganti kerugian yang ditimbulkan akibat penderitaan yang berkaitan langsung sebagai akibat tindak pidana; dan/atau</a:t>
            </a:r>
          </a:p>
          <a:p>
            <a:pPr algn="just"/>
            <a:r>
              <a:rPr lang="sv-SE" sz="2800" dirty="0" smtClean="0">
                <a:latin typeface="Tw Cen MT Condensed" panose="020B0606020104020203" pitchFamily="34" charset="0"/>
              </a:rPr>
              <a:t>c.	penggantian biaya perawatan medis dan/atau psikologis. </a:t>
            </a:r>
          </a:p>
          <a:p>
            <a:pPr algn="just"/>
            <a:r>
              <a:rPr lang="sv-SE" sz="2800" dirty="0" smtClean="0">
                <a:latin typeface="Tw Cen MT Condensed" panose="020B0606020104020203" pitchFamily="34" charset="0"/>
              </a:rPr>
              <a:t>(2)  Tindak pidana sebagaimana dimaksud pada ayat (1) ditetapkan dengan Keputusan LPSK. </a:t>
            </a:r>
          </a:p>
          <a:p>
            <a:pPr algn="just"/>
            <a:r>
              <a:rPr lang="sv-SE" sz="2800" dirty="0" smtClean="0">
                <a:latin typeface="Tw Cen MT Condensed" panose="020B0606020104020203" pitchFamily="34" charset="0"/>
              </a:rPr>
              <a:t>. </a:t>
            </a:r>
          </a:p>
          <a:p>
            <a:pPr algn="just"/>
            <a:endParaRPr lang="sv-SE" sz="2800" dirty="0">
              <a:latin typeface="Tw Cen MT Condensed" panose="020B0606020104020203" pitchFamily="34" charset="0"/>
            </a:endParaRPr>
          </a:p>
        </p:txBody>
      </p:sp>
      <p:sp>
        <p:nvSpPr>
          <p:cNvPr id="9" name="Rectangle 8"/>
          <p:cNvSpPr/>
          <p:nvPr/>
        </p:nvSpPr>
        <p:spPr>
          <a:xfrm>
            <a:off x="0" y="113574"/>
            <a:ext cx="6314570" cy="1311073"/>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 Box 2"/>
          <p:cNvSpPr txBox="1">
            <a:spLocks noChangeArrowheads="1"/>
          </p:cNvSpPr>
          <p:nvPr/>
        </p:nvSpPr>
        <p:spPr bwMode="auto">
          <a:xfrm>
            <a:off x="-482207" y="94524"/>
            <a:ext cx="673962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 31 Tahun 2014 tentang Perubahan Atas UU No. 13 Tahun 2006 tentang Perlindungan Saksi dan Korban</a:t>
            </a:r>
          </a:p>
        </p:txBody>
      </p:sp>
    </p:spTree>
    <p:extLst>
      <p:ext uri="{BB962C8B-B14F-4D97-AF65-F5344CB8AC3E}">
        <p14:creationId xmlns:p14="http://schemas.microsoft.com/office/powerpoint/2010/main" val="40799013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2" name="Rectangle 1"/>
          <p:cNvSpPr/>
          <p:nvPr/>
        </p:nvSpPr>
        <p:spPr>
          <a:xfrm>
            <a:off x="0" y="1385629"/>
            <a:ext cx="8805124" cy="4832092"/>
          </a:xfrm>
          <a:prstGeom prst="rect">
            <a:avLst/>
          </a:prstGeom>
        </p:spPr>
        <p:txBody>
          <a:bodyPr wrap="square">
            <a:spAutoFit/>
          </a:bodyPr>
          <a:lstStyle/>
          <a:p>
            <a:pPr algn="just"/>
            <a:r>
              <a:rPr lang="sv-SE" sz="2800" b="1" dirty="0" smtClean="0">
                <a:latin typeface="Tw Cen MT Condensed" panose="020B0606020104020203" pitchFamily="34" charset="0"/>
              </a:rPr>
              <a:t>Pasal 10 </a:t>
            </a:r>
          </a:p>
          <a:p>
            <a:pPr algn="just"/>
            <a:r>
              <a:rPr lang="sv-SE" sz="2800" dirty="0" smtClean="0">
                <a:latin typeface="Tw Cen MT Condensed" panose="020B0606020104020203" pitchFamily="34" charset="0"/>
              </a:rPr>
              <a:t>             Korban berhak mendapatkan: </a:t>
            </a:r>
          </a:p>
          <a:p>
            <a:pPr marL="514350" indent="-514350" algn="just">
              <a:buFont typeface="+mj-lt"/>
              <a:buAutoNum type="alphaLcPeriod"/>
            </a:pPr>
            <a:r>
              <a:rPr lang="sv-SE" sz="2800" dirty="0" smtClean="0">
                <a:latin typeface="Tw Cen MT Condensed" panose="020B0606020104020203" pitchFamily="34" charset="0"/>
              </a:rPr>
              <a:t>perlindungan dari pihak keluarga, kepolisian, kejaksaan, pengadilan, advokat, lembaga sosial, atau pihak lainnya baik sementara maupun berdasarkan penetapan perintah perlindungan dari pengadilan; </a:t>
            </a:r>
            <a:endParaRPr lang="sv-SE" sz="2800" dirty="0">
              <a:latin typeface="Tw Cen MT Condensed" panose="020B0606020104020203" pitchFamily="34" charset="0"/>
            </a:endParaRPr>
          </a:p>
          <a:p>
            <a:pPr marL="514350" indent="-514350" algn="just">
              <a:buFont typeface="+mj-lt"/>
              <a:buAutoNum type="alphaLcPeriod"/>
            </a:pPr>
            <a:r>
              <a:rPr lang="sv-SE" sz="2800" dirty="0" smtClean="0">
                <a:latin typeface="Tw Cen MT Condensed" panose="020B0606020104020203" pitchFamily="34" charset="0"/>
              </a:rPr>
              <a:t>pelayanan kesehatan sesuai dengan kebutuhan medis</a:t>
            </a:r>
          </a:p>
          <a:p>
            <a:pPr marL="514350" indent="-514350" algn="just">
              <a:buFont typeface="+mj-lt"/>
              <a:buAutoNum type="alphaLcPeriod"/>
            </a:pPr>
            <a:r>
              <a:rPr lang="sv-SE" sz="2800" dirty="0" smtClean="0">
                <a:latin typeface="Tw Cen MT Condensed" panose="020B0606020104020203" pitchFamily="34" charset="0"/>
              </a:rPr>
              <a:t>penanganan secara khusus berkaitan dengan kerahasiaan korban; </a:t>
            </a:r>
            <a:endParaRPr lang="sv-SE" sz="2800" dirty="0">
              <a:latin typeface="Tw Cen MT Condensed" panose="020B0606020104020203" pitchFamily="34" charset="0"/>
            </a:endParaRPr>
          </a:p>
          <a:p>
            <a:pPr marL="514350" indent="-514350" algn="just">
              <a:buFont typeface="+mj-lt"/>
              <a:buAutoNum type="alphaLcPeriod"/>
            </a:pPr>
            <a:r>
              <a:rPr lang="sv-SE" sz="2800" dirty="0" smtClean="0">
                <a:latin typeface="Tw Cen MT Condensed" panose="020B0606020104020203" pitchFamily="34" charset="0"/>
              </a:rPr>
              <a:t>pendampingan oleh pekerja sosial dan bantuan hukum pada setiap tingkat proses pemeriksaan sesuai dengan ketentuan peraturan perundang-  undangan; dan </a:t>
            </a:r>
          </a:p>
          <a:p>
            <a:pPr marL="514350" indent="-514350" algn="just">
              <a:buFont typeface="+mj-lt"/>
              <a:buAutoNum type="alphaLcPeriod"/>
            </a:pPr>
            <a:r>
              <a:rPr lang="sv-SE" sz="2800" dirty="0" smtClean="0">
                <a:latin typeface="Tw Cen MT Condensed" panose="020B0606020104020203" pitchFamily="34" charset="0"/>
              </a:rPr>
              <a:t>pelayanan bimbingan rohani. </a:t>
            </a:r>
            <a:endParaRPr lang="sv-SE" sz="2800" dirty="0">
              <a:latin typeface="Tw Cen MT Condensed" panose="020B0606020104020203" pitchFamily="34" charset="0"/>
            </a:endParaRPr>
          </a:p>
          <a:p>
            <a:pPr marL="514350" indent="-514350" algn="just">
              <a:buFont typeface="+mj-lt"/>
              <a:buAutoNum type="alphaLcPeriod"/>
            </a:pPr>
            <a:r>
              <a:rPr lang="sv-SE" sz="2800" dirty="0" smtClean="0">
                <a:latin typeface="Tw Cen MT Condensed" panose="020B0606020104020203" pitchFamily="34" charset="0"/>
              </a:rPr>
              <a:t>penanganan secara khusus berkaitan dengan kerahasiaan korban;  </a:t>
            </a:r>
          </a:p>
        </p:txBody>
      </p:sp>
      <p:sp>
        <p:nvSpPr>
          <p:cNvPr id="12" name="Rectangle 11"/>
          <p:cNvSpPr/>
          <p:nvPr/>
        </p:nvSpPr>
        <p:spPr>
          <a:xfrm>
            <a:off x="24390" y="136610"/>
            <a:ext cx="6314570" cy="1112484"/>
          </a:xfrm>
          <a:prstGeom prst="rect">
            <a:avLst/>
          </a:prstGeom>
          <a:solidFill>
            <a:schemeClr val="accent4">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Box 2"/>
          <p:cNvSpPr txBox="1">
            <a:spLocks noChangeArrowheads="1"/>
          </p:cNvSpPr>
          <p:nvPr/>
        </p:nvSpPr>
        <p:spPr bwMode="auto">
          <a:xfrm>
            <a:off x="-425057" y="218055"/>
            <a:ext cx="673962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 23 Tahun 2004 tentang Penghapusan Kekerasan Dalam Rumah Tangga.</a:t>
            </a:r>
          </a:p>
        </p:txBody>
      </p:sp>
    </p:spTree>
    <p:extLst>
      <p:ext uri="{BB962C8B-B14F-4D97-AF65-F5344CB8AC3E}">
        <p14:creationId xmlns:p14="http://schemas.microsoft.com/office/powerpoint/2010/main" val="28449068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2" name="Rectangle 1"/>
          <p:cNvSpPr/>
          <p:nvPr/>
        </p:nvSpPr>
        <p:spPr>
          <a:xfrm>
            <a:off x="301455" y="1797557"/>
            <a:ext cx="8386103" cy="2246769"/>
          </a:xfrm>
          <a:prstGeom prst="rect">
            <a:avLst/>
          </a:prstGeom>
        </p:spPr>
        <p:txBody>
          <a:bodyPr wrap="square">
            <a:spAutoFit/>
          </a:bodyPr>
          <a:lstStyle/>
          <a:p>
            <a:pPr algn="just"/>
            <a:r>
              <a:rPr lang="sv-SE" sz="2800" dirty="0" smtClean="0">
                <a:latin typeface="Tw Cen MT Condensed" panose="020B0606020104020203" pitchFamily="34" charset="0"/>
              </a:rPr>
              <a:t>Pasal 10  (lanjutan)</a:t>
            </a:r>
          </a:p>
          <a:p>
            <a:pPr marL="514350" indent="-514350" algn="just">
              <a:buFont typeface="+mj-lt"/>
              <a:buAutoNum type="alphaLcPeriod" startAt="7"/>
            </a:pPr>
            <a:r>
              <a:rPr lang="sv-SE" sz="2800" dirty="0" smtClean="0">
                <a:latin typeface="Tw Cen MT Condensed" panose="020B0606020104020203" pitchFamily="34" charset="0"/>
              </a:rPr>
              <a:t>pendampingan oleh pekerja sosial dan bantuan hukum pada setiap tingkat proses pemeriksaan sesuai dengan ketentuan peraturan perundang-undangan; dan </a:t>
            </a:r>
          </a:p>
          <a:p>
            <a:pPr marL="514350" indent="-514350" algn="just">
              <a:buFont typeface="+mj-lt"/>
              <a:buAutoNum type="alphaLcPeriod" startAt="7"/>
            </a:pPr>
            <a:r>
              <a:rPr lang="sv-SE" sz="2800" dirty="0" smtClean="0">
                <a:latin typeface="Tw Cen MT Condensed" panose="020B0606020104020203" pitchFamily="34" charset="0"/>
              </a:rPr>
              <a:t>pelayanan bimbingan rohani.</a:t>
            </a:r>
          </a:p>
        </p:txBody>
      </p:sp>
      <p:sp>
        <p:nvSpPr>
          <p:cNvPr id="9" name="Rectangle 8"/>
          <p:cNvSpPr/>
          <p:nvPr/>
        </p:nvSpPr>
        <p:spPr>
          <a:xfrm>
            <a:off x="24390" y="136610"/>
            <a:ext cx="6314570" cy="1112484"/>
          </a:xfrm>
          <a:prstGeom prst="rect">
            <a:avLst/>
          </a:prstGeom>
          <a:solidFill>
            <a:schemeClr val="accent4">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 Box 2"/>
          <p:cNvSpPr txBox="1">
            <a:spLocks noChangeArrowheads="1"/>
          </p:cNvSpPr>
          <p:nvPr/>
        </p:nvSpPr>
        <p:spPr bwMode="auto">
          <a:xfrm>
            <a:off x="-425057" y="218055"/>
            <a:ext cx="673962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 23 Tahun 2004 tentang Penghapusan Kekerasan Dalam Rumah Tangga.</a:t>
            </a:r>
          </a:p>
        </p:txBody>
      </p:sp>
    </p:spTree>
    <p:extLst>
      <p:ext uri="{BB962C8B-B14F-4D97-AF65-F5344CB8AC3E}">
        <p14:creationId xmlns:p14="http://schemas.microsoft.com/office/powerpoint/2010/main" val="23487401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3" name="Rectangle 2"/>
          <p:cNvSpPr/>
          <p:nvPr/>
        </p:nvSpPr>
        <p:spPr>
          <a:xfrm>
            <a:off x="0" y="1365512"/>
            <a:ext cx="9144000" cy="4247317"/>
          </a:xfrm>
          <a:prstGeom prst="rect">
            <a:avLst/>
          </a:prstGeom>
        </p:spPr>
        <p:txBody>
          <a:bodyPr wrap="square">
            <a:spAutoFit/>
          </a:bodyPr>
          <a:lstStyle/>
          <a:p>
            <a:pPr algn="just"/>
            <a:r>
              <a:rPr lang="id-ID" sz="3000" b="1" dirty="0" smtClean="0">
                <a:latin typeface="Tw Cen MT Condensed" panose="020B0606020104020203" pitchFamily="34" charset="0"/>
              </a:rPr>
              <a:t>Pasal 44 ayat (1). </a:t>
            </a:r>
          </a:p>
          <a:p>
            <a:pPr algn="just"/>
            <a:r>
              <a:rPr lang="id-ID" sz="3000" dirty="0" smtClean="0">
                <a:latin typeface="Tw Cen MT Condensed" panose="020B0606020104020203" pitchFamily="34" charset="0"/>
              </a:rPr>
              <a:t>  Saksi dan/atau korban tindak pidana perdagangan orang berhak memperoleh kerahasiaan identitas. </a:t>
            </a:r>
          </a:p>
          <a:p>
            <a:pPr algn="just"/>
            <a:r>
              <a:rPr lang="id-ID" sz="3000" b="1" dirty="0" smtClean="0">
                <a:latin typeface="Tw Cen MT Condensed" panose="020B0606020104020203" pitchFamily="34" charset="0"/>
              </a:rPr>
              <a:t>Pasal 45 ayat (1). </a:t>
            </a:r>
          </a:p>
          <a:p>
            <a:pPr algn="just"/>
            <a:r>
              <a:rPr lang="id-ID" sz="3000" dirty="0" smtClean="0">
                <a:latin typeface="Tw Cen MT Condensed" panose="020B0606020104020203" pitchFamily="34" charset="0"/>
              </a:rPr>
              <a:t>       Untuk melindungi saksi dan/atau korban, di setiap provinsi dan kabupaten/kota wajib dibentuk ruang pelayanan khusus pada kantor kepolisian setempat guna melakukan pemeriksaan di tingkat penyidikan bagi saksi dan/atau korban tindak pidana perdagangan orang.</a:t>
            </a:r>
            <a:endParaRPr lang="en-US" sz="3000" dirty="0" smtClean="0">
              <a:latin typeface="Tw Cen MT Condensed" panose="020B0606020104020203" pitchFamily="34" charset="0"/>
            </a:endParaRPr>
          </a:p>
          <a:p>
            <a:pPr algn="just"/>
            <a:endParaRPr lang="id-ID" sz="3000" dirty="0" smtClean="0">
              <a:latin typeface="Tw Cen MT Condensed" panose="020B0606020104020203" pitchFamily="34" charset="0"/>
            </a:endParaRPr>
          </a:p>
        </p:txBody>
      </p:sp>
      <p:sp>
        <p:nvSpPr>
          <p:cNvPr id="9" name="Rectangle 8"/>
          <p:cNvSpPr/>
          <p:nvPr/>
        </p:nvSpPr>
        <p:spPr>
          <a:xfrm>
            <a:off x="490969" y="73311"/>
            <a:ext cx="5964486" cy="1362901"/>
          </a:xfrm>
          <a:prstGeom prst="rect">
            <a:avLst/>
          </a:prstGeom>
          <a:solidFill>
            <a:srgbClr val="7030A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 Box 2"/>
          <p:cNvSpPr txBox="1">
            <a:spLocks noChangeArrowheads="1"/>
          </p:cNvSpPr>
          <p:nvPr/>
        </p:nvSpPr>
        <p:spPr bwMode="auto">
          <a:xfrm>
            <a:off x="751724" y="2611"/>
            <a:ext cx="566687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Nomor 21 Tahun 2007 tentang Pemberantasan Tindak Pidana Perdagangan Orang.</a:t>
            </a:r>
          </a:p>
        </p:txBody>
      </p:sp>
    </p:spTree>
    <p:extLst>
      <p:ext uri="{BB962C8B-B14F-4D97-AF65-F5344CB8AC3E}">
        <p14:creationId xmlns:p14="http://schemas.microsoft.com/office/powerpoint/2010/main" val="19707530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3" name="Rectangle 2"/>
          <p:cNvSpPr/>
          <p:nvPr/>
        </p:nvSpPr>
        <p:spPr>
          <a:xfrm>
            <a:off x="0" y="1055106"/>
            <a:ext cx="9144000" cy="6124754"/>
          </a:xfrm>
          <a:prstGeom prst="rect">
            <a:avLst/>
          </a:prstGeom>
        </p:spPr>
        <p:txBody>
          <a:bodyPr wrap="square">
            <a:spAutoFit/>
          </a:bodyPr>
          <a:lstStyle/>
          <a:p>
            <a:pPr algn="just"/>
            <a:r>
              <a:rPr lang="id-ID" sz="2800" b="1" dirty="0" smtClean="0">
                <a:latin typeface="Tw Cen MT Condensed" panose="020B0606020104020203" pitchFamily="34" charset="0"/>
              </a:rPr>
              <a:t>Pasal 47</a:t>
            </a:r>
          </a:p>
          <a:p>
            <a:pPr algn="just"/>
            <a:r>
              <a:rPr lang="id-ID" sz="2800" dirty="0" smtClean="0">
                <a:latin typeface="Tw Cen MT Condensed" panose="020B0606020104020203" pitchFamily="34" charset="0"/>
              </a:rPr>
              <a:t> Dalam hal saksi dan/atau korban beserta keluarganya mendapatkan ancaman yang membahayakan diri, jiwa, dan/atau hartanya, Kepolisian Negara Republik Indonesia wajib memberikan perlindungan, baik sebelum, selama, maupun sesudah proses pemeriksaan perkara</a:t>
            </a:r>
            <a:r>
              <a:rPr lang="id-ID" sz="2800" b="1" dirty="0" smtClean="0">
                <a:latin typeface="Tw Cen MT Condensed" panose="020B0606020104020203" pitchFamily="34" charset="0"/>
              </a:rPr>
              <a:t>. </a:t>
            </a:r>
            <a:endParaRPr lang="en-US" sz="2800" b="1" dirty="0" smtClean="0">
              <a:latin typeface="Tw Cen MT Condensed" panose="020B0606020104020203" pitchFamily="34" charset="0"/>
            </a:endParaRPr>
          </a:p>
          <a:p>
            <a:pPr algn="just"/>
            <a:r>
              <a:rPr lang="id-ID" sz="2800" b="1" dirty="0" smtClean="0">
                <a:latin typeface="Tw Cen MT Condensed" panose="020B0606020104020203" pitchFamily="34" charset="0"/>
              </a:rPr>
              <a:t>Pasal 48 ayat (1) dan ayat (2)</a:t>
            </a:r>
          </a:p>
          <a:p>
            <a:pPr marL="514350" indent="-514350" algn="just">
              <a:buAutoNum type="arabicParenBoth"/>
            </a:pPr>
            <a:r>
              <a:rPr lang="id-ID" sz="2800" dirty="0" smtClean="0">
                <a:latin typeface="Tw Cen MT Condensed" panose="020B0606020104020203" pitchFamily="34" charset="0"/>
              </a:rPr>
              <a:t>Setiap korban tindak pidana perdagangan orang atau ahli warisnya berhak memperoleh restitusi. </a:t>
            </a:r>
            <a:endParaRPr lang="en-US" sz="2800" dirty="0">
              <a:latin typeface="Tw Cen MT Condensed" panose="020B0606020104020203" pitchFamily="34" charset="0"/>
            </a:endParaRPr>
          </a:p>
          <a:p>
            <a:pPr algn="just"/>
            <a:r>
              <a:rPr lang="id-ID" sz="2800" dirty="0" smtClean="0">
                <a:latin typeface="Tw Cen MT Condensed" panose="020B0606020104020203" pitchFamily="34" charset="0"/>
              </a:rPr>
              <a:t>(2)  Restitusi sebagaimana dimaksud pada ayat (1) berupa ganti kerugian atas: </a:t>
            </a:r>
          </a:p>
          <a:p>
            <a:pPr algn="just"/>
            <a:r>
              <a:rPr lang="id-ID" sz="2800" dirty="0" smtClean="0">
                <a:latin typeface="Tw Cen MT Condensed" panose="020B0606020104020203" pitchFamily="34" charset="0"/>
              </a:rPr>
              <a:t>1.	kehilangan kekayaan atau penghasilan; </a:t>
            </a:r>
          </a:p>
          <a:p>
            <a:pPr algn="just"/>
            <a:r>
              <a:rPr lang="id-ID" sz="2800" dirty="0" smtClean="0">
                <a:latin typeface="Tw Cen MT Condensed" panose="020B0606020104020203" pitchFamily="34" charset="0"/>
              </a:rPr>
              <a:t>2.	penderitaan; </a:t>
            </a:r>
          </a:p>
          <a:p>
            <a:pPr algn="just"/>
            <a:r>
              <a:rPr lang="id-ID" sz="2800" dirty="0" smtClean="0">
                <a:latin typeface="Tw Cen MT Condensed" panose="020B0606020104020203" pitchFamily="34" charset="0"/>
              </a:rPr>
              <a:t>3.	biaya untuk tindakan perawatan medis dan/atau psikologis; dan/atau </a:t>
            </a:r>
          </a:p>
          <a:p>
            <a:pPr algn="just"/>
            <a:r>
              <a:rPr lang="id-ID" sz="2800" dirty="0" smtClean="0">
                <a:latin typeface="Tw Cen MT Condensed" panose="020B0606020104020203" pitchFamily="34" charset="0"/>
              </a:rPr>
              <a:t>4.	kerugian lain yang diderita korban sebagai akibat perdagangan orang. </a:t>
            </a:r>
          </a:p>
          <a:p>
            <a:pPr algn="just"/>
            <a:endParaRPr lang="id-ID" sz="2800" dirty="0" smtClean="0">
              <a:latin typeface="Tw Cen MT Condensed" panose="020B0606020104020203" pitchFamily="34" charset="0"/>
            </a:endParaRPr>
          </a:p>
        </p:txBody>
      </p:sp>
      <p:sp>
        <p:nvSpPr>
          <p:cNvPr id="9" name="Rectangle 8"/>
          <p:cNvSpPr/>
          <p:nvPr/>
        </p:nvSpPr>
        <p:spPr>
          <a:xfrm>
            <a:off x="1295399" y="73311"/>
            <a:ext cx="5160055" cy="1362901"/>
          </a:xfrm>
          <a:prstGeom prst="rect">
            <a:avLst/>
          </a:prstGeom>
          <a:solidFill>
            <a:srgbClr val="7030A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 Box 2"/>
          <p:cNvSpPr txBox="1">
            <a:spLocks noChangeArrowheads="1"/>
          </p:cNvSpPr>
          <p:nvPr/>
        </p:nvSpPr>
        <p:spPr bwMode="auto">
          <a:xfrm>
            <a:off x="751724" y="2611"/>
            <a:ext cx="566687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Nomor 21 Tahun 2007 tentang Pemberantasan Tindak Pidana Perdagangan Orang.</a:t>
            </a:r>
          </a:p>
        </p:txBody>
      </p:sp>
    </p:spTree>
    <p:extLst>
      <p:ext uri="{BB962C8B-B14F-4D97-AF65-F5344CB8AC3E}">
        <p14:creationId xmlns:p14="http://schemas.microsoft.com/office/powerpoint/2010/main" val="2900976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3" name="Rectangle 2"/>
          <p:cNvSpPr/>
          <p:nvPr/>
        </p:nvSpPr>
        <p:spPr>
          <a:xfrm>
            <a:off x="0" y="1343263"/>
            <a:ext cx="9144000" cy="5262979"/>
          </a:xfrm>
          <a:prstGeom prst="rect">
            <a:avLst/>
          </a:prstGeom>
        </p:spPr>
        <p:txBody>
          <a:bodyPr wrap="square">
            <a:spAutoFit/>
          </a:bodyPr>
          <a:lstStyle/>
          <a:p>
            <a:pPr algn="just"/>
            <a:r>
              <a:rPr lang="id-ID" sz="2800" b="1" dirty="0" smtClean="0">
                <a:latin typeface="Tw Cen MT Condensed" panose="020B0606020104020203" pitchFamily="34" charset="0"/>
              </a:rPr>
              <a:t>Pasal 51 ayat (1).</a:t>
            </a:r>
          </a:p>
          <a:p>
            <a:pPr algn="just"/>
            <a:r>
              <a:rPr lang="id-ID" sz="2800" dirty="0" smtClean="0">
                <a:latin typeface="Tw Cen MT Condensed" panose="020B0606020104020203" pitchFamily="34" charset="0"/>
              </a:rPr>
              <a:t>                Korban berhak memperoleh rehabilitasi kesehatan, rehabilitasi sosial, pemulangan, dan reintegrasi sosial dari pemerintah apabila yang bersangkutan mengalami penderitaan baik fisik maupun psikis akibat tindak pidana perdagangan orang. </a:t>
            </a:r>
          </a:p>
          <a:p>
            <a:pPr algn="just"/>
            <a:r>
              <a:rPr lang="id-ID" sz="2800" b="1" dirty="0" smtClean="0">
                <a:latin typeface="Tw Cen MT Condensed" panose="020B0606020104020203" pitchFamily="34" charset="0"/>
              </a:rPr>
              <a:t>Pasal 54 ayat (1).</a:t>
            </a:r>
          </a:p>
          <a:p>
            <a:pPr algn="just"/>
            <a:r>
              <a:rPr lang="id-ID" sz="2800" dirty="0" smtClean="0">
                <a:latin typeface="Tw Cen MT Condensed" panose="020B0606020104020203" pitchFamily="34" charset="0"/>
              </a:rPr>
              <a:t>       Dalam hal korban berada di luar negeri memerlukan perlindungan hukum akibat tindak pidana perdagangan orang, maka Pemerintah Republik Indonesia melalui perwakilannya di luar negeri wajib melindungi pribadi dan kepentingan korban, dan mengusahakan untuk memulangkan korban ke Indonesia atas biaya negara</a:t>
            </a:r>
          </a:p>
          <a:p>
            <a:pPr algn="just"/>
            <a:endParaRPr lang="id-ID" sz="2800" dirty="0" smtClean="0">
              <a:latin typeface="Tw Cen MT Condensed" panose="020B0606020104020203" pitchFamily="34" charset="0"/>
            </a:endParaRPr>
          </a:p>
        </p:txBody>
      </p:sp>
      <p:sp>
        <p:nvSpPr>
          <p:cNvPr id="9" name="Rectangle 8"/>
          <p:cNvSpPr/>
          <p:nvPr/>
        </p:nvSpPr>
        <p:spPr>
          <a:xfrm>
            <a:off x="490969" y="73311"/>
            <a:ext cx="5964486" cy="1362901"/>
          </a:xfrm>
          <a:prstGeom prst="rect">
            <a:avLst/>
          </a:prstGeom>
          <a:solidFill>
            <a:srgbClr val="7030A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 Box 2"/>
          <p:cNvSpPr txBox="1">
            <a:spLocks noChangeArrowheads="1"/>
          </p:cNvSpPr>
          <p:nvPr/>
        </p:nvSpPr>
        <p:spPr bwMode="auto">
          <a:xfrm>
            <a:off x="751724" y="2611"/>
            <a:ext cx="566687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Nomor 21 Tahun 2007 tentang Pemberantasan Tindak Pidana Perdagangan Orang.</a:t>
            </a:r>
          </a:p>
        </p:txBody>
      </p:sp>
    </p:spTree>
    <p:extLst>
      <p:ext uri="{BB962C8B-B14F-4D97-AF65-F5344CB8AC3E}">
        <p14:creationId xmlns:p14="http://schemas.microsoft.com/office/powerpoint/2010/main" val="24398426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3" name="Rectangle 2"/>
          <p:cNvSpPr/>
          <p:nvPr/>
        </p:nvSpPr>
        <p:spPr>
          <a:xfrm>
            <a:off x="309352" y="1552676"/>
            <a:ext cx="8370310" cy="2677656"/>
          </a:xfrm>
          <a:prstGeom prst="rect">
            <a:avLst/>
          </a:prstGeom>
        </p:spPr>
        <p:txBody>
          <a:bodyPr wrap="square">
            <a:spAutoFit/>
          </a:bodyPr>
          <a:lstStyle/>
          <a:p>
            <a:pPr algn="just"/>
            <a:r>
              <a:rPr lang="id-ID" sz="2800" b="1" dirty="0" smtClean="0">
                <a:latin typeface="Tw Cen MT Condensed" panose="020B0606020104020203" pitchFamily="34" charset="0"/>
              </a:rPr>
              <a:t>Pasal 55</a:t>
            </a:r>
          </a:p>
          <a:p>
            <a:pPr algn="just"/>
            <a:r>
              <a:rPr lang="id-ID" sz="2800" dirty="0" smtClean="0">
                <a:latin typeface="Tw Cen MT Condensed" panose="020B0606020104020203" pitchFamily="34" charset="0"/>
              </a:rPr>
              <a:t> Saksi dan/atau korban tindak pidana perdagangan orang, selain sebagaimana dimaksud dalam Undang-Undang ini juga berhak mendapatkan hak dan perlindungan sesuai dengan ketentuan peraturan perundang-undangan lain. </a:t>
            </a:r>
          </a:p>
          <a:p>
            <a:pPr algn="just"/>
            <a:endParaRPr lang="id-ID" sz="2800" dirty="0" smtClean="0">
              <a:latin typeface="Tw Cen MT Condensed" panose="020B0606020104020203" pitchFamily="34" charset="0"/>
            </a:endParaRPr>
          </a:p>
        </p:txBody>
      </p:sp>
      <p:sp>
        <p:nvSpPr>
          <p:cNvPr id="9" name="Rectangle 8"/>
          <p:cNvSpPr/>
          <p:nvPr/>
        </p:nvSpPr>
        <p:spPr>
          <a:xfrm>
            <a:off x="490969" y="73311"/>
            <a:ext cx="5964486" cy="1362901"/>
          </a:xfrm>
          <a:prstGeom prst="rect">
            <a:avLst/>
          </a:prstGeom>
          <a:solidFill>
            <a:srgbClr val="7030A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 Box 2"/>
          <p:cNvSpPr txBox="1">
            <a:spLocks noChangeArrowheads="1"/>
          </p:cNvSpPr>
          <p:nvPr/>
        </p:nvSpPr>
        <p:spPr bwMode="auto">
          <a:xfrm>
            <a:off x="751724" y="2611"/>
            <a:ext cx="566687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Nomor 21 Tahun 2007 tentang Pemberantasan Tindak Pidana Perdagangan Orang.</a:t>
            </a:r>
          </a:p>
        </p:txBody>
      </p:sp>
    </p:spTree>
    <p:extLst>
      <p:ext uri="{BB962C8B-B14F-4D97-AF65-F5344CB8AC3E}">
        <p14:creationId xmlns:p14="http://schemas.microsoft.com/office/powerpoint/2010/main" val="8036882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3" name="Rectangle 2"/>
          <p:cNvSpPr/>
          <p:nvPr/>
        </p:nvSpPr>
        <p:spPr>
          <a:xfrm>
            <a:off x="137902" y="1274532"/>
            <a:ext cx="8925568" cy="5693866"/>
          </a:xfrm>
          <a:prstGeom prst="rect">
            <a:avLst/>
          </a:prstGeom>
        </p:spPr>
        <p:txBody>
          <a:bodyPr wrap="square">
            <a:spAutoFit/>
          </a:bodyPr>
          <a:lstStyle/>
          <a:p>
            <a:pPr algn="just"/>
            <a:r>
              <a:rPr lang="id-ID" sz="2800" b="1" dirty="0" smtClean="0">
                <a:latin typeface="Tw Cen MT Condensed" panose="020B0606020104020203" pitchFamily="34" charset="0"/>
              </a:rPr>
              <a:t>Pasal 18</a:t>
            </a:r>
          </a:p>
          <a:p>
            <a:pPr algn="just"/>
            <a:r>
              <a:rPr lang="id-ID" sz="2800" dirty="0" smtClean="0">
                <a:latin typeface="Tw Cen MT Condensed" panose="020B0606020104020203" pitchFamily="34" charset="0"/>
              </a:rPr>
              <a:t>Dalam menangani perkara Anak, Anak Korban, dan/atau Anak Saksi, Pembimbing Kemasyarakatan, Pekerja Sosial Profesional dan Tenaga Kesejahteraan Sosial, Penyidik, Penuntut Umum, Hakim, dan Advokat atau pemberi bantuan hukum lainnya wajib memperhatikan kepentingan terbaik bagi Anak dan mengusahakan suasana kekeluargaan tetap terpelihara. </a:t>
            </a:r>
          </a:p>
          <a:p>
            <a:pPr algn="just"/>
            <a:r>
              <a:rPr lang="id-ID" sz="2800" b="1" dirty="0" smtClean="0">
                <a:latin typeface="Tw Cen MT Condensed" panose="020B0606020104020203" pitchFamily="34" charset="0"/>
              </a:rPr>
              <a:t>Pasal 19 ayat (1) dan ayat (2).</a:t>
            </a:r>
          </a:p>
          <a:p>
            <a:pPr algn="just"/>
            <a:r>
              <a:rPr lang="id-ID" sz="2800" dirty="0" smtClean="0">
                <a:latin typeface="Tw Cen MT Condensed" panose="020B0606020104020203" pitchFamily="34" charset="0"/>
              </a:rPr>
              <a:t>(1)  Identitas Anak, Anak Korban, dan/atau Anak Saksi wajib dirahasiakan dalam pemberitaan di media cetak ataupun elektronik. </a:t>
            </a:r>
          </a:p>
          <a:p>
            <a:pPr algn="just"/>
            <a:r>
              <a:rPr lang="id-ID" sz="2800" dirty="0" smtClean="0">
                <a:latin typeface="Tw Cen MT Condensed" panose="020B0606020104020203" pitchFamily="34" charset="0"/>
              </a:rPr>
              <a:t>(2)  Identitas sebagaimana dimaksud pada ayat (1) meliputi nama Anak, nama Anak Korban, nama Anak Saksi, nama orang tua, alamat, wajah, dan hal lain yang dapat mengungkapkan jati diri Anak, Anak Korban, dan/atau Anak Saksi.</a:t>
            </a:r>
          </a:p>
          <a:p>
            <a:pPr algn="just"/>
            <a:endParaRPr lang="id-ID" sz="2800" dirty="0" smtClean="0">
              <a:latin typeface="Tw Cen MT Condensed" panose="020B0606020104020203" pitchFamily="34" charset="0"/>
            </a:endParaRPr>
          </a:p>
        </p:txBody>
      </p:sp>
      <p:sp>
        <p:nvSpPr>
          <p:cNvPr id="9" name="Rectangle 8"/>
          <p:cNvSpPr/>
          <p:nvPr/>
        </p:nvSpPr>
        <p:spPr>
          <a:xfrm>
            <a:off x="505973" y="201111"/>
            <a:ext cx="5964486" cy="934773"/>
          </a:xfrm>
          <a:prstGeom prst="rect">
            <a:avLst/>
          </a:prstGeom>
          <a:solidFill>
            <a:schemeClr val="accent2">
              <a:lumMod val="5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 Box 2"/>
          <p:cNvSpPr txBox="1">
            <a:spLocks noChangeArrowheads="1"/>
          </p:cNvSpPr>
          <p:nvPr/>
        </p:nvSpPr>
        <p:spPr bwMode="auto">
          <a:xfrm>
            <a:off x="864558" y="180189"/>
            <a:ext cx="566687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 11 Tahun 2012 tentang Sistem Peradilan Pidana Anak.</a:t>
            </a:r>
          </a:p>
        </p:txBody>
      </p:sp>
    </p:spTree>
    <p:extLst>
      <p:ext uri="{BB962C8B-B14F-4D97-AF65-F5344CB8AC3E}">
        <p14:creationId xmlns:p14="http://schemas.microsoft.com/office/powerpoint/2010/main" val="5836124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3" name="Rectangle 2"/>
          <p:cNvSpPr/>
          <p:nvPr/>
        </p:nvSpPr>
        <p:spPr>
          <a:xfrm>
            <a:off x="137902" y="1274532"/>
            <a:ext cx="8925568" cy="4832092"/>
          </a:xfrm>
          <a:prstGeom prst="rect">
            <a:avLst/>
          </a:prstGeom>
        </p:spPr>
        <p:txBody>
          <a:bodyPr wrap="square">
            <a:spAutoFit/>
          </a:bodyPr>
          <a:lstStyle/>
          <a:p>
            <a:pPr algn="just"/>
            <a:r>
              <a:rPr lang="id-ID" sz="2800" b="1" dirty="0" smtClean="0">
                <a:latin typeface="Tw Cen MT Condensed" panose="020B0606020104020203" pitchFamily="34" charset="0"/>
              </a:rPr>
              <a:t>Pasal 22</a:t>
            </a:r>
          </a:p>
          <a:p>
            <a:pPr algn="just"/>
            <a:r>
              <a:rPr lang="id-ID" sz="2800" dirty="0" smtClean="0">
                <a:latin typeface="Tw Cen MT Condensed" panose="020B0606020104020203" pitchFamily="34" charset="0"/>
              </a:rPr>
              <a:t>Penyidik, Penuntut Umum, Hakim, Pembimbing Kemasyarakatan, Advokat atau pemberi bantuan hukum lainnya, dan petugas lain dalam memeriksa perkara Anak, Anak Korban, dan/atau Anak Saksi tidak memakai toga atau atribut kedinasan. </a:t>
            </a:r>
          </a:p>
          <a:p>
            <a:pPr algn="just"/>
            <a:r>
              <a:rPr lang="id-ID" sz="2800" b="1" dirty="0" smtClean="0">
                <a:latin typeface="Tw Cen MT Condensed" panose="020B0606020104020203" pitchFamily="34" charset="0"/>
              </a:rPr>
              <a:t>Pasal 23 ayat (2).</a:t>
            </a:r>
          </a:p>
          <a:p>
            <a:pPr algn="just"/>
            <a:r>
              <a:rPr lang="id-ID" sz="2800" dirty="0" smtClean="0">
                <a:latin typeface="Tw Cen MT Condensed" panose="020B0606020104020203" pitchFamily="34" charset="0"/>
              </a:rPr>
              <a:t>        Dalam setiap tingkat pemeriksaan, Anak Korban atau Anak Saksi wajib didampingi oleh orang tua dan/atau orang yang dipercaya oleh Anak Korban dan/atau Anak Saksi, atau Pekerja Sosial. </a:t>
            </a:r>
          </a:p>
          <a:p>
            <a:pPr algn="just"/>
            <a:r>
              <a:rPr lang="id-ID" sz="2800" dirty="0" smtClean="0">
                <a:latin typeface="Tw Cen MT Condensed" panose="020B0606020104020203" pitchFamily="34" charset="0"/>
              </a:rPr>
              <a:t>.</a:t>
            </a:r>
          </a:p>
          <a:p>
            <a:pPr algn="just"/>
            <a:endParaRPr lang="id-ID" sz="2800" dirty="0" smtClean="0">
              <a:latin typeface="Tw Cen MT Condensed" panose="020B0606020104020203" pitchFamily="34" charset="0"/>
            </a:endParaRPr>
          </a:p>
        </p:txBody>
      </p:sp>
      <p:sp>
        <p:nvSpPr>
          <p:cNvPr id="9" name="Rectangle 8"/>
          <p:cNvSpPr/>
          <p:nvPr/>
        </p:nvSpPr>
        <p:spPr>
          <a:xfrm>
            <a:off x="505973" y="201111"/>
            <a:ext cx="5964486" cy="934773"/>
          </a:xfrm>
          <a:prstGeom prst="rect">
            <a:avLst/>
          </a:prstGeom>
          <a:solidFill>
            <a:schemeClr val="accent2">
              <a:lumMod val="5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 Box 2"/>
          <p:cNvSpPr txBox="1">
            <a:spLocks noChangeArrowheads="1"/>
          </p:cNvSpPr>
          <p:nvPr/>
        </p:nvSpPr>
        <p:spPr bwMode="auto">
          <a:xfrm>
            <a:off x="864558" y="180189"/>
            <a:ext cx="566687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 11 Tahun 2012 tentang Sistem Peradilan Pidana Anak.</a:t>
            </a:r>
          </a:p>
        </p:txBody>
      </p:sp>
    </p:spTree>
    <p:extLst>
      <p:ext uri="{BB962C8B-B14F-4D97-AF65-F5344CB8AC3E}">
        <p14:creationId xmlns:p14="http://schemas.microsoft.com/office/powerpoint/2010/main" val="19049283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9" name="Rectangle 8"/>
          <p:cNvSpPr/>
          <p:nvPr/>
        </p:nvSpPr>
        <p:spPr>
          <a:xfrm>
            <a:off x="861521" y="201111"/>
            <a:ext cx="5608938" cy="934773"/>
          </a:xfrm>
          <a:prstGeom prst="rect">
            <a:avLst/>
          </a:prstGeom>
          <a:solidFill>
            <a:schemeClr val="accent2">
              <a:lumMod val="5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 Box 2"/>
          <p:cNvSpPr txBox="1">
            <a:spLocks noChangeArrowheads="1"/>
          </p:cNvSpPr>
          <p:nvPr/>
        </p:nvSpPr>
        <p:spPr bwMode="auto">
          <a:xfrm>
            <a:off x="864558" y="180189"/>
            <a:ext cx="566687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 11 Tahun 2012 tentang Sistem Peradilan Pidana Anak.</a:t>
            </a:r>
          </a:p>
        </p:txBody>
      </p:sp>
      <p:sp>
        <p:nvSpPr>
          <p:cNvPr id="11" name="Rectangle 10"/>
          <p:cNvSpPr/>
          <p:nvPr/>
        </p:nvSpPr>
        <p:spPr>
          <a:xfrm>
            <a:off x="31723" y="785856"/>
            <a:ext cx="8925568" cy="6555641"/>
          </a:xfrm>
          <a:prstGeom prst="rect">
            <a:avLst/>
          </a:prstGeom>
        </p:spPr>
        <p:txBody>
          <a:bodyPr wrap="square">
            <a:spAutoFit/>
          </a:bodyPr>
          <a:lstStyle/>
          <a:p>
            <a:pPr algn="just"/>
            <a:r>
              <a:rPr lang="id-ID" sz="2800" b="1" dirty="0" smtClean="0">
                <a:latin typeface="Tw Cen MT Condensed" panose="020B0606020104020203" pitchFamily="34" charset="0"/>
              </a:rPr>
              <a:t>Pasal 25 ayat (1).</a:t>
            </a:r>
          </a:p>
          <a:p>
            <a:pPr algn="just"/>
            <a:r>
              <a:rPr lang="id-ID" sz="2800" dirty="0" smtClean="0">
                <a:latin typeface="Tw Cen MT Condensed" panose="020B0606020104020203" pitchFamily="34" charset="0"/>
              </a:rPr>
              <a:t>Register perkara Anak dan Anak Korban wajib dibuat secara khusus oleh lembaga yang menangani perkara Anak. </a:t>
            </a:r>
          </a:p>
          <a:p>
            <a:pPr algn="just"/>
            <a:r>
              <a:rPr lang="id-ID" sz="2800" b="1" dirty="0" smtClean="0">
                <a:latin typeface="Tw Cen MT Condensed" panose="020B0606020104020203" pitchFamily="34" charset="0"/>
              </a:rPr>
              <a:t>Pasal 89.</a:t>
            </a:r>
          </a:p>
          <a:p>
            <a:pPr algn="just"/>
            <a:r>
              <a:rPr lang="id-ID" sz="2800" dirty="0" smtClean="0">
                <a:latin typeface="Tw Cen MT Condensed" panose="020B0606020104020203" pitchFamily="34" charset="0"/>
              </a:rPr>
              <a:t>Anak Korban dan/atau Anak Saksi berhak atas semua pelindungan dan hak yang diatur dalam ketentuan peraturan perundang-undangan. </a:t>
            </a:r>
          </a:p>
          <a:p>
            <a:pPr algn="just"/>
            <a:r>
              <a:rPr lang="id-ID" sz="2800" b="1" dirty="0" smtClean="0">
                <a:latin typeface="Tw Cen MT Condensed" panose="020B0606020104020203" pitchFamily="34" charset="0"/>
              </a:rPr>
              <a:t>Pasal 90 ayat (1).</a:t>
            </a:r>
          </a:p>
          <a:p>
            <a:pPr marL="514350" indent="-514350" algn="just">
              <a:buFont typeface="+mj-lt"/>
              <a:buAutoNum type="alphaLcPeriod"/>
            </a:pPr>
            <a:r>
              <a:rPr lang="id-ID" sz="2800" dirty="0" smtClean="0">
                <a:latin typeface="Tw Cen MT Condensed" panose="020B0606020104020203" pitchFamily="34" charset="0"/>
              </a:rPr>
              <a:t>Selain hak yang telah diatur dalam ketentuan peraturan perundang-undangan   sebagaimana dimaksud dalam Pasal 89, Anak Korban dan Anak Saksi berhak atas: upaya rehabilitasi medis dan rehabilitasi sosial, baik di dalam lembaga maupun di luar lembaga; </a:t>
            </a:r>
            <a:endParaRPr lang="en-US" sz="2800" dirty="0" smtClean="0">
              <a:latin typeface="Tw Cen MT Condensed" panose="020B0606020104020203" pitchFamily="34" charset="0"/>
            </a:endParaRPr>
          </a:p>
          <a:p>
            <a:pPr marL="514350" indent="-514350" algn="just">
              <a:buFont typeface="+mj-lt"/>
              <a:buAutoNum type="alphaLcPeriod"/>
            </a:pPr>
            <a:r>
              <a:rPr lang="id-ID" sz="2800" dirty="0" smtClean="0">
                <a:latin typeface="Tw Cen MT Condensed" panose="020B0606020104020203" pitchFamily="34" charset="0"/>
              </a:rPr>
              <a:t>jaminan keselamatan, baik fisik, mental, maupun sosial; dan </a:t>
            </a:r>
            <a:endParaRPr lang="en-US" sz="2800" dirty="0" smtClean="0">
              <a:latin typeface="Tw Cen MT Condensed" panose="020B0606020104020203" pitchFamily="34" charset="0"/>
            </a:endParaRPr>
          </a:p>
          <a:p>
            <a:pPr marL="514350" indent="-514350" algn="just">
              <a:buFont typeface="+mj-lt"/>
              <a:buAutoNum type="alphaLcPeriod"/>
            </a:pPr>
            <a:r>
              <a:rPr lang="id-ID" sz="2800" dirty="0" smtClean="0">
                <a:latin typeface="Tw Cen MT Condensed" panose="020B0606020104020203" pitchFamily="34" charset="0"/>
              </a:rPr>
              <a:t>kemudahan dalam mendapatkan informasi mengenai perkembangan perkara. .</a:t>
            </a:r>
          </a:p>
          <a:p>
            <a:pPr algn="just"/>
            <a:endParaRPr lang="id-ID" sz="2800" dirty="0" smtClean="0">
              <a:latin typeface="Tw Cen MT Condensed" panose="020B0606020104020203" pitchFamily="34" charset="0"/>
            </a:endParaRPr>
          </a:p>
        </p:txBody>
      </p:sp>
    </p:spTree>
    <p:extLst>
      <p:ext uri="{BB962C8B-B14F-4D97-AF65-F5344CB8AC3E}">
        <p14:creationId xmlns:p14="http://schemas.microsoft.com/office/powerpoint/2010/main" val="20704339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795" y="-45995"/>
            <a:ext cx="9298983"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3" name="Rectangle 2"/>
          <p:cNvSpPr/>
          <p:nvPr/>
        </p:nvSpPr>
        <p:spPr>
          <a:xfrm>
            <a:off x="378303" y="1436219"/>
            <a:ext cx="8232408" cy="4832092"/>
          </a:xfrm>
          <a:prstGeom prst="rect">
            <a:avLst/>
          </a:prstGeom>
        </p:spPr>
        <p:txBody>
          <a:bodyPr wrap="square">
            <a:spAutoFit/>
          </a:bodyPr>
          <a:lstStyle/>
          <a:p>
            <a:pPr algn="just"/>
            <a:r>
              <a:rPr lang="id-ID" sz="2800" b="1" dirty="0" smtClean="0">
                <a:latin typeface="Tw Cen MT Condensed" panose="020B0606020104020203" pitchFamily="34" charset="0"/>
              </a:rPr>
              <a:t>Pasal 91 ayat (2) dan ayat (3).</a:t>
            </a:r>
          </a:p>
          <a:p>
            <a:pPr algn="just"/>
            <a:r>
              <a:rPr lang="id-ID" sz="2800" dirty="0" smtClean="0">
                <a:latin typeface="Tw Cen MT Condensed" panose="020B0606020104020203" pitchFamily="34" charset="0"/>
              </a:rPr>
              <a:t>(2) Dalam hal Anak Korban memerlukan tindakan pertolongan segera, Penyidik, tanpa laporan sosial dari Pekerja Sosial Profesional, dapat langsung merujuk Anak Korban ke rumah sakit atau lembaga yang menangani pelindungan anak sesuai dengan kondisi Anak Korban. </a:t>
            </a:r>
          </a:p>
          <a:p>
            <a:pPr algn="just"/>
            <a:r>
              <a:rPr lang="id-ID" sz="2800" dirty="0" smtClean="0">
                <a:latin typeface="Tw Cen MT Condensed" panose="020B0606020104020203" pitchFamily="34" charset="0"/>
              </a:rPr>
              <a:t>  (3)  Berdasarkan hasil Penelitian Kemasyarakatan dari Pembimbing Kemasyarakatan dan laporan sosial dari Pekerja Sosial Profesional atau Tenaga Kesejahteraan Sosial, Anak, Anak Korban, dan/atau Anak Saksi berhak memperoleh rehabilitasi medis, rehabilitasi sosial, dan reintegrasi sosial dari lembaga atau instansi yang menangani pelindungan anak</a:t>
            </a:r>
            <a:r>
              <a:rPr lang="id-ID" sz="2800" b="1" dirty="0" smtClean="0">
                <a:latin typeface="Tw Cen MT Condensed" panose="020B0606020104020203" pitchFamily="34" charset="0"/>
              </a:rPr>
              <a:t>. </a:t>
            </a:r>
          </a:p>
          <a:p>
            <a:pPr algn="just"/>
            <a:endParaRPr lang="id-ID" sz="2800" dirty="0" smtClean="0">
              <a:latin typeface="Tw Cen MT Condensed" panose="020B0606020104020203" pitchFamily="34" charset="0"/>
            </a:endParaRPr>
          </a:p>
        </p:txBody>
      </p:sp>
      <p:sp>
        <p:nvSpPr>
          <p:cNvPr id="10" name="Rectangle 9"/>
          <p:cNvSpPr/>
          <p:nvPr/>
        </p:nvSpPr>
        <p:spPr>
          <a:xfrm>
            <a:off x="505973" y="201111"/>
            <a:ext cx="5964486" cy="934773"/>
          </a:xfrm>
          <a:prstGeom prst="rect">
            <a:avLst/>
          </a:prstGeom>
          <a:solidFill>
            <a:schemeClr val="accent2">
              <a:lumMod val="5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 Box 2"/>
          <p:cNvSpPr txBox="1">
            <a:spLocks noChangeArrowheads="1"/>
          </p:cNvSpPr>
          <p:nvPr/>
        </p:nvSpPr>
        <p:spPr bwMode="auto">
          <a:xfrm>
            <a:off x="864558" y="180189"/>
            <a:ext cx="566687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Undang-Undang No. 11 Tahun 2012 tentang Sistem Peradilan Pidana Anak.</a:t>
            </a:r>
          </a:p>
        </p:txBody>
      </p:sp>
    </p:spTree>
    <p:extLst>
      <p:ext uri="{BB962C8B-B14F-4D97-AF65-F5344CB8AC3E}">
        <p14:creationId xmlns:p14="http://schemas.microsoft.com/office/powerpoint/2010/main" val="29634422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0" y="-45995"/>
            <a:ext cx="9190188"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3" name="Rectangle 2"/>
          <p:cNvSpPr/>
          <p:nvPr/>
        </p:nvSpPr>
        <p:spPr>
          <a:xfrm>
            <a:off x="120984" y="1295993"/>
            <a:ext cx="9007363" cy="6124754"/>
          </a:xfrm>
          <a:prstGeom prst="rect">
            <a:avLst/>
          </a:prstGeom>
        </p:spPr>
        <p:txBody>
          <a:bodyPr wrap="square">
            <a:spAutoFit/>
          </a:bodyPr>
          <a:lstStyle/>
          <a:p>
            <a:pPr algn="just"/>
            <a:r>
              <a:rPr lang="id-ID" sz="2800" b="1" dirty="0" smtClean="0">
                <a:latin typeface="Tw Cen MT Condensed" panose="020B0606020104020203" pitchFamily="34" charset="0"/>
              </a:rPr>
              <a:t>Pasal 2 ayat (1) dan ayat (20</a:t>
            </a:r>
          </a:p>
          <a:p>
            <a:pPr algn="just"/>
            <a:r>
              <a:rPr lang="id-ID" sz="2800" dirty="0" smtClean="0">
                <a:latin typeface="Tw Cen MT Condensed" panose="020B0606020104020203" pitchFamily="34" charset="0"/>
              </a:rPr>
              <a:t>(1) Setiap korban atau saksi dalam pelanggaran hak asasi manusia yang berat berhak memperoleh perlindungan dari aparat penegak hukum dan aparat keamanan.</a:t>
            </a:r>
          </a:p>
          <a:p>
            <a:pPr algn="just"/>
            <a:r>
              <a:rPr lang="id-ID" sz="2800" dirty="0" smtClean="0">
                <a:latin typeface="Tw Cen MT Condensed" panose="020B0606020104020203" pitchFamily="34" charset="0"/>
              </a:rPr>
              <a:t>(2) Perlindungan oleh aparat penegak hukum dan aparat keamanan sebagaimana dimaksud dalam ayat (1) diberikan sejak tahap penyelidikan, penyidikan, penuntutan, dan atau pemeriksaan di sidang pengadilan.</a:t>
            </a:r>
          </a:p>
          <a:p>
            <a:pPr algn="just"/>
            <a:r>
              <a:rPr lang="id-ID" sz="2800" b="1" dirty="0" smtClean="0">
                <a:latin typeface="Tw Cen MT Condensed" panose="020B0606020104020203" pitchFamily="34" charset="0"/>
              </a:rPr>
              <a:t>Pasal 4</a:t>
            </a:r>
            <a:r>
              <a:rPr lang="en-US" sz="2800" b="1" dirty="0" smtClean="0">
                <a:latin typeface="Tw Cen MT Condensed" panose="020B0606020104020203" pitchFamily="34" charset="0"/>
              </a:rPr>
              <a:t> </a:t>
            </a:r>
            <a:r>
              <a:rPr lang="id-ID" sz="2800" dirty="0" smtClean="0">
                <a:latin typeface="Tw Cen MT Condensed" panose="020B0606020104020203" pitchFamily="34" charset="0"/>
              </a:rPr>
              <a:t>Perlindungan sebagaimana dimaksud dalam Pasal 2 meliputi:</a:t>
            </a:r>
          </a:p>
          <a:p>
            <a:pPr marL="514350" indent="-514350" algn="just">
              <a:buFont typeface="+mj-lt"/>
              <a:buAutoNum type="alphaLcPeriod"/>
            </a:pPr>
            <a:r>
              <a:rPr lang="id-ID" sz="2800" dirty="0" smtClean="0">
                <a:latin typeface="Tw Cen MT Condensed" panose="020B0606020104020203" pitchFamily="34" charset="0"/>
              </a:rPr>
              <a:t>perlindungan atas keamanan pribadi korban atau saksi dari ancaman fisik dan mental;</a:t>
            </a:r>
            <a:endParaRPr lang="en-US" sz="2800" dirty="0" smtClean="0">
              <a:latin typeface="Tw Cen MT Condensed" panose="020B0606020104020203" pitchFamily="34" charset="0"/>
            </a:endParaRPr>
          </a:p>
          <a:p>
            <a:pPr marL="514350" indent="-514350" algn="just">
              <a:buFont typeface="+mj-lt"/>
              <a:buAutoNum type="alphaLcPeriod"/>
            </a:pPr>
            <a:r>
              <a:rPr lang="id-ID" sz="2800" dirty="0" smtClean="0">
                <a:latin typeface="Tw Cen MT Condensed" panose="020B0606020104020203" pitchFamily="34" charset="0"/>
              </a:rPr>
              <a:t>perahasiaan identitas korban atau saksi;</a:t>
            </a:r>
            <a:endParaRPr lang="en-US" sz="2800" dirty="0" smtClean="0">
              <a:latin typeface="Tw Cen MT Condensed" panose="020B0606020104020203" pitchFamily="34" charset="0"/>
            </a:endParaRPr>
          </a:p>
          <a:p>
            <a:pPr marL="514350" indent="-514350" algn="just">
              <a:buFont typeface="+mj-lt"/>
              <a:buAutoNum type="alphaLcPeriod"/>
            </a:pPr>
            <a:r>
              <a:rPr lang="id-ID" sz="2800" dirty="0" smtClean="0">
                <a:latin typeface="Tw Cen MT Condensed" panose="020B0606020104020203" pitchFamily="34" charset="0"/>
              </a:rPr>
              <a:t>pemberian keterangan pada saat pemeriksaan di sidang pengadilan tanpa bertatap muka dengan tersangka.</a:t>
            </a:r>
          </a:p>
          <a:p>
            <a:pPr algn="just"/>
            <a:endParaRPr lang="id-ID" sz="2800" dirty="0" smtClean="0">
              <a:latin typeface="Tw Cen MT Condensed" panose="020B0606020104020203" pitchFamily="34" charset="0"/>
            </a:endParaRPr>
          </a:p>
        </p:txBody>
      </p:sp>
      <p:sp>
        <p:nvSpPr>
          <p:cNvPr id="9" name="Rectangle 8"/>
          <p:cNvSpPr/>
          <p:nvPr/>
        </p:nvSpPr>
        <p:spPr>
          <a:xfrm>
            <a:off x="-23097" y="68590"/>
            <a:ext cx="6554525" cy="1322374"/>
          </a:xfrm>
          <a:prstGeom prst="rect">
            <a:avLst/>
          </a:prstGeom>
          <a:solidFill>
            <a:srgbClr val="00B0F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 Box 2"/>
          <p:cNvSpPr txBox="1">
            <a:spLocks noChangeArrowheads="1"/>
          </p:cNvSpPr>
          <p:nvPr/>
        </p:nvSpPr>
        <p:spPr bwMode="auto">
          <a:xfrm>
            <a:off x="-77492" y="5969"/>
            <a:ext cx="660892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Peraturan Pemerintah (PP) Nomor 2 Tahun 2002 tentang Tata Cara Pemberian Perlindungan Kepada Saksi dan Korban Pelanggaran HAM Berat..</a:t>
            </a:r>
          </a:p>
        </p:txBody>
      </p:sp>
    </p:spTree>
    <p:extLst>
      <p:ext uri="{BB962C8B-B14F-4D97-AF65-F5344CB8AC3E}">
        <p14:creationId xmlns:p14="http://schemas.microsoft.com/office/powerpoint/2010/main" val="37012155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0" y="-45995"/>
            <a:ext cx="9190188"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3" name="Rectangle 2"/>
          <p:cNvSpPr/>
          <p:nvPr/>
        </p:nvSpPr>
        <p:spPr>
          <a:xfrm>
            <a:off x="478257" y="1549026"/>
            <a:ext cx="8233673" cy="5262979"/>
          </a:xfrm>
          <a:prstGeom prst="rect">
            <a:avLst/>
          </a:prstGeom>
        </p:spPr>
        <p:txBody>
          <a:bodyPr wrap="square">
            <a:spAutoFit/>
          </a:bodyPr>
          <a:lstStyle/>
          <a:p>
            <a:pPr algn="just"/>
            <a:r>
              <a:rPr lang="id-ID" sz="2800" b="1" dirty="0" smtClean="0">
                <a:latin typeface="Tw Cen MT Condensed" panose="020B0606020104020203" pitchFamily="34" charset="0"/>
              </a:rPr>
              <a:t>Pasal 2 ayat (1)</a:t>
            </a:r>
          </a:p>
          <a:p>
            <a:pPr algn="just"/>
            <a:r>
              <a:rPr lang="id-ID" sz="2800" dirty="0" smtClean="0">
                <a:latin typeface="Tw Cen MT Condensed" panose="020B0606020104020203" pitchFamily="34" charset="0"/>
              </a:rPr>
              <a:t>Korban pelanggaran hak asasi manusia yang berat berhak memperoleh Kompensasi</a:t>
            </a:r>
            <a:r>
              <a:rPr lang="id-ID" sz="2800" b="1" dirty="0" smtClean="0">
                <a:latin typeface="Tw Cen MT Condensed" panose="020B0606020104020203" pitchFamily="34" charset="0"/>
              </a:rPr>
              <a:t>.</a:t>
            </a:r>
          </a:p>
          <a:p>
            <a:pPr algn="just"/>
            <a:r>
              <a:rPr lang="en-US" sz="2800" b="1" dirty="0">
                <a:latin typeface="Tw Cen MT Condensed" panose="020B0606020104020203" pitchFamily="34" charset="0"/>
              </a:rPr>
              <a:t>P</a:t>
            </a:r>
            <a:r>
              <a:rPr lang="id-ID" sz="2800" b="1" dirty="0" smtClean="0">
                <a:latin typeface="Tw Cen MT Condensed" panose="020B0606020104020203" pitchFamily="34" charset="0"/>
              </a:rPr>
              <a:t>asal 20 ayat (1)</a:t>
            </a:r>
          </a:p>
          <a:p>
            <a:pPr algn="just"/>
            <a:r>
              <a:rPr lang="id-ID" sz="2800" dirty="0" smtClean="0">
                <a:latin typeface="Tw Cen MT Condensed" panose="020B0606020104020203" pitchFamily="34" charset="0"/>
              </a:rPr>
              <a:t>Korban tindak pidana berhak memperoleh Restitusi.</a:t>
            </a:r>
          </a:p>
          <a:p>
            <a:pPr algn="just"/>
            <a:r>
              <a:rPr lang="id-ID" sz="2800" b="1" dirty="0" smtClean="0">
                <a:latin typeface="Tw Cen MT Condensed" panose="020B0606020104020203" pitchFamily="34" charset="0"/>
              </a:rPr>
              <a:t>Pasal 34 ayat (1) dan ayat (2).</a:t>
            </a:r>
          </a:p>
          <a:p>
            <a:pPr algn="just"/>
            <a:r>
              <a:rPr lang="id-ID" sz="2800" dirty="0" smtClean="0">
                <a:latin typeface="Tw Cen MT Condensed" panose="020B0606020104020203" pitchFamily="34" charset="0"/>
              </a:rPr>
              <a:t>(1)  Korban pelanggaran hak asasi manusia yang berat berhak memperoleh Bantuan. </a:t>
            </a:r>
          </a:p>
          <a:p>
            <a:pPr algn="just"/>
            <a:r>
              <a:rPr lang="id-ID" sz="2800" dirty="0" smtClean="0">
                <a:latin typeface="Tw Cen MT Condensed" panose="020B0606020104020203" pitchFamily="34" charset="0"/>
              </a:rPr>
              <a:t>(2)  Bantuan sebagaimana dimaksud pada ayat (1) dapat berupa: </a:t>
            </a:r>
          </a:p>
          <a:p>
            <a:pPr algn="just"/>
            <a:r>
              <a:rPr lang="id-ID" sz="2800" dirty="0" smtClean="0">
                <a:latin typeface="Tw Cen MT Condensed" panose="020B0606020104020203" pitchFamily="34" charset="0"/>
              </a:rPr>
              <a:t>a.	bantuan medis; </a:t>
            </a:r>
          </a:p>
          <a:p>
            <a:pPr algn="just"/>
            <a:r>
              <a:rPr lang="id-ID" sz="2800" dirty="0" smtClean="0">
                <a:latin typeface="Tw Cen MT Condensed" panose="020B0606020104020203" pitchFamily="34" charset="0"/>
              </a:rPr>
              <a:t>b.	bantuan rehabilitasi psiko-sosial</a:t>
            </a:r>
          </a:p>
          <a:p>
            <a:pPr algn="just"/>
            <a:endParaRPr lang="id-ID" sz="2800" dirty="0" smtClean="0">
              <a:latin typeface="Tw Cen MT Condensed" panose="020B0606020104020203" pitchFamily="34" charset="0"/>
            </a:endParaRPr>
          </a:p>
        </p:txBody>
      </p:sp>
      <p:sp>
        <p:nvSpPr>
          <p:cNvPr id="10" name="Rectangle 9"/>
          <p:cNvSpPr/>
          <p:nvPr/>
        </p:nvSpPr>
        <p:spPr>
          <a:xfrm>
            <a:off x="-23097" y="68590"/>
            <a:ext cx="6554525" cy="1322374"/>
          </a:xfrm>
          <a:prstGeom prst="rect">
            <a:avLst/>
          </a:prstGeom>
          <a:solidFill>
            <a:srgbClr val="00B0F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 Box 2"/>
          <p:cNvSpPr txBox="1">
            <a:spLocks noChangeArrowheads="1"/>
          </p:cNvSpPr>
          <p:nvPr/>
        </p:nvSpPr>
        <p:spPr bwMode="auto">
          <a:xfrm>
            <a:off x="-77492" y="5969"/>
            <a:ext cx="660892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Peraturan Pemerintah (PP) Nomor 2 Tahun 2002 tentang Tata Cara Pemberian Perlindungan Kepada Saksi dan Korban Pelanggaran HAM Berat..</a:t>
            </a:r>
          </a:p>
        </p:txBody>
      </p:sp>
    </p:spTree>
    <p:extLst>
      <p:ext uri="{BB962C8B-B14F-4D97-AF65-F5344CB8AC3E}">
        <p14:creationId xmlns:p14="http://schemas.microsoft.com/office/powerpoint/2010/main" val="5156364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0" y="-45995"/>
            <a:ext cx="9190188"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3" name="Rectangle 2"/>
          <p:cNvSpPr/>
          <p:nvPr/>
        </p:nvSpPr>
        <p:spPr>
          <a:xfrm>
            <a:off x="478257" y="1549026"/>
            <a:ext cx="8233673" cy="4216539"/>
          </a:xfrm>
          <a:prstGeom prst="rect">
            <a:avLst/>
          </a:prstGeom>
        </p:spPr>
        <p:txBody>
          <a:bodyPr wrap="square">
            <a:spAutoFit/>
          </a:bodyPr>
          <a:lstStyle/>
          <a:p>
            <a:pPr algn="just"/>
            <a:r>
              <a:rPr lang="id-ID" sz="2800" b="1" dirty="0">
                <a:latin typeface="Tw Cen MT Condensed" panose="020B0606020104020203" pitchFamily="34" charset="0"/>
              </a:rPr>
              <a:t>Pasal 68</a:t>
            </a:r>
          </a:p>
          <a:p>
            <a:pPr algn="just"/>
            <a:r>
              <a:rPr lang="id-ID" sz="2800" b="1" dirty="0">
                <a:latin typeface="Tw Cen MT Condensed" panose="020B0606020104020203" pitchFamily="34" charset="0"/>
              </a:rPr>
              <a:t>(1) Pidana tambahan terdiri atas:</a:t>
            </a:r>
          </a:p>
          <a:p>
            <a:pPr algn="just"/>
            <a:r>
              <a:rPr lang="id-ID" sz="2800" b="1" dirty="0">
                <a:latin typeface="Tw Cen MT Condensed" panose="020B0606020104020203" pitchFamily="34" charset="0"/>
              </a:rPr>
              <a:t>a. pencabutan hak tertentu;</a:t>
            </a:r>
          </a:p>
          <a:p>
            <a:pPr algn="just"/>
            <a:r>
              <a:rPr lang="id-ID" sz="2800" b="1" dirty="0">
                <a:latin typeface="Tw Cen MT Condensed" panose="020B0606020104020203" pitchFamily="34" charset="0"/>
              </a:rPr>
              <a:t>b. perampasan barang tertentu dan/atau tagihan;</a:t>
            </a:r>
          </a:p>
          <a:p>
            <a:pPr algn="just"/>
            <a:r>
              <a:rPr lang="id-ID" sz="2800" b="1" dirty="0">
                <a:latin typeface="Tw Cen MT Condensed" panose="020B0606020104020203" pitchFamily="34" charset="0"/>
              </a:rPr>
              <a:t>c. pengumuman putusan hakim;</a:t>
            </a:r>
          </a:p>
          <a:p>
            <a:pPr algn="just"/>
            <a:r>
              <a:rPr lang="id-ID" sz="2800" b="1" dirty="0">
                <a:latin typeface="Tw Cen MT Condensed" panose="020B0606020104020203" pitchFamily="34" charset="0"/>
              </a:rPr>
              <a:t>d. </a:t>
            </a:r>
            <a:r>
              <a:rPr lang="id-ID" sz="4400" b="1" dirty="0">
                <a:latin typeface="Tw Cen MT Condensed" panose="020B0606020104020203" pitchFamily="34" charset="0"/>
              </a:rPr>
              <a:t>pembayaran ganti kerugian; </a:t>
            </a:r>
            <a:r>
              <a:rPr lang="id-ID" sz="2800" b="1" dirty="0">
                <a:latin typeface="Tw Cen MT Condensed" panose="020B0606020104020203" pitchFamily="34" charset="0"/>
              </a:rPr>
              <a:t>dan</a:t>
            </a:r>
          </a:p>
          <a:p>
            <a:pPr algn="just"/>
            <a:r>
              <a:rPr lang="id-ID" sz="2800" b="1" dirty="0">
                <a:latin typeface="Tw Cen MT Condensed" panose="020B0606020104020203" pitchFamily="34" charset="0"/>
              </a:rPr>
              <a:t>e. pemenuhan kewajiban adat setempat atau kewajiban menurut</a:t>
            </a:r>
          </a:p>
          <a:p>
            <a:pPr algn="just"/>
            <a:r>
              <a:rPr lang="id-ID" sz="2800" b="1" dirty="0">
                <a:latin typeface="Tw Cen MT Condensed" panose="020B0606020104020203" pitchFamily="34" charset="0"/>
              </a:rPr>
              <a:t>hukum yang hidup dalam masyarakat.</a:t>
            </a:r>
            <a:endParaRPr lang="id-ID" sz="2800" dirty="0" smtClean="0">
              <a:latin typeface="Tw Cen MT Condensed" panose="020B0606020104020203" pitchFamily="34" charset="0"/>
            </a:endParaRPr>
          </a:p>
        </p:txBody>
      </p:sp>
      <p:sp>
        <p:nvSpPr>
          <p:cNvPr id="10" name="Rectangle 9"/>
          <p:cNvSpPr/>
          <p:nvPr/>
        </p:nvSpPr>
        <p:spPr>
          <a:xfrm>
            <a:off x="-23097" y="68590"/>
            <a:ext cx="6554525" cy="1322374"/>
          </a:xfrm>
          <a:prstGeom prst="rect">
            <a:avLst/>
          </a:prstGeom>
          <a:solidFill>
            <a:srgbClr val="00B0F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 Box 2"/>
          <p:cNvSpPr txBox="1">
            <a:spLocks noChangeArrowheads="1"/>
          </p:cNvSpPr>
          <p:nvPr/>
        </p:nvSpPr>
        <p:spPr bwMode="auto">
          <a:xfrm>
            <a:off x="-77492" y="5969"/>
            <a:ext cx="66089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Rancangan Kitab Undang-undang Hukum Pidana Tahun 2018</a:t>
            </a:r>
          </a:p>
        </p:txBody>
      </p:sp>
    </p:spTree>
    <p:extLst>
      <p:ext uri="{BB962C8B-B14F-4D97-AF65-F5344CB8AC3E}">
        <p14:creationId xmlns:p14="http://schemas.microsoft.com/office/powerpoint/2010/main" val="10130615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492" y="113575"/>
            <a:ext cx="9143999" cy="6858000"/>
          </a:xfrm>
          <a:prstGeom prst="rect">
            <a:avLst/>
          </a:prstGeom>
          <a:solidFill>
            <a:schemeClr val="bg1">
              <a:lumMod val="8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0" y="-45995"/>
            <a:ext cx="9190188" cy="6858000"/>
          </a:xfrm>
          <a:prstGeom prst="rect">
            <a:avLst/>
          </a:prstGeom>
        </p:spPr>
      </p:pic>
      <p:sp>
        <p:nvSpPr>
          <p:cNvPr id="35" name="Title 1"/>
          <p:cNvSpPr txBox="1">
            <a:spLocks/>
          </p:cNvSpPr>
          <p:nvPr/>
        </p:nvSpPr>
        <p:spPr>
          <a:xfrm>
            <a:off x="414997" y="3542575"/>
            <a:ext cx="6116431" cy="1463040"/>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400" kern="1200" cap="all" spc="2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id-ID" sz="3600" b="0" u="none" kern="1200" cap="all" spc="-150" normalizeH="0" baseline="0" noProof="0" dirty="0">
              <a:ln>
                <a:noFill/>
              </a:ln>
              <a:solidFill>
                <a:schemeClr val="bg1"/>
              </a:solidFill>
              <a:effectLst/>
              <a:uLnTx/>
              <a:uFillTx/>
              <a:latin typeface="Tw Cen MT Condensed" panose="020B0606020104020203"/>
            </a:endParaRPr>
          </a:p>
        </p:txBody>
      </p:sp>
      <p:pic>
        <p:nvPicPr>
          <p:cNvPr id="36" name="Picture 35"/>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val="0"/>
              </a:ext>
            </a:extLst>
          </a:blip>
          <a:srcRect l="69411" t="31724" r="9791" b="53136"/>
          <a:stretch/>
        </p:blipFill>
        <p:spPr>
          <a:xfrm>
            <a:off x="6661150" y="113575"/>
            <a:ext cx="2402320" cy="1163074"/>
          </a:xfrm>
          <a:prstGeom prst="rect">
            <a:avLst/>
          </a:prstGeom>
        </p:spPr>
      </p:pic>
      <p:pic>
        <p:nvPicPr>
          <p:cNvPr id="37" name="Picture 36"/>
          <p:cNvPicPr>
            <a:picLocks noChangeAspect="1"/>
          </p:cNvPicPr>
          <p:nvPr/>
        </p:nvPicPr>
        <p:blipFill rotWithShape="1">
          <a:blip r:embed="rId6">
            <a:extLst>
              <a:ext uri="{28A0092B-C50C-407E-A947-70E740481C1C}">
                <a14:useLocalDpi xmlns:a14="http://schemas.microsoft.com/office/drawing/2010/main" val="0"/>
              </a:ext>
            </a:extLst>
          </a:blip>
          <a:srcRect l="29206" r="30286" b="27503"/>
          <a:stretch/>
        </p:blipFill>
        <p:spPr>
          <a:xfrm>
            <a:off x="7354310" y="180189"/>
            <a:ext cx="1016000" cy="1029841"/>
          </a:xfrm>
          <a:prstGeom prst="rect">
            <a:avLst/>
          </a:prstGeom>
        </p:spPr>
      </p:pic>
      <p:sp>
        <p:nvSpPr>
          <p:cNvPr id="3" name="Rectangle 2"/>
          <p:cNvSpPr/>
          <p:nvPr/>
        </p:nvSpPr>
        <p:spPr>
          <a:xfrm>
            <a:off x="478257" y="1549026"/>
            <a:ext cx="8233673" cy="523220"/>
          </a:xfrm>
          <a:prstGeom prst="rect">
            <a:avLst/>
          </a:prstGeom>
        </p:spPr>
        <p:txBody>
          <a:bodyPr wrap="square">
            <a:spAutoFit/>
          </a:bodyPr>
          <a:lstStyle/>
          <a:p>
            <a:pPr algn="just"/>
            <a:r>
              <a:rPr lang="id-ID" sz="2800" b="1" dirty="0" smtClean="0">
                <a:latin typeface="Tw Cen MT Condensed" panose="020B0606020104020203" pitchFamily="34" charset="0"/>
              </a:rPr>
              <a:t>.</a:t>
            </a:r>
            <a:endParaRPr lang="id-ID" sz="2800" dirty="0" smtClean="0">
              <a:latin typeface="Tw Cen MT Condensed" panose="020B0606020104020203" pitchFamily="34" charset="0"/>
            </a:endParaRPr>
          </a:p>
        </p:txBody>
      </p:sp>
      <p:sp>
        <p:nvSpPr>
          <p:cNvPr id="10" name="Rectangle 9"/>
          <p:cNvSpPr/>
          <p:nvPr/>
        </p:nvSpPr>
        <p:spPr>
          <a:xfrm>
            <a:off x="-23097" y="68590"/>
            <a:ext cx="6554525" cy="1322374"/>
          </a:xfrm>
          <a:prstGeom prst="rect">
            <a:avLst/>
          </a:prstGeom>
          <a:solidFill>
            <a:srgbClr val="00B0F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 Box 2"/>
          <p:cNvSpPr txBox="1">
            <a:spLocks noChangeArrowheads="1"/>
          </p:cNvSpPr>
          <p:nvPr/>
        </p:nvSpPr>
        <p:spPr bwMode="auto">
          <a:xfrm>
            <a:off x="-77492" y="5969"/>
            <a:ext cx="660892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sv-SE" altLang="id-ID" sz="2800" b="1" dirty="0" smtClean="0">
                <a:latin typeface="Tw Cen MT Condensed" panose="020B0606020104020203" pitchFamily="34" charset="0"/>
              </a:rPr>
              <a:t>Terima Kasih....</a:t>
            </a:r>
          </a:p>
          <a:p>
            <a:pPr algn="r">
              <a:spcBef>
                <a:spcPct val="50000"/>
              </a:spcBef>
            </a:pPr>
            <a:r>
              <a:rPr lang="sv-SE" altLang="id-ID" sz="2800" b="1" dirty="0" smtClean="0">
                <a:latin typeface="Tw Cen MT Condensed" panose="020B0606020104020203" pitchFamily="34" charset="0"/>
              </a:rPr>
              <a:t>Semoga Bermanfaat...</a:t>
            </a:r>
          </a:p>
        </p:txBody>
      </p:sp>
    </p:spTree>
    <p:extLst>
      <p:ext uri="{BB962C8B-B14F-4D97-AF65-F5344CB8AC3E}">
        <p14:creationId xmlns:p14="http://schemas.microsoft.com/office/powerpoint/2010/main" val="29086647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255</TotalTime>
  <Words>2225</Words>
  <Application>Microsoft Office PowerPoint</Application>
  <PresentationFormat>On-screen Show (4:3)</PresentationFormat>
  <Paragraphs>180</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bayu wicaksono</dc:creator>
  <cp:lastModifiedBy>Heru Susetyo </cp:lastModifiedBy>
  <cp:revision>22</cp:revision>
  <dcterms:created xsi:type="dcterms:W3CDTF">2018-11-21T12:31:48Z</dcterms:created>
  <dcterms:modified xsi:type="dcterms:W3CDTF">2018-11-27T23:17:03Z</dcterms:modified>
</cp:coreProperties>
</file>