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handoutMasterIdLst>
    <p:handoutMasterId r:id="rId24"/>
  </p:handoutMasterIdLst>
  <p:sldIdLst>
    <p:sldId id="256" r:id="rId2"/>
    <p:sldId id="263" r:id="rId3"/>
    <p:sldId id="268" r:id="rId4"/>
    <p:sldId id="269" r:id="rId5"/>
    <p:sldId id="265" r:id="rId6"/>
    <p:sldId id="264" r:id="rId7"/>
    <p:sldId id="266" r:id="rId8"/>
    <p:sldId id="267" r:id="rId9"/>
    <p:sldId id="270" r:id="rId10"/>
    <p:sldId id="273" r:id="rId11"/>
    <p:sldId id="274" r:id="rId12"/>
    <p:sldId id="290" r:id="rId13"/>
    <p:sldId id="275" r:id="rId14"/>
    <p:sldId id="272" r:id="rId15"/>
    <p:sldId id="276" r:id="rId16"/>
    <p:sldId id="278" r:id="rId17"/>
    <p:sldId id="281" r:id="rId18"/>
    <p:sldId id="286" r:id="rId19"/>
    <p:sldId id="289" r:id="rId20"/>
    <p:sldId id="283" r:id="rId21"/>
    <p:sldId id="284" r:id="rId22"/>
    <p:sldId id="285" r:id="rId2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C32"/>
    <a:srgbClr val="263E54"/>
    <a:srgbClr val="467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6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nl-NL" alt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nl-NL" alt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nl-NL" alt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FB00429-E325-4869-B4D3-CB168BAFDC08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03384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a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110038" y="3068638"/>
            <a:ext cx="5033962" cy="1657350"/>
          </a:xfrm>
        </p:spPr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nl-NL" altLang="en-US" noProof="0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932363" y="5661025"/>
            <a:ext cx="4211637" cy="765175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rgbClr val="EAEAEA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nl-NL" altLang="en-US" noProof="0" smtClean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3779838" y="-26988"/>
            <a:ext cx="540067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nl-NL" altLang="en-US" b="1">
                <a:solidFill>
                  <a:schemeClr val="bg1"/>
                </a:solidFill>
                <a:latin typeface="Arial" charset="0"/>
              </a:rPr>
              <a:t>INTERVICT</a:t>
            </a:r>
            <a:br>
              <a:rPr lang="nl-NL" altLang="en-US" b="1">
                <a:solidFill>
                  <a:schemeClr val="bg1"/>
                </a:solidFill>
                <a:latin typeface="Arial" charset="0"/>
              </a:rPr>
            </a:br>
            <a:r>
              <a:rPr lang="nl-NL" altLang="en-US" sz="1400" b="1">
                <a:solidFill>
                  <a:schemeClr val="bg1"/>
                </a:solidFill>
                <a:latin typeface="Arial" charset="0"/>
              </a:rPr>
              <a:t>International Victimology Institute Tilburg</a:t>
            </a:r>
            <a:r>
              <a:rPr lang="nl-NL" altLang="en-US" sz="1200" b="1">
                <a:solidFill>
                  <a:schemeClr val="bg1"/>
                </a:solidFill>
                <a:latin typeface="Arial" charset="0"/>
              </a:rPr>
              <a:t/>
            </a:r>
            <a:br>
              <a:rPr lang="nl-NL" altLang="en-US" sz="1200" b="1">
                <a:solidFill>
                  <a:schemeClr val="bg1"/>
                </a:solidFill>
                <a:latin typeface="Arial" charset="0"/>
              </a:rPr>
            </a:br>
            <a:endParaRPr lang="nl-NL" altLang="en-US" sz="12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4041" name="Picture 9" descr="UvT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6400800"/>
            <a:ext cx="16557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D75BD-1B6E-428A-A520-537D229A0A1C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5867975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7F364-E6B5-4E5C-9715-BAF2C327ACAC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11154353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2420938"/>
            <a:ext cx="4038600" cy="4214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4850" y="2420938"/>
            <a:ext cx="4038600" cy="4214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06A72-40EF-4A49-8A75-2F732C659EB5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13009215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B6528-1C69-4D62-A616-892BD54CA0CE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50338191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7C97C-FB08-4BFD-85BB-C8C183705ECF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5369098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3F36C-C20E-4B17-B611-1A0D14947D74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3224918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7D8EA-1985-492A-9FCC-C16C8D2B2012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680284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90702-4F5F-461A-BA57-F17923F49913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0190188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394D2-CB33-4356-AACC-860CA379A0EB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39958184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09588"/>
            <a:ext cx="2286000" cy="61261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509588"/>
            <a:ext cx="6705600" cy="6126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73E2A-7FA4-46F9-BA50-2871F12536A2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7387771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anner"/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509588"/>
            <a:ext cx="9144000" cy="73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nl-NL" altLang="en-US" smtClean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2420938"/>
            <a:ext cx="8229600" cy="421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nl-NL" altLang="en-US" smtClean="0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nl-NL" alt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nl-NL" alt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3DF12F5B-5E3F-42D4-9932-6984F05F5956}" type="slidenum">
              <a:rPr lang="nl-NL" altLang="en-US"/>
              <a:pPr/>
              <a:t>‹#›</a:t>
            </a:fld>
            <a:endParaRPr lang="nl-NL" altLang="en-US"/>
          </a:p>
        </p:txBody>
      </p:sp>
      <p:pic>
        <p:nvPicPr>
          <p:cNvPr id="43016" name="Picture 8" descr="UvTlogo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6400800"/>
            <a:ext cx="16557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7" name="Picture 9" descr="toplin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1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F431D"/>
          </a:solidFill>
          <a:latin typeface="Arial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 b="1">
          <a:solidFill>
            <a:srgbClr val="263E54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 b="1">
          <a:solidFill>
            <a:srgbClr val="263E54"/>
          </a:solidFill>
          <a:latin typeface="+mn-lt"/>
        </a:defRPr>
      </a:lvl2pPr>
      <a:lvl3pPr marL="1377950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3pPr>
      <a:lvl4pPr marL="1827213" indent="-438150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4pPr>
      <a:lvl5pPr marL="2297113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5pPr>
      <a:lvl6pPr marL="2754313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6pPr>
      <a:lvl7pPr marL="3211513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7pPr>
      <a:lvl8pPr marL="3668713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8pPr>
      <a:lvl9pPr marL="4125913" indent="-468313" algn="l" rtl="0" eaLnBrk="1" fontAlgn="base" hangingPunct="1">
        <a:spcBef>
          <a:spcPct val="20000"/>
        </a:spcBef>
        <a:spcAft>
          <a:spcPct val="0"/>
        </a:spcAft>
        <a:buClr>
          <a:srgbClr val="72661E"/>
        </a:buClr>
        <a:buFont typeface="Wingdings" pitchFamily="2" charset="2"/>
        <a:buChar char="§"/>
        <a:defRPr sz="2000">
          <a:solidFill>
            <a:srgbClr val="263E5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12:315:0057:0073:EN: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0038" y="3573463"/>
            <a:ext cx="5033962" cy="1657350"/>
          </a:xfrm>
        </p:spPr>
        <p:txBody>
          <a:bodyPr/>
          <a:lstStyle/>
          <a:p>
            <a:pPr algn="r"/>
            <a:r>
              <a:rPr lang="nl-NL" altLang="en-US" sz="3600" dirty="0" smtClean="0"/>
              <a:t>Development of </a:t>
            </a:r>
            <a:r>
              <a:rPr lang="nl-NL" altLang="en-US" sz="3600" dirty="0" err="1" smtClean="0"/>
              <a:t>victimology</a:t>
            </a:r>
            <a:r>
              <a:rPr lang="nl-NL" altLang="en-US" sz="3600" dirty="0" smtClean="0"/>
              <a:t> in </a:t>
            </a:r>
            <a:r>
              <a:rPr lang="nl-NL" altLang="en-US" sz="3600" dirty="0" err="1" smtClean="0"/>
              <a:t>the</a:t>
            </a:r>
            <a:r>
              <a:rPr lang="nl-NL" altLang="en-US" sz="3600" dirty="0" smtClean="0"/>
              <a:t> </a:t>
            </a:r>
            <a:r>
              <a:rPr lang="nl-NL" altLang="en-US" sz="3600" dirty="0" err="1" smtClean="0"/>
              <a:t>current</a:t>
            </a:r>
            <a:r>
              <a:rPr lang="nl-NL" altLang="en-US" sz="3600" dirty="0" smtClean="0"/>
              <a:t> </a:t>
            </a:r>
            <a:r>
              <a:rPr lang="nl-NL" altLang="en-US" sz="3600" dirty="0" err="1" smtClean="0"/>
              <a:t>world</a:t>
            </a:r>
            <a:endParaRPr lang="nl-NL" alt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altLang="en-US" dirty="0" smtClean="0"/>
              <a:t>Dr. Marc Groenhuijsen</a:t>
            </a:r>
          </a:p>
          <a:p>
            <a:r>
              <a:rPr lang="nl-NL" altLang="en-US" dirty="0" smtClean="0"/>
              <a:t>Surabaya, Indonesia</a:t>
            </a:r>
          </a:p>
          <a:p>
            <a:r>
              <a:rPr lang="nl-NL" altLang="en-US" smtClean="0"/>
              <a:t>November 27, 2018</a:t>
            </a:r>
            <a:endParaRPr lang="nl-NL" altLang="en-US" dirty="0"/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 smtClean="0"/>
              <a:t>Topics </a:t>
            </a:r>
            <a:r>
              <a:rPr lang="nl-NL" altLang="en-US" dirty="0" err="1" smtClean="0"/>
              <a:t>to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be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covered</a:t>
            </a:r>
            <a:endParaRPr lang="en-US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en-US" dirty="0" smtClean="0"/>
              <a:t>Background – </a:t>
            </a:r>
            <a:r>
              <a:rPr lang="nl-NL" altLang="en-US" dirty="0" err="1" smtClean="0"/>
              <a:t>contextualization</a:t>
            </a:r>
            <a:r>
              <a:rPr lang="nl-NL" altLang="en-US" dirty="0" smtClean="0"/>
              <a:t> </a:t>
            </a:r>
          </a:p>
          <a:p>
            <a:endParaRPr lang="nl-NL" altLang="en-US" dirty="0" smtClean="0"/>
          </a:p>
          <a:p>
            <a:r>
              <a:rPr lang="nl-NL" altLang="en-US" dirty="0" err="1" smtClean="0"/>
              <a:t>From</a:t>
            </a:r>
            <a:r>
              <a:rPr lang="nl-NL" altLang="en-US" dirty="0" smtClean="0"/>
              <a:t> EU Framework </a:t>
            </a:r>
            <a:r>
              <a:rPr lang="nl-NL" altLang="en-US" dirty="0" err="1" smtClean="0"/>
              <a:t>Decision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to</a:t>
            </a:r>
            <a:r>
              <a:rPr lang="nl-NL" altLang="en-US" dirty="0" smtClean="0"/>
              <a:t> EU Directive</a:t>
            </a:r>
          </a:p>
          <a:p>
            <a:endParaRPr lang="nl-NL" altLang="en-US" dirty="0" smtClean="0"/>
          </a:p>
          <a:p>
            <a:r>
              <a:rPr lang="nl-NL" altLang="en-US" dirty="0" err="1" smtClean="0"/>
              <a:t>Structure</a:t>
            </a:r>
            <a:r>
              <a:rPr lang="nl-NL" altLang="en-US" dirty="0" smtClean="0"/>
              <a:t> of the Directive &amp; </a:t>
            </a:r>
            <a:r>
              <a:rPr lang="nl-NL" altLang="en-US" dirty="0" err="1" smtClean="0"/>
              <a:t>key</a:t>
            </a:r>
            <a:r>
              <a:rPr lang="nl-NL" altLang="en-US" dirty="0" smtClean="0"/>
              <a:t> features</a:t>
            </a:r>
          </a:p>
          <a:p>
            <a:endParaRPr lang="nl-NL" altLang="en-US" dirty="0" smtClean="0"/>
          </a:p>
          <a:p>
            <a:r>
              <a:rPr lang="nl-NL" altLang="en-US" dirty="0" smtClean="0"/>
              <a:t>Capita selecta (i.e. ‘particularly vulnerable victims’)</a:t>
            </a:r>
          </a:p>
          <a:p>
            <a:endParaRPr lang="nl-NL" altLang="en-US" dirty="0" smtClean="0"/>
          </a:p>
          <a:p>
            <a:r>
              <a:rPr lang="nl-NL" altLang="en-US" dirty="0" err="1" smtClean="0"/>
              <a:t>Conclusion</a:t>
            </a:r>
            <a:endParaRPr lang="en-US" altLang="en-US" dirty="0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Background - </a:t>
            </a:r>
            <a:r>
              <a:rPr lang="nl-NL" dirty="0" err="1" smtClean="0"/>
              <a:t>contextualization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1985: UN </a:t>
            </a:r>
            <a:r>
              <a:rPr lang="nl-NL" dirty="0" err="1" smtClean="0"/>
              <a:t>Declaration</a:t>
            </a:r>
            <a:r>
              <a:rPr lang="nl-NL" dirty="0" smtClean="0"/>
              <a:t> of basic </a:t>
            </a:r>
            <a:r>
              <a:rPr lang="nl-NL" dirty="0" err="1" smtClean="0"/>
              <a:t>principles</a:t>
            </a:r>
            <a:r>
              <a:rPr lang="nl-NL" dirty="0" smtClean="0"/>
              <a:t> of </a:t>
            </a:r>
            <a:r>
              <a:rPr lang="nl-NL" dirty="0" err="1" smtClean="0"/>
              <a:t>justice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of crime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abuse</a:t>
            </a:r>
            <a:r>
              <a:rPr lang="nl-NL" dirty="0" smtClean="0"/>
              <a:t> of power</a:t>
            </a:r>
          </a:p>
          <a:p>
            <a:endParaRPr lang="nl-NL" dirty="0"/>
          </a:p>
          <a:p>
            <a:r>
              <a:rPr lang="nl-NL" dirty="0" err="1" smtClean="0"/>
              <a:t>Declaration</a:t>
            </a:r>
            <a:r>
              <a:rPr lang="nl-NL" dirty="0" smtClean="0"/>
              <a:t> is: (1) Magna Charta, </a:t>
            </a:r>
            <a:r>
              <a:rPr lang="nl-NL" dirty="0" err="1" smtClean="0"/>
              <a:t>and</a:t>
            </a:r>
            <a:r>
              <a:rPr lang="nl-NL" dirty="0" smtClean="0"/>
              <a:t> (2) </a:t>
            </a:r>
            <a:r>
              <a:rPr lang="nl-NL" dirty="0" err="1" smtClean="0"/>
              <a:t>catalist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developing</a:t>
            </a:r>
            <a:r>
              <a:rPr lang="nl-NL" dirty="0" smtClean="0"/>
              <a:t> new </a:t>
            </a:r>
            <a:r>
              <a:rPr lang="nl-NL" dirty="0" err="1" smtClean="0"/>
              <a:t>victimological</a:t>
            </a:r>
            <a:r>
              <a:rPr lang="nl-NL" dirty="0" smtClean="0"/>
              <a:t> research </a:t>
            </a:r>
            <a:r>
              <a:rPr lang="nl-NL" dirty="0" err="1" smtClean="0"/>
              <a:t>questions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New </a:t>
            </a:r>
            <a:r>
              <a:rPr lang="nl-NL" dirty="0" err="1" smtClean="0"/>
              <a:t>questions</a:t>
            </a:r>
            <a:r>
              <a:rPr lang="nl-NL" dirty="0" smtClean="0"/>
              <a:t>:</a:t>
            </a:r>
          </a:p>
          <a:p>
            <a:pPr lvl="1"/>
            <a:r>
              <a:rPr lang="nl-NL" dirty="0" smtClean="0"/>
              <a:t>-</a:t>
            </a:r>
            <a:r>
              <a:rPr lang="nl-NL" dirty="0" err="1" smtClean="0"/>
              <a:t>conditions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effective</a:t>
            </a:r>
            <a:r>
              <a:rPr lang="nl-NL" dirty="0" smtClean="0"/>
              <a:t> </a:t>
            </a:r>
            <a:r>
              <a:rPr lang="nl-NL" dirty="0" err="1" smtClean="0"/>
              <a:t>implementation</a:t>
            </a:r>
            <a:endParaRPr lang="nl-NL" dirty="0" smtClean="0"/>
          </a:p>
          <a:p>
            <a:pPr marL="909637" lvl="2" indent="0">
              <a:buNone/>
            </a:pPr>
            <a:r>
              <a:rPr lang="nl-NL" b="1" dirty="0" smtClean="0"/>
              <a:t>-soft law vs hard law -&gt; towards a UN Convention?</a:t>
            </a:r>
          </a:p>
          <a:p>
            <a:pPr marL="909637" lvl="2" indent="0">
              <a:buNone/>
            </a:pPr>
            <a:r>
              <a:rPr lang="nl-NL" b="1" dirty="0" smtClean="0"/>
              <a:t>-how to define “minimum” standards? Same level of aspiration for every country?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6202340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Potential</a:t>
            </a:r>
            <a:r>
              <a:rPr lang="nl-NL" dirty="0" smtClean="0"/>
              <a:t> </a:t>
            </a:r>
            <a:r>
              <a:rPr lang="nl-NL" dirty="0" err="1" smtClean="0"/>
              <a:t>obstacles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reform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Victims</a:t>
            </a:r>
            <a:r>
              <a:rPr lang="nl-NL" dirty="0" smtClean="0"/>
              <a:t>’ </a:t>
            </a:r>
            <a:r>
              <a:rPr lang="nl-NL" dirty="0" err="1" smtClean="0"/>
              <a:t>rights</a:t>
            </a:r>
            <a:r>
              <a:rPr lang="nl-NL" dirty="0" smtClean="0"/>
              <a:t>, </a:t>
            </a:r>
            <a:r>
              <a:rPr lang="nl-NL" dirty="0" err="1" smtClean="0"/>
              <a:t>included</a:t>
            </a:r>
            <a:r>
              <a:rPr lang="nl-NL" dirty="0" smtClean="0"/>
              <a:t> in </a:t>
            </a:r>
            <a:r>
              <a:rPr lang="nl-NL" dirty="0" err="1" smtClean="0"/>
              <a:t>international</a:t>
            </a:r>
            <a:r>
              <a:rPr lang="nl-NL" dirty="0" smtClean="0"/>
              <a:t> </a:t>
            </a:r>
            <a:r>
              <a:rPr lang="nl-NL" dirty="0" err="1" smtClean="0"/>
              <a:t>protocols</a:t>
            </a:r>
            <a:r>
              <a:rPr lang="nl-NL" dirty="0" smtClean="0"/>
              <a:t>,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at </a:t>
            </a:r>
            <a:r>
              <a:rPr lang="nl-NL" dirty="0" err="1" smtClean="0"/>
              <a:t>odds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traditional </a:t>
            </a:r>
            <a:r>
              <a:rPr lang="nl-NL" dirty="0" err="1" smtClean="0"/>
              <a:t>values</a:t>
            </a:r>
            <a:r>
              <a:rPr lang="nl-NL" dirty="0" smtClean="0"/>
              <a:t>, stemming </a:t>
            </a:r>
            <a:r>
              <a:rPr lang="nl-NL" i="1" dirty="0" err="1" smtClean="0"/>
              <a:t>from</a:t>
            </a:r>
            <a:r>
              <a:rPr lang="nl-NL" i="1" dirty="0" smtClean="0"/>
              <a:t> </a:t>
            </a:r>
            <a:r>
              <a:rPr lang="nl-NL" i="1" dirty="0" err="1" smtClean="0"/>
              <a:t>deep</a:t>
            </a:r>
            <a:r>
              <a:rPr lang="nl-NL" i="1" dirty="0" smtClean="0"/>
              <a:t> </a:t>
            </a:r>
            <a:r>
              <a:rPr lang="nl-NL" i="1" dirty="0" err="1" smtClean="0"/>
              <a:t>culturally</a:t>
            </a:r>
            <a:r>
              <a:rPr lang="nl-NL" i="1" dirty="0" smtClean="0"/>
              <a:t> </a:t>
            </a:r>
            <a:r>
              <a:rPr lang="nl-NL" i="1" dirty="0" err="1" smtClean="0"/>
              <a:t>determined</a:t>
            </a:r>
            <a:r>
              <a:rPr lang="nl-NL" i="1" dirty="0" smtClean="0"/>
              <a:t> </a:t>
            </a:r>
            <a:r>
              <a:rPr lang="nl-NL" i="1" dirty="0" err="1" smtClean="0"/>
              <a:t>roots</a:t>
            </a:r>
            <a:endParaRPr lang="nl-NL" i="1" dirty="0" smtClean="0"/>
          </a:p>
          <a:p>
            <a:endParaRPr lang="nl-NL" dirty="0"/>
          </a:p>
          <a:p>
            <a:r>
              <a:rPr lang="nl-NL" dirty="0" err="1" smtClean="0"/>
              <a:t>Police</a:t>
            </a:r>
            <a:r>
              <a:rPr lang="nl-NL" dirty="0" smtClean="0"/>
              <a:t>: </a:t>
            </a:r>
            <a:r>
              <a:rPr lang="nl-NL" dirty="0" err="1" smtClean="0"/>
              <a:t>from</a:t>
            </a:r>
            <a:r>
              <a:rPr lang="nl-NL" dirty="0" smtClean="0"/>
              <a:t> ‘</a:t>
            </a:r>
            <a:r>
              <a:rPr lang="nl-NL" dirty="0" err="1" smtClean="0"/>
              <a:t>catching</a:t>
            </a:r>
            <a:r>
              <a:rPr lang="nl-NL" dirty="0" smtClean="0"/>
              <a:t> </a:t>
            </a:r>
            <a:r>
              <a:rPr lang="nl-NL" dirty="0" err="1" smtClean="0"/>
              <a:t>criminals</a:t>
            </a:r>
            <a:r>
              <a:rPr lang="nl-NL" dirty="0" smtClean="0"/>
              <a:t>’ </a:t>
            </a:r>
            <a:r>
              <a:rPr lang="nl-NL" dirty="0" err="1" smtClean="0"/>
              <a:t>to</a:t>
            </a:r>
            <a:r>
              <a:rPr lang="nl-NL" dirty="0" smtClean="0"/>
              <a:t> ‘</a:t>
            </a:r>
            <a:r>
              <a:rPr lang="nl-NL" dirty="0" err="1" smtClean="0"/>
              <a:t>being</a:t>
            </a:r>
            <a:r>
              <a:rPr lang="nl-NL" dirty="0" smtClean="0"/>
              <a:t> </a:t>
            </a:r>
            <a:r>
              <a:rPr lang="nl-NL" dirty="0" err="1" smtClean="0"/>
              <a:t>nice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’ </a:t>
            </a:r>
          </a:p>
          <a:p>
            <a:endParaRPr lang="nl-NL" dirty="0" smtClean="0"/>
          </a:p>
          <a:p>
            <a:r>
              <a:rPr lang="nl-NL" dirty="0" err="1" smtClean="0"/>
              <a:t>Judiciary</a:t>
            </a:r>
            <a:r>
              <a:rPr lang="nl-NL" dirty="0" smtClean="0"/>
              <a:t>: most </a:t>
            </a:r>
            <a:r>
              <a:rPr lang="nl-NL" dirty="0" err="1" smtClean="0"/>
              <a:t>sacred</a:t>
            </a:r>
            <a:r>
              <a:rPr lang="nl-NL" dirty="0" smtClean="0"/>
              <a:t> </a:t>
            </a:r>
            <a:r>
              <a:rPr lang="nl-NL" dirty="0" err="1" smtClean="0"/>
              <a:t>imperative</a:t>
            </a:r>
            <a:r>
              <a:rPr lang="nl-NL" dirty="0" smtClean="0"/>
              <a:t> is </a:t>
            </a:r>
            <a:r>
              <a:rPr lang="nl-NL" dirty="0" err="1" smtClean="0"/>
              <a:t>to</a:t>
            </a:r>
            <a:r>
              <a:rPr lang="nl-NL" dirty="0" smtClean="0"/>
              <a:t> secure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every</a:t>
            </a:r>
            <a:r>
              <a:rPr lang="nl-NL" dirty="0" smtClean="0"/>
              <a:t> </a:t>
            </a:r>
            <a:r>
              <a:rPr lang="nl-NL" dirty="0" err="1" smtClean="0"/>
              <a:t>defendant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have a fair trial</a:t>
            </a:r>
          </a:p>
          <a:p>
            <a:endParaRPr lang="nl-NL" dirty="0"/>
          </a:p>
          <a:p>
            <a:r>
              <a:rPr lang="nl-NL" dirty="0" smtClean="0"/>
              <a:t>-&gt; </a:t>
            </a:r>
            <a:r>
              <a:rPr lang="nl-NL" dirty="0" err="1" smtClean="0"/>
              <a:t>reluctance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engage</a:t>
            </a:r>
            <a:r>
              <a:rPr lang="nl-NL" dirty="0" smtClean="0"/>
              <a:t> in </a:t>
            </a:r>
            <a:r>
              <a:rPr lang="nl-NL" dirty="0" err="1" smtClean="0"/>
              <a:t>this</a:t>
            </a:r>
            <a:r>
              <a:rPr lang="nl-NL" dirty="0" smtClean="0"/>
              <a:t> kind of reform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195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EU: </a:t>
            </a:r>
            <a:r>
              <a:rPr lang="nl-NL" dirty="0" err="1" smtClean="0"/>
              <a:t>from</a:t>
            </a:r>
            <a:r>
              <a:rPr lang="nl-NL" dirty="0" smtClean="0"/>
              <a:t> FD </a:t>
            </a:r>
            <a:r>
              <a:rPr lang="nl-NL" dirty="0" err="1" smtClean="0"/>
              <a:t>to</a:t>
            </a:r>
            <a:r>
              <a:rPr lang="nl-NL" dirty="0" smtClean="0"/>
              <a:t> Directive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2001 Framework </a:t>
            </a:r>
            <a:r>
              <a:rPr lang="nl-NL" dirty="0" err="1" smtClean="0"/>
              <a:t>Decision</a:t>
            </a:r>
            <a:r>
              <a:rPr lang="nl-NL" dirty="0" smtClean="0"/>
              <a:t> (</a:t>
            </a:r>
            <a:r>
              <a:rPr lang="nl-NL" dirty="0" err="1" smtClean="0"/>
              <a:t>legally</a:t>
            </a:r>
            <a:r>
              <a:rPr lang="nl-NL" dirty="0" smtClean="0"/>
              <a:t> binding)</a:t>
            </a:r>
          </a:p>
          <a:p>
            <a:endParaRPr lang="nl-NL" dirty="0" smtClean="0"/>
          </a:p>
          <a:p>
            <a:r>
              <a:rPr lang="nl-NL" dirty="0" err="1" smtClean="0"/>
              <a:t>Improvements</a:t>
            </a:r>
            <a:r>
              <a:rPr lang="nl-NL" dirty="0" smtClean="0"/>
              <a:t> </a:t>
            </a:r>
            <a:r>
              <a:rPr lang="nl-NL" dirty="0" err="1" smtClean="0"/>
              <a:t>compared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Declaration</a:t>
            </a:r>
            <a:r>
              <a:rPr lang="nl-NL" dirty="0" smtClean="0"/>
              <a:t>:</a:t>
            </a:r>
          </a:p>
          <a:p>
            <a:pPr lvl="1"/>
            <a:r>
              <a:rPr lang="nl-NL" dirty="0" smtClean="0"/>
              <a:t>-</a:t>
            </a:r>
            <a:r>
              <a:rPr lang="nl-NL" dirty="0" err="1" smtClean="0"/>
              <a:t>reduce</a:t>
            </a:r>
            <a:r>
              <a:rPr lang="nl-NL" dirty="0" smtClean="0"/>
              <a:t> </a:t>
            </a:r>
            <a:r>
              <a:rPr lang="nl-NL" dirty="0" err="1" smtClean="0"/>
              <a:t>repeated</a:t>
            </a:r>
            <a:r>
              <a:rPr lang="nl-NL" dirty="0" smtClean="0"/>
              <a:t> </a:t>
            </a:r>
            <a:r>
              <a:rPr lang="nl-NL" dirty="0" err="1" smtClean="0"/>
              <a:t>questioning</a:t>
            </a:r>
            <a:endParaRPr lang="nl-NL" dirty="0" smtClean="0"/>
          </a:p>
          <a:p>
            <a:pPr lvl="1"/>
            <a:r>
              <a:rPr lang="nl-NL" dirty="0" smtClean="0"/>
              <a:t>-</a:t>
            </a:r>
            <a:r>
              <a:rPr lang="nl-NL" dirty="0" err="1" smtClean="0"/>
              <a:t>advanced</a:t>
            </a:r>
            <a:r>
              <a:rPr lang="nl-NL" dirty="0" smtClean="0"/>
              <a:t> </a:t>
            </a:r>
            <a:r>
              <a:rPr lang="nl-NL" dirty="0" err="1" smtClean="0"/>
              <a:t>informational</a:t>
            </a:r>
            <a:r>
              <a:rPr lang="nl-NL" dirty="0" smtClean="0"/>
              <a:t> </a:t>
            </a:r>
            <a:r>
              <a:rPr lang="nl-NL" dirty="0" err="1" smtClean="0"/>
              <a:t>rights</a:t>
            </a:r>
            <a:endParaRPr lang="nl-NL" dirty="0" smtClean="0"/>
          </a:p>
          <a:p>
            <a:pPr lvl="1"/>
            <a:r>
              <a:rPr lang="nl-NL" dirty="0" smtClean="0"/>
              <a:t>-</a:t>
            </a:r>
            <a:r>
              <a:rPr lang="nl-NL" dirty="0" err="1" smtClean="0"/>
              <a:t>reimbursement</a:t>
            </a:r>
            <a:r>
              <a:rPr lang="nl-NL" dirty="0" smtClean="0"/>
              <a:t> of </a:t>
            </a:r>
            <a:r>
              <a:rPr lang="nl-NL" dirty="0" err="1" smtClean="0"/>
              <a:t>expenses</a:t>
            </a:r>
            <a:endParaRPr lang="nl-NL" dirty="0" smtClean="0"/>
          </a:p>
          <a:p>
            <a:pPr lvl="1"/>
            <a:r>
              <a:rPr lang="nl-NL" dirty="0" smtClean="0"/>
              <a:t>-</a:t>
            </a:r>
            <a:r>
              <a:rPr lang="nl-NL" dirty="0" err="1" smtClean="0"/>
              <a:t>construction</a:t>
            </a:r>
            <a:r>
              <a:rPr lang="nl-NL" dirty="0" smtClean="0"/>
              <a:t> of court </a:t>
            </a:r>
            <a:r>
              <a:rPr lang="nl-NL" dirty="0" err="1" smtClean="0"/>
              <a:t>facilities</a:t>
            </a:r>
            <a:r>
              <a:rPr lang="nl-NL" dirty="0" smtClean="0"/>
              <a:t> as a new issue</a:t>
            </a:r>
          </a:p>
          <a:p>
            <a:endParaRPr lang="nl-NL" dirty="0" smtClean="0"/>
          </a:p>
          <a:p>
            <a:r>
              <a:rPr lang="nl-NL" dirty="0" smtClean="0"/>
              <a:t>Compliance?</a:t>
            </a:r>
          </a:p>
          <a:p>
            <a:r>
              <a:rPr lang="nl-NL" dirty="0" smtClean="0"/>
              <a:t>2004: </a:t>
            </a:r>
            <a:r>
              <a:rPr lang="nl-NL" dirty="0" err="1" smtClean="0"/>
              <a:t>devastatingly</a:t>
            </a:r>
            <a:r>
              <a:rPr lang="nl-NL" dirty="0" smtClean="0"/>
              <a:t> </a:t>
            </a:r>
            <a:r>
              <a:rPr lang="nl-NL" dirty="0" err="1" smtClean="0"/>
              <a:t>critical</a:t>
            </a:r>
            <a:r>
              <a:rPr lang="nl-NL" dirty="0" smtClean="0"/>
              <a:t> report (art. 2)</a:t>
            </a:r>
          </a:p>
          <a:p>
            <a:r>
              <a:rPr lang="nl-NL" dirty="0" smtClean="0"/>
              <a:t>2009: compliance </a:t>
            </a:r>
            <a:r>
              <a:rPr lang="nl-NL" dirty="0" err="1" smtClean="0"/>
              <a:t>still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satisfactory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17910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25 </a:t>
            </a:r>
            <a:r>
              <a:rPr lang="nl-NL" dirty="0" err="1" smtClean="0"/>
              <a:t>October</a:t>
            </a:r>
            <a:r>
              <a:rPr lang="nl-NL" dirty="0" smtClean="0"/>
              <a:t> 2012: the Directive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Directive is even more powerful instrument than FD</a:t>
            </a:r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smtClean="0"/>
              <a:t>Directive </a:t>
            </a:r>
            <a:r>
              <a:rPr lang="nl-NL" dirty="0" err="1" smtClean="0"/>
              <a:t>introduces</a:t>
            </a:r>
            <a:r>
              <a:rPr lang="nl-NL" dirty="0" smtClean="0"/>
              <a:t> more </a:t>
            </a:r>
            <a:r>
              <a:rPr lang="nl-NL" dirty="0" err="1" smtClean="0"/>
              <a:t>demanding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more </a:t>
            </a:r>
            <a:r>
              <a:rPr lang="nl-NL" dirty="0" err="1" smtClean="0"/>
              <a:t>strictly</a:t>
            </a:r>
            <a:r>
              <a:rPr lang="nl-NL" dirty="0" smtClean="0"/>
              <a:t> </a:t>
            </a:r>
            <a:r>
              <a:rPr lang="nl-NL" dirty="0" err="1" smtClean="0"/>
              <a:t>worded</a:t>
            </a:r>
            <a:r>
              <a:rPr lang="nl-NL" dirty="0" smtClean="0"/>
              <a:t> </a:t>
            </a:r>
            <a:r>
              <a:rPr lang="nl-NL" dirty="0" err="1" smtClean="0"/>
              <a:t>standards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32 articles, in 6 Chapters</a:t>
            </a:r>
          </a:p>
          <a:p>
            <a:endParaRPr lang="nl-NL" dirty="0"/>
          </a:p>
          <a:p>
            <a:r>
              <a:rPr lang="nl-NL" dirty="0" smtClean="0"/>
              <a:t>Full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accessed</a:t>
            </a:r>
            <a:r>
              <a:rPr lang="nl-NL" dirty="0" smtClean="0"/>
              <a:t> at:</a:t>
            </a:r>
          </a:p>
          <a:p>
            <a:r>
              <a:rPr lang="nl-NL" u="sng" dirty="0">
                <a:hlinkClick r:id="rId2"/>
              </a:rPr>
              <a:t>http://eur-lex.europa.eu/LexUriServ/LexUriServ.do?uri=OJ:L:2012:315:0057:0073:EN:PDF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4472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Chapter</a:t>
            </a:r>
            <a:r>
              <a:rPr lang="nl-NL" dirty="0" smtClean="0"/>
              <a:t>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 smtClean="0"/>
              <a:t>General </a:t>
            </a:r>
            <a:r>
              <a:rPr lang="nl-NL" u="sng" dirty="0" err="1" smtClean="0"/>
              <a:t>provisions</a:t>
            </a:r>
            <a:r>
              <a:rPr lang="nl-NL" u="sng" dirty="0" smtClean="0"/>
              <a:t> </a:t>
            </a:r>
            <a:r>
              <a:rPr lang="nl-NL" dirty="0" smtClean="0"/>
              <a:t>(art. 1-2)</a:t>
            </a:r>
            <a:endParaRPr lang="nl-NL" dirty="0"/>
          </a:p>
          <a:p>
            <a:r>
              <a:rPr lang="nl-NL" dirty="0" err="1" smtClean="0"/>
              <a:t>Objectives</a:t>
            </a:r>
            <a:r>
              <a:rPr lang="nl-NL" dirty="0" smtClean="0"/>
              <a:t>: “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ensure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of crime </a:t>
            </a:r>
            <a:r>
              <a:rPr lang="nl-NL" dirty="0" err="1" smtClean="0"/>
              <a:t>receive</a:t>
            </a:r>
            <a:r>
              <a:rPr lang="nl-NL" dirty="0" smtClean="0"/>
              <a:t> </a:t>
            </a:r>
            <a:r>
              <a:rPr lang="nl-NL" dirty="0" err="1" smtClean="0"/>
              <a:t>appropriate</a:t>
            </a:r>
            <a:r>
              <a:rPr lang="nl-NL" dirty="0" smtClean="0"/>
              <a:t> information, support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protection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are </a:t>
            </a:r>
            <a:r>
              <a:rPr lang="nl-NL" dirty="0" err="1" smtClean="0"/>
              <a:t>able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participate</a:t>
            </a:r>
            <a:r>
              <a:rPr lang="nl-NL" dirty="0" smtClean="0"/>
              <a:t> in </a:t>
            </a:r>
            <a:r>
              <a:rPr lang="nl-NL" dirty="0" err="1" smtClean="0"/>
              <a:t>criminal</a:t>
            </a:r>
            <a:r>
              <a:rPr lang="nl-NL" dirty="0" smtClean="0"/>
              <a:t> </a:t>
            </a:r>
            <a:r>
              <a:rPr lang="nl-NL" dirty="0" err="1" smtClean="0"/>
              <a:t>proceedings</a:t>
            </a:r>
            <a:r>
              <a:rPr lang="nl-NL" dirty="0" smtClean="0"/>
              <a:t>” (art. 1)</a:t>
            </a:r>
          </a:p>
          <a:p>
            <a:endParaRPr lang="nl-NL" dirty="0"/>
          </a:p>
          <a:p>
            <a:r>
              <a:rPr lang="nl-NL" dirty="0" err="1" smtClean="0"/>
              <a:t>Definitions</a:t>
            </a:r>
            <a:r>
              <a:rPr lang="nl-NL" dirty="0" smtClean="0"/>
              <a:t> (art.2)</a:t>
            </a:r>
          </a:p>
          <a:p>
            <a:r>
              <a:rPr lang="nl-NL" dirty="0" smtClean="0"/>
              <a:t>‘</a:t>
            </a:r>
            <a:r>
              <a:rPr lang="nl-NL" dirty="0" err="1" smtClean="0"/>
              <a:t>victim</a:t>
            </a:r>
            <a:r>
              <a:rPr lang="nl-NL" dirty="0" smtClean="0"/>
              <a:t>’</a:t>
            </a:r>
          </a:p>
          <a:p>
            <a:r>
              <a:rPr lang="nl-NL" dirty="0" smtClean="0"/>
              <a:t>‘family members’</a:t>
            </a:r>
          </a:p>
          <a:p>
            <a:r>
              <a:rPr lang="nl-NL" dirty="0" smtClean="0"/>
              <a:t>‘</a:t>
            </a:r>
            <a:r>
              <a:rPr lang="nl-NL" dirty="0" err="1" smtClean="0"/>
              <a:t>child</a:t>
            </a:r>
            <a:r>
              <a:rPr lang="nl-NL" dirty="0" smtClean="0"/>
              <a:t>’</a:t>
            </a:r>
          </a:p>
          <a:p>
            <a:r>
              <a:rPr lang="nl-NL" dirty="0" smtClean="0"/>
              <a:t>‘</a:t>
            </a:r>
            <a:r>
              <a:rPr lang="nl-NL" dirty="0" err="1" smtClean="0"/>
              <a:t>restorative</a:t>
            </a:r>
            <a:r>
              <a:rPr lang="nl-NL" dirty="0" smtClean="0"/>
              <a:t> </a:t>
            </a:r>
            <a:r>
              <a:rPr lang="nl-NL" dirty="0" err="1" smtClean="0"/>
              <a:t>justice</a:t>
            </a:r>
            <a:r>
              <a:rPr lang="nl-NL" dirty="0" smtClean="0"/>
              <a:t>’</a:t>
            </a:r>
            <a:endParaRPr lang="en-US" dirty="0"/>
          </a:p>
          <a:p>
            <a:r>
              <a:rPr lang="nl-NL" dirty="0" err="1" smtClean="0"/>
              <a:t>Please</a:t>
            </a:r>
            <a:r>
              <a:rPr lang="nl-NL" dirty="0" smtClean="0"/>
              <a:t> </a:t>
            </a:r>
            <a:r>
              <a:rPr lang="nl-NL" dirty="0" err="1" smtClean="0"/>
              <a:t>note</a:t>
            </a:r>
            <a:r>
              <a:rPr lang="nl-NL" dirty="0" smtClean="0"/>
              <a:t>: no </a:t>
            </a:r>
            <a:r>
              <a:rPr lang="nl-NL" dirty="0" err="1" smtClean="0"/>
              <a:t>definition</a:t>
            </a:r>
            <a:r>
              <a:rPr lang="nl-NL" dirty="0" smtClean="0"/>
              <a:t> of ‘</a:t>
            </a:r>
            <a:r>
              <a:rPr lang="nl-NL" dirty="0" err="1" smtClean="0"/>
              <a:t>offender</a:t>
            </a:r>
            <a:r>
              <a:rPr lang="nl-NL" dirty="0" smtClean="0"/>
              <a:t>’ (</a:t>
            </a:r>
            <a:r>
              <a:rPr lang="nl-NL" dirty="0" err="1" smtClean="0"/>
              <a:t>see</a:t>
            </a:r>
            <a:r>
              <a:rPr lang="nl-NL" dirty="0" smtClean="0"/>
              <a:t> </a:t>
            </a:r>
            <a:r>
              <a:rPr lang="nl-NL" dirty="0" err="1" smtClean="0"/>
              <a:t>preamble</a:t>
            </a:r>
            <a:r>
              <a:rPr lang="nl-NL" dirty="0" smtClean="0"/>
              <a:t> nr. 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9001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Chapter</a:t>
            </a:r>
            <a:r>
              <a:rPr lang="nl-NL" dirty="0" smtClean="0"/>
              <a:t>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 err="1" smtClean="0"/>
              <a:t>Provision</a:t>
            </a:r>
            <a:r>
              <a:rPr lang="nl-NL" u="sng" dirty="0" smtClean="0"/>
              <a:t> of information </a:t>
            </a:r>
            <a:r>
              <a:rPr lang="nl-NL" u="sng" dirty="0" err="1" smtClean="0"/>
              <a:t>and</a:t>
            </a:r>
            <a:r>
              <a:rPr lang="nl-NL" u="sng" dirty="0" smtClean="0"/>
              <a:t> support </a:t>
            </a:r>
            <a:r>
              <a:rPr lang="nl-NL" dirty="0" smtClean="0"/>
              <a:t>(art. 3-9)</a:t>
            </a:r>
          </a:p>
          <a:p>
            <a:endParaRPr lang="nl-NL" dirty="0"/>
          </a:p>
          <a:p>
            <a:r>
              <a:rPr lang="nl-NL" dirty="0" smtClean="0"/>
              <a:t>Information – </a:t>
            </a:r>
            <a:r>
              <a:rPr lang="nl-NL" dirty="0" err="1" smtClean="0"/>
              <a:t>general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smtClean="0"/>
              <a:t>“</a:t>
            </a:r>
            <a:r>
              <a:rPr lang="nl-NL" dirty="0" err="1" smtClean="0"/>
              <a:t>appropriate</a:t>
            </a:r>
            <a:r>
              <a:rPr lang="nl-NL" dirty="0" smtClean="0"/>
              <a:t> </a:t>
            </a:r>
            <a:r>
              <a:rPr lang="nl-NL" dirty="0" err="1" smtClean="0"/>
              <a:t>measures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assist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i="1" dirty="0" err="1" smtClean="0"/>
              <a:t>to</a:t>
            </a:r>
            <a:r>
              <a:rPr lang="nl-NL" i="1" dirty="0" smtClean="0"/>
              <a:t> </a:t>
            </a:r>
            <a:r>
              <a:rPr lang="nl-NL" i="1" dirty="0" err="1" smtClean="0"/>
              <a:t>understand</a:t>
            </a:r>
            <a:r>
              <a:rPr lang="nl-NL" i="1" dirty="0" smtClean="0"/>
              <a:t> </a:t>
            </a:r>
            <a:r>
              <a:rPr lang="nl-NL" i="1" dirty="0" err="1" smtClean="0"/>
              <a:t>and</a:t>
            </a:r>
            <a:r>
              <a:rPr lang="nl-NL" i="1" dirty="0" smtClean="0"/>
              <a:t>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i="1" dirty="0" err="1" smtClean="0"/>
              <a:t>understood</a:t>
            </a:r>
            <a:r>
              <a:rPr lang="nl-NL" dirty="0" smtClean="0"/>
              <a:t>  </a:t>
            </a:r>
            <a:r>
              <a:rPr lang="nl-NL" dirty="0" err="1" smtClean="0"/>
              <a:t>from</a:t>
            </a:r>
            <a:r>
              <a:rPr lang="nl-NL" dirty="0" smtClean="0"/>
              <a:t> the first contact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during</a:t>
            </a:r>
            <a:r>
              <a:rPr lang="nl-NL" dirty="0" smtClean="0"/>
              <a:t> </a:t>
            </a:r>
            <a:r>
              <a:rPr lang="nl-NL" dirty="0" err="1" smtClean="0"/>
              <a:t>any</a:t>
            </a:r>
            <a:r>
              <a:rPr lang="nl-NL" dirty="0" smtClean="0"/>
              <a:t> </a:t>
            </a:r>
            <a:r>
              <a:rPr lang="nl-NL" dirty="0" err="1" smtClean="0"/>
              <a:t>further</a:t>
            </a:r>
            <a:r>
              <a:rPr lang="nl-NL" dirty="0" smtClean="0"/>
              <a:t> </a:t>
            </a:r>
            <a:r>
              <a:rPr lang="nl-NL" dirty="0" err="1" smtClean="0"/>
              <a:t>necessary</a:t>
            </a:r>
            <a:r>
              <a:rPr lang="nl-NL" dirty="0" smtClean="0"/>
              <a:t> </a:t>
            </a:r>
            <a:r>
              <a:rPr lang="nl-NL" dirty="0" err="1" smtClean="0"/>
              <a:t>interaction</a:t>
            </a:r>
            <a:r>
              <a:rPr lang="nl-NL" dirty="0" smtClean="0"/>
              <a:t>…”</a:t>
            </a:r>
          </a:p>
          <a:p>
            <a:endParaRPr lang="nl-NL" dirty="0"/>
          </a:p>
          <a:p>
            <a:r>
              <a:rPr lang="nl-NL" dirty="0" smtClean="0"/>
              <a:t>“ensure that communications with victims are given in</a:t>
            </a:r>
            <a:r>
              <a:rPr lang="nl-NL" i="1" dirty="0" smtClean="0"/>
              <a:t> simple and accessible language…” (=easier said than done)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9613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Information – </a:t>
            </a:r>
            <a:r>
              <a:rPr lang="nl-NL" dirty="0" err="1" smtClean="0"/>
              <a:t>specific</a:t>
            </a:r>
            <a:r>
              <a:rPr lang="nl-NL" dirty="0" smtClean="0"/>
              <a:t> (art.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       (a) the type of support</a:t>
            </a:r>
          </a:p>
          <a:p>
            <a:r>
              <a:rPr lang="nl-NL" dirty="0" smtClean="0"/>
              <a:t>(b) the procedures </a:t>
            </a:r>
            <a:r>
              <a:rPr lang="nl-NL" dirty="0" err="1" smtClean="0"/>
              <a:t>for</a:t>
            </a:r>
            <a:r>
              <a:rPr lang="nl-NL" dirty="0" smtClean="0"/>
              <a:t> making </a:t>
            </a:r>
            <a:r>
              <a:rPr lang="nl-NL" dirty="0" err="1" smtClean="0"/>
              <a:t>complaints</a:t>
            </a:r>
            <a:endParaRPr lang="nl-NL" dirty="0" smtClean="0"/>
          </a:p>
          <a:p>
            <a:r>
              <a:rPr lang="nl-NL" dirty="0" smtClean="0"/>
              <a:t>(c) </a:t>
            </a:r>
            <a:r>
              <a:rPr lang="nl-NL" dirty="0" err="1" smtClean="0"/>
              <a:t>protection</a:t>
            </a:r>
            <a:r>
              <a:rPr lang="nl-NL" dirty="0" smtClean="0"/>
              <a:t> (</a:t>
            </a:r>
            <a:r>
              <a:rPr lang="nl-NL" dirty="0" err="1" smtClean="0"/>
              <a:t>how</a:t>
            </a:r>
            <a:r>
              <a:rPr lang="nl-NL" dirty="0" smtClean="0"/>
              <a:t>, </a:t>
            </a:r>
            <a:r>
              <a:rPr lang="nl-NL" dirty="0" err="1" smtClean="0"/>
              <a:t>conditions</a:t>
            </a:r>
            <a:r>
              <a:rPr lang="nl-NL" dirty="0" smtClean="0"/>
              <a:t>)</a:t>
            </a:r>
          </a:p>
          <a:p>
            <a:r>
              <a:rPr lang="nl-NL" dirty="0" smtClean="0"/>
              <a:t>(d) </a:t>
            </a:r>
            <a:r>
              <a:rPr lang="nl-NL" dirty="0" err="1" smtClean="0"/>
              <a:t>legal</a:t>
            </a:r>
            <a:r>
              <a:rPr lang="nl-NL" dirty="0" smtClean="0"/>
              <a:t> </a:t>
            </a:r>
            <a:r>
              <a:rPr lang="nl-NL" dirty="0" err="1" smtClean="0"/>
              <a:t>advise</a:t>
            </a:r>
            <a:r>
              <a:rPr lang="nl-NL" dirty="0" smtClean="0"/>
              <a:t> (</a:t>
            </a:r>
            <a:r>
              <a:rPr lang="nl-NL" dirty="0" err="1" smtClean="0"/>
              <a:t>how</a:t>
            </a:r>
            <a:r>
              <a:rPr lang="nl-NL" dirty="0" smtClean="0"/>
              <a:t>, </a:t>
            </a:r>
            <a:r>
              <a:rPr lang="nl-NL" dirty="0" err="1" smtClean="0"/>
              <a:t>conditions</a:t>
            </a:r>
            <a:r>
              <a:rPr lang="nl-NL" dirty="0" smtClean="0"/>
              <a:t>)</a:t>
            </a:r>
          </a:p>
          <a:p>
            <a:r>
              <a:rPr lang="nl-NL" dirty="0" smtClean="0"/>
              <a:t>(e) </a:t>
            </a:r>
            <a:r>
              <a:rPr lang="nl-NL" dirty="0" err="1" smtClean="0"/>
              <a:t>compensation</a:t>
            </a:r>
            <a:endParaRPr lang="nl-NL" dirty="0" smtClean="0"/>
          </a:p>
          <a:p>
            <a:r>
              <a:rPr lang="nl-NL" dirty="0" smtClean="0"/>
              <a:t>(f) </a:t>
            </a:r>
            <a:r>
              <a:rPr lang="nl-NL" dirty="0" err="1" smtClean="0"/>
              <a:t>interpretation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translation</a:t>
            </a:r>
            <a:endParaRPr lang="nl-NL" dirty="0" smtClean="0"/>
          </a:p>
          <a:p>
            <a:r>
              <a:rPr lang="nl-NL" dirty="0" smtClean="0"/>
              <a:t>(g) special </a:t>
            </a:r>
            <a:r>
              <a:rPr lang="nl-NL" dirty="0" err="1" smtClean="0"/>
              <a:t>measures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foreigners</a:t>
            </a:r>
            <a:endParaRPr lang="nl-NL" dirty="0" smtClean="0"/>
          </a:p>
          <a:p>
            <a:r>
              <a:rPr lang="nl-NL" dirty="0" smtClean="0"/>
              <a:t>(h) </a:t>
            </a:r>
            <a:r>
              <a:rPr lang="nl-NL" dirty="0" err="1" smtClean="0"/>
              <a:t>complaints</a:t>
            </a:r>
            <a:r>
              <a:rPr lang="nl-NL" dirty="0" smtClean="0"/>
              <a:t>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rights</a:t>
            </a:r>
            <a:r>
              <a:rPr lang="nl-NL" dirty="0" smtClean="0"/>
              <a:t> have </a:t>
            </a:r>
            <a:r>
              <a:rPr lang="nl-NL" dirty="0" err="1" smtClean="0"/>
              <a:t>not</a:t>
            </a:r>
            <a:r>
              <a:rPr lang="nl-NL" dirty="0" smtClean="0"/>
              <a:t> been </a:t>
            </a:r>
            <a:r>
              <a:rPr lang="nl-NL" dirty="0" err="1" smtClean="0"/>
              <a:t>respected</a:t>
            </a:r>
            <a:endParaRPr lang="nl-NL" dirty="0" smtClean="0"/>
          </a:p>
          <a:p>
            <a:r>
              <a:rPr lang="nl-NL" dirty="0" smtClean="0"/>
              <a:t>(i) contact details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communications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case</a:t>
            </a:r>
          </a:p>
          <a:p>
            <a:r>
              <a:rPr lang="nl-NL" dirty="0" smtClean="0"/>
              <a:t>(j) </a:t>
            </a:r>
            <a:r>
              <a:rPr lang="nl-NL" dirty="0" err="1" smtClean="0"/>
              <a:t>available</a:t>
            </a:r>
            <a:r>
              <a:rPr lang="nl-NL" dirty="0" smtClean="0"/>
              <a:t> </a:t>
            </a:r>
            <a:r>
              <a:rPr lang="nl-NL" dirty="0" err="1" smtClean="0"/>
              <a:t>restorative</a:t>
            </a:r>
            <a:r>
              <a:rPr lang="nl-NL" dirty="0" smtClean="0"/>
              <a:t> </a:t>
            </a:r>
            <a:r>
              <a:rPr lang="nl-NL" dirty="0" err="1" smtClean="0"/>
              <a:t>justice</a:t>
            </a:r>
            <a:r>
              <a:rPr lang="nl-NL" dirty="0" smtClean="0"/>
              <a:t> systems</a:t>
            </a:r>
          </a:p>
          <a:p>
            <a:r>
              <a:rPr lang="nl-NL" dirty="0" smtClean="0"/>
              <a:t>(k) </a:t>
            </a:r>
            <a:r>
              <a:rPr lang="nl-NL" dirty="0" err="1" smtClean="0"/>
              <a:t>expenses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3893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Information – </a:t>
            </a:r>
            <a:r>
              <a:rPr lang="nl-NL" dirty="0" err="1" smtClean="0"/>
              <a:t>specific</a:t>
            </a:r>
            <a:r>
              <a:rPr lang="nl-NL" dirty="0" smtClean="0"/>
              <a:t> (art.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Right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receive</a:t>
            </a:r>
            <a:r>
              <a:rPr lang="nl-NL" dirty="0" smtClean="0"/>
              <a:t> information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case:</a:t>
            </a:r>
          </a:p>
          <a:p>
            <a:endParaRPr lang="nl-NL" dirty="0" smtClean="0"/>
          </a:p>
          <a:p>
            <a:r>
              <a:rPr lang="nl-NL" dirty="0" smtClean="0"/>
              <a:t>- </a:t>
            </a:r>
            <a:r>
              <a:rPr lang="nl-NL" dirty="0" err="1" smtClean="0"/>
              <a:t>any</a:t>
            </a:r>
            <a:r>
              <a:rPr lang="nl-NL" dirty="0" smtClean="0"/>
              <a:t> </a:t>
            </a:r>
            <a:r>
              <a:rPr lang="nl-NL" dirty="0" err="1" smtClean="0"/>
              <a:t>decision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proceed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investigation</a:t>
            </a:r>
            <a:r>
              <a:rPr lang="nl-NL" dirty="0" smtClean="0"/>
              <a:t>/</a:t>
            </a:r>
            <a:r>
              <a:rPr lang="nl-NL" dirty="0" err="1" smtClean="0"/>
              <a:t>prosecution</a:t>
            </a:r>
            <a:r>
              <a:rPr lang="nl-NL" dirty="0" smtClean="0"/>
              <a:t> (+       summary of </a:t>
            </a:r>
            <a:r>
              <a:rPr lang="nl-NL" dirty="0" err="1" smtClean="0"/>
              <a:t>reasons</a:t>
            </a:r>
            <a:r>
              <a:rPr lang="nl-NL" dirty="0" smtClean="0"/>
              <a:t>)  </a:t>
            </a:r>
          </a:p>
          <a:p>
            <a:r>
              <a:rPr lang="nl-NL" dirty="0" smtClean="0"/>
              <a:t>- time &amp; </a:t>
            </a:r>
            <a:r>
              <a:rPr lang="nl-NL" dirty="0" err="1" smtClean="0"/>
              <a:t>place</a:t>
            </a:r>
            <a:r>
              <a:rPr lang="nl-NL" dirty="0" smtClean="0"/>
              <a:t> of trial &amp; </a:t>
            </a:r>
            <a:r>
              <a:rPr lang="nl-NL" dirty="0" err="1" smtClean="0"/>
              <a:t>nature</a:t>
            </a:r>
            <a:r>
              <a:rPr lang="nl-NL" dirty="0" smtClean="0"/>
              <a:t> of charges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any</a:t>
            </a:r>
            <a:r>
              <a:rPr lang="nl-NL" dirty="0" smtClean="0"/>
              <a:t> </a:t>
            </a:r>
            <a:r>
              <a:rPr lang="nl-NL" dirty="0" err="1" smtClean="0"/>
              <a:t>final</a:t>
            </a:r>
            <a:r>
              <a:rPr lang="nl-NL" dirty="0" smtClean="0"/>
              <a:t> </a:t>
            </a:r>
            <a:r>
              <a:rPr lang="nl-NL" dirty="0" err="1" smtClean="0"/>
              <a:t>judgement</a:t>
            </a:r>
            <a:r>
              <a:rPr lang="nl-NL" dirty="0" smtClean="0"/>
              <a:t> in a trial (+ summary of </a:t>
            </a:r>
            <a:r>
              <a:rPr lang="nl-NL" dirty="0" err="1" smtClean="0"/>
              <a:t>reasons</a:t>
            </a:r>
            <a:r>
              <a:rPr lang="nl-NL" dirty="0" smtClean="0"/>
              <a:t>)</a:t>
            </a:r>
          </a:p>
          <a:p>
            <a:r>
              <a:rPr lang="nl-NL" dirty="0" smtClean="0"/>
              <a:t>- info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progress</a:t>
            </a:r>
            <a:r>
              <a:rPr lang="nl-NL" dirty="0" smtClean="0"/>
              <a:t> of the </a:t>
            </a:r>
            <a:r>
              <a:rPr lang="nl-NL" dirty="0" err="1" smtClean="0"/>
              <a:t>criminal</a:t>
            </a:r>
            <a:r>
              <a:rPr lang="nl-NL" dirty="0" smtClean="0"/>
              <a:t> </a:t>
            </a:r>
            <a:r>
              <a:rPr lang="nl-NL" dirty="0" err="1" smtClean="0"/>
              <a:t>proceedings</a:t>
            </a:r>
            <a:endParaRPr lang="nl-NL" dirty="0" smtClean="0"/>
          </a:p>
          <a:p>
            <a:r>
              <a:rPr lang="nl-NL" dirty="0" smtClean="0"/>
              <a:t>- “</a:t>
            </a:r>
            <a:r>
              <a:rPr lang="nl-NL" dirty="0" err="1" smtClean="0"/>
              <a:t>opt</a:t>
            </a:r>
            <a:r>
              <a:rPr lang="nl-NL" dirty="0" smtClean="0"/>
              <a:t> out system”</a:t>
            </a:r>
          </a:p>
          <a:p>
            <a:r>
              <a:rPr lang="nl-NL" dirty="0" smtClean="0"/>
              <a:t>- opportunity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notified</a:t>
            </a:r>
            <a:r>
              <a:rPr lang="nl-NL" dirty="0" smtClean="0"/>
              <a:t> </a:t>
            </a:r>
            <a:r>
              <a:rPr lang="nl-NL" dirty="0" err="1" smtClean="0"/>
              <a:t>when</a:t>
            </a:r>
            <a:r>
              <a:rPr lang="nl-NL" dirty="0" smtClean="0"/>
              <a:t> release or escape </a:t>
            </a: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detention</a:t>
            </a:r>
            <a:r>
              <a:rPr lang="nl-NL" dirty="0" smtClean="0"/>
              <a:t> (at </a:t>
            </a:r>
            <a:r>
              <a:rPr lang="nl-NL" dirty="0" err="1" smtClean="0"/>
              <a:t>least</a:t>
            </a:r>
            <a:r>
              <a:rPr lang="nl-NL" dirty="0" smtClean="0"/>
              <a:t> </a:t>
            </a:r>
            <a:r>
              <a:rPr lang="nl-NL" dirty="0" err="1" smtClean="0"/>
              <a:t>where</a:t>
            </a:r>
            <a:r>
              <a:rPr lang="nl-NL" dirty="0" smtClean="0"/>
              <a:t> </a:t>
            </a:r>
            <a:r>
              <a:rPr lang="nl-NL" dirty="0" err="1" smtClean="0"/>
              <a:t>there</a:t>
            </a:r>
            <a:r>
              <a:rPr lang="nl-NL" dirty="0" smtClean="0"/>
              <a:t> is </a:t>
            </a:r>
            <a:r>
              <a:rPr lang="nl-NL" dirty="0" err="1" smtClean="0"/>
              <a:t>danger</a:t>
            </a:r>
            <a:r>
              <a:rPr lang="nl-NL" dirty="0" smtClean="0"/>
              <a:t> or risk of </a:t>
            </a:r>
            <a:r>
              <a:rPr lang="nl-NL" dirty="0" err="1" smtClean="0"/>
              <a:t>harm</a:t>
            </a:r>
            <a:r>
              <a:rPr lang="nl-NL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1012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Information – </a:t>
            </a:r>
            <a:r>
              <a:rPr lang="nl-NL" dirty="0" err="1" smtClean="0"/>
              <a:t>specific</a:t>
            </a:r>
            <a:r>
              <a:rPr lang="nl-NL" dirty="0" smtClean="0"/>
              <a:t> (art. 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Interpretation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translation</a:t>
            </a:r>
            <a:endParaRPr lang="nl-NL" dirty="0" smtClean="0"/>
          </a:p>
          <a:p>
            <a:endParaRPr lang="nl-NL" dirty="0"/>
          </a:p>
          <a:p>
            <a:pPr marL="0" indent="0">
              <a:buNone/>
            </a:pPr>
            <a:r>
              <a:rPr lang="nl-NL" dirty="0" smtClean="0"/>
              <a:t>- </a:t>
            </a:r>
            <a:r>
              <a:rPr lang="nl-NL" dirty="0" err="1" smtClean="0"/>
              <a:t>interpretation</a:t>
            </a:r>
            <a:r>
              <a:rPr lang="nl-NL" dirty="0" smtClean="0"/>
              <a:t> in </a:t>
            </a:r>
            <a:r>
              <a:rPr lang="nl-NL" dirty="0" err="1" smtClean="0"/>
              <a:t>accordance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role</a:t>
            </a:r>
            <a:r>
              <a:rPr lang="nl-NL" dirty="0" smtClean="0"/>
              <a:t> in the relevant </a:t>
            </a:r>
            <a:r>
              <a:rPr lang="nl-NL" dirty="0" err="1" smtClean="0"/>
              <a:t>c.j.s</a:t>
            </a:r>
            <a:r>
              <a:rPr lang="nl-NL" dirty="0" smtClean="0"/>
              <a:t>.</a:t>
            </a:r>
          </a:p>
          <a:p>
            <a:pPr marL="0" indent="0">
              <a:buNone/>
            </a:pPr>
            <a:r>
              <a:rPr lang="nl-NL" dirty="0" smtClean="0"/>
              <a:t>- </a:t>
            </a:r>
            <a:r>
              <a:rPr lang="nl-NL" dirty="0" err="1" smtClean="0"/>
              <a:t>translations</a:t>
            </a:r>
            <a:r>
              <a:rPr lang="nl-NL" dirty="0" smtClean="0"/>
              <a:t> of information </a:t>
            </a:r>
            <a:r>
              <a:rPr lang="nl-NL" dirty="0" err="1" smtClean="0"/>
              <a:t>essential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the </a:t>
            </a:r>
            <a:r>
              <a:rPr lang="nl-NL" dirty="0" err="1" smtClean="0"/>
              <a:t>exercise</a:t>
            </a:r>
            <a:r>
              <a:rPr lang="nl-NL" dirty="0" smtClean="0"/>
              <a:t> of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rights</a:t>
            </a:r>
            <a:r>
              <a:rPr lang="nl-NL" dirty="0" smtClean="0"/>
              <a:t> (minimum: time &amp; </a:t>
            </a:r>
            <a:r>
              <a:rPr lang="nl-NL" dirty="0" err="1" smtClean="0"/>
              <a:t>place</a:t>
            </a:r>
            <a:r>
              <a:rPr lang="nl-NL" dirty="0" smtClean="0"/>
              <a:t> of trial &amp; </a:t>
            </a:r>
            <a:r>
              <a:rPr lang="nl-NL" dirty="0" err="1" smtClean="0"/>
              <a:t>decision</a:t>
            </a:r>
            <a:r>
              <a:rPr lang="nl-NL" dirty="0" smtClean="0"/>
              <a:t> on </a:t>
            </a:r>
            <a:r>
              <a:rPr lang="nl-NL" dirty="0" err="1" smtClean="0"/>
              <a:t>ending</a:t>
            </a:r>
            <a:r>
              <a:rPr lang="nl-NL" dirty="0" smtClean="0"/>
              <a:t>)</a:t>
            </a:r>
          </a:p>
          <a:p>
            <a:pPr marL="0" indent="0">
              <a:buNone/>
            </a:pPr>
            <a:r>
              <a:rPr lang="nl-NL" dirty="0" smtClean="0"/>
              <a:t>- </a:t>
            </a:r>
            <a:r>
              <a:rPr lang="nl-NL" dirty="0" err="1" smtClean="0"/>
              <a:t>victim</a:t>
            </a:r>
            <a:r>
              <a:rPr lang="nl-NL" dirty="0" smtClean="0"/>
              <a:t>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submit</a:t>
            </a:r>
            <a:r>
              <a:rPr lang="nl-NL" dirty="0" smtClean="0"/>
              <a:t> a </a:t>
            </a:r>
            <a:r>
              <a:rPr lang="nl-NL" dirty="0" err="1" smtClean="0"/>
              <a:t>reasoned</a:t>
            </a:r>
            <a:r>
              <a:rPr lang="nl-NL" dirty="0" smtClean="0"/>
              <a:t> </a:t>
            </a:r>
            <a:r>
              <a:rPr lang="nl-NL" dirty="0" err="1" smtClean="0"/>
              <a:t>request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consider</a:t>
            </a:r>
            <a:r>
              <a:rPr lang="nl-NL" dirty="0" smtClean="0"/>
              <a:t> a document as </a:t>
            </a:r>
            <a:r>
              <a:rPr lang="nl-NL" dirty="0" err="1" smtClean="0"/>
              <a:t>essential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-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oral</a:t>
            </a:r>
            <a:r>
              <a:rPr lang="nl-NL" dirty="0" smtClean="0"/>
              <a:t> </a:t>
            </a:r>
            <a:r>
              <a:rPr lang="nl-NL" dirty="0" err="1" smtClean="0"/>
              <a:t>translation</a:t>
            </a:r>
            <a:r>
              <a:rPr lang="nl-NL" dirty="0" smtClean="0"/>
              <a:t> or </a:t>
            </a:r>
            <a:r>
              <a:rPr lang="nl-NL" dirty="0" err="1" smtClean="0"/>
              <a:t>oral</a:t>
            </a:r>
            <a:r>
              <a:rPr lang="nl-NL" dirty="0" smtClean="0"/>
              <a:t> summary  of </a:t>
            </a:r>
            <a:r>
              <a:rPr lang="nl-NL" dirty="0" err="1" smtClean="0"/>
              <a:t>essential</a:t>
            </a:r>
            <a:r>
              <a:rPr lang="nl-NL" dirty="0" smtClean="0"/>
              <a:t> </a:t>
            </a:r>
            <a:r>
              <a:rPr lang="nl-NL" dirty="0" err="1" smtClean="0"/>
              <a:t>documents</a:t>
            </a:r>
            <a:r>
              <a:rPr lang="nl-NL" dirty="0" smtClean="0"/>
              <a:t>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provided</a:t>
            </a:r>
            <a:r>
              <a:rPr lang="nl-NL" dirty="0" smtClean="0"/>
              <a:t> </a:t>
            </a:r>
            <a:r>
              <a:rPr lang="nl-NL" dirty="0" err="1" smtClean="0"/>
              <a:t>instead</a:t>
            </a:r>
            <a:r>
              <a:rPr lang="nl-NL" dirty="0" smtClean="0"/>
              <a:t> of a </a:t>
            </a:r>
            <a:r>
              <a:rPr lang="nl-NL" dirty="0" err="1" smtClean="0"/>
              <a:t>written</a:t>
            </a:r>
            <a:r>
              <a:rPr lang="nl-NL" dirty="0" smtClean="0"/>
              <a:t> </a:t>
            </a:r>
            <a:r>
              <a:rPr lang="nl-NL" dirty="0" err="1" smtClean="0"/>
              <a:t>translation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9164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Results on information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did you count the number of items on which information is to be provided? The list is endless</a:t>
            </a:r>
          </a:p>
          <a:p>
            <a:endParaRPr lang="nl-NL" dirty="0"/>
          </a:p>
          <a:p>
            <a:r>
              <a:rPr lang="nl-NL" dirty="0"/>
              <a:t>i</a:t>
            </a:r>
            <a:r>
              <a:rPr lang="nl-NL" dirty="0" smtClean="0"/>
              <a:t>nformation is a key right for victims (example parents of murdered child)</a:t>
            </a:r>
          </a:p>
          <a:p>
            <a:endParaRPr lang="nl-NL" dirty="0"/>
          </a:p>
          <a:p>
            <a:r>
              <a:rPr lang="nl-NL" dirty="0" smtClean="0"/>
              <a:t>a large majority of victims will </a:t>
            </a:r>
            <a:r>
              <a:rPr lang="nl-NL" i="1" dirty="0" smtClean="0"/>
              <a:t>not</a:t>
            </a:r>
            <a:r>
              <a:rPr lang="nl-NL" dirty="0" smtClean="0"/>
              <a:t> receive the information they are entitled to (the </a:t>
            </a:r>
            <a:r>
              <a:rPr lang="nl-NL" i="1" dirty="0" smtClean="0"/>
              <a:t>best performing</a:t>
            </a:r>
            <a:r>
              <a:rPr lang="nl-NL" dirty="0" smtClean="0"/>
              <a:t> MS reaches 70%)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124769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Victim</a:t>
            </a:r>
            <a:r>
              <a:rPr lang="nl-NL" dirty="0" smtClean="0"/>
              <a:t> support (art. 8-9)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 smtClean="0"/>
              <a:t>- access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confidential</a:t>
            </a:r>
            <a:r>
              <a:rPr lang="nl-NL" dirty="0" smtClean="0"/>
              <a:t> </a:t>
            </a:r>
            <a:r>
              <a:rPr lang="nl-NL" dirty="0" err="1" smtClean="0"/>
              <a:t>victim</a:t>
            </a:r>
            <a:r>
              <a:rPr lang="nl-NL" dirty="0" smtClean="0"/>
              <a:t> support, free of charge</a:t>
            </a:r>
          </a:p>
          <a:p>
            <a:r>
              <a:rPr lang="nl-NL" dirty="0" smtClean="0"/>
              <a:t>- MS </a:t>
            </a:r>
            <a:r>
              <a:rPr lang="nl-NL" dirty="0" err="1" smtClean="0"/>
              <a:t>shall</a:t>
            </a:r>
            <a:r>
              <a:rPr lang="nl-NL" dirty="0" smtClean="0"/>
              <a:t> </a:t>
            </a:r>
            <a:r>
              <a:rPr lang="nl-NL" dirty="0" err="1" smtClean="0"/>
              <a:t>facilitate</a:t>
            </a:r>
            <a:r>
              <a:rPr lang="nl-NL" dirty="0" smtClean="0"/>
              <a:t> the </a:t>
            </a:r>
            <a:r>
              <a:rPr lang="nl-NL" i="1" dirty="0" err="1" smtClean="0"/>
              <a:t>referral</a:t>
            </a:r>
            <a:r>
              <a:rPr lang="nl-NL" i="1" dirty="0" smtClean="0"/>
              <a:t> </a:t>
            </a:r>
            <a:r>
              <a:rPr lang="nl-NL" dirty="0" smtClean="0"/>
              <a:t>of </a:t>
            </a:r>
            <a:r>
              <a:rPr lang="nl-NL" dirty="0" err="1" smtClean="0"/>
              <a:t>victims</a:t>
            </a:r>
            <a:endParaRPr lang="nl-NL" dirty="0" smtClean="0"/>
          </a:p>
          <a:p>
            <a:r>
              <a:rPr lang="nl-NL" dirty="0" smtClean="0"/>
              <a:t>- specialist support services (incl. shelters etc.)</a:t>
            </a:r>
          </a:p>
          <a:p>
            <a:r>
              <a:rPr lang="nl-NL" dirty="0" smtClean="0"/>
              <a:t>- public or NGO &amp; professional or </a:t>
            </a:r>
            <a:r>
              <a:rPr lang="nl-NL" dirty="0" err="1" smtClean="0"/>
              <a:t>voluntary</a:t>
            </a:r>
            <a:r>
              <a:rPr lang="nl-NL" dirty="0" smtClean="0"/>
              <a:t> basis</a:t>
            </a:r>
          </a:p>
          <a:p>
            <a:r>
              <a:rPr lang="nl-NL" dirty="0" smtClean="0"/>
              <a:t>- services (</a:t>
            </a:r>
            <a:r>
              <a:rPr lang="nl-NL" dirty="0" err="1" smtClean="0"/>
              <a:t>selection</a:t>
            </a:r>
            <a:r>
              <a:rPr lang="nl-NL" dirty="0" smtClean="0"/>
              <a:t>):</a:t>
            </a:r>
          </a:p>
          <a:p>
            <a:pPr lvl="1"/>
            <a:r>
              <a:rPr lang="nl-NL" dirty="0" err="1" smtClean="0"/>
              <a:t>Advice</a:t>
            </a:r>
            <a:r>
              <a:rPr lang="nl-NL" dirty="0" smtClean="0"/>
              <a:t>  </a:t>
            </a:r>
            <a:r>
              <a:rPr lang="nl-NL" dirty="0" err="1" smtClean="0"/>
              <a:t>and</a:t>
            </a:r>
            <a:r>
              <a:rPr lang="nl-NL" dirty="0" smtClean="0"/>
              <a:t> support relevant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rights</a:t>
            </a:r>
            <a:endParaRPr lang="nl-NL" dirty="0" smtClean="0"/>
          </a:p>
          <a:p>
            <a:pPr lvl="1"/>
            <a:r>
              <a:rPr lang="nl-NL" dirty="0" err="1" smtClean="0"/>
              <a:t>Emotional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psychological</a:t>
            </a:r>
            <a:r>
              <a:rPr lang="nl-NL" dirty="0" smtClean="0"/>
              <a:t> support</a:t>
            </a:r>
          </a:p>
          <a:p>
            <a:pPr lvl="1"/>
            <a:r>
              <a:rPr lang="nl-NL" dirty="0" err="1" smtClean="0"/>
              <a:t>Advice</a:t>
            </a:r>
            <a:r>
              <a:rPr lang="nl-NL" dirty="0" smtClean="0"/>
              <a:t> on financial </a:t>
            </a:r>
            <a:r>
              <a:rPr lang="nl-NL" dirty="0" err="1" smtClean="0"/>
              <a:t>and</a:t>
            </a:r>
            <a:r>
              <a:rPr lang="nl-NL" dirty="0" smtClean="0"/>
              <a:t> practical issues</a:t>
            </a:r>
          </a:p>
          <a:p>
            <a:pPr lvl="1"/>
            <a:r>
              <a:rPr lang="nl-NL" dirty="0" err="1" smtClean="0"/>
              <a:t>Advice</a:t>
            </a:r>
            <a:r>
              <a:rPr lang="nl-NL" dirty="0" smtClean="0"/>
              <a:t> on risk of </a:t>
            </a:r>
            <a:r>
              <a:rPr lang="nl-NL" dirty="0" err="1" smtClean="0"/>
              <a:t>secondary</a:t>
            </a:r>
            <a:r>
              <a:rPr lang="nl-NL" dirty="0" smtClean="0"/>
              <a:t> &amp; </a:t>
            </a:r>
            <a:r>
              <a:rPr lang="nl-NL" dirty="0" err="1" smtClean="0"/>
              <a:t>repeat</a:t>
            </a:r>
            <a:r>
              <a:rPr lang="nl-NL" dirty="0" smtClean="0"/>
              <a:t> </a:t>
            </a:r>
            <a:r>
              <a:rPr lang="nl-NL" dirty="0" err="1" smtClean="0"/>
              <a:t>victimisation</a:t>
            </a:r>
            <a:r>
              <a:rPr lang="nl-NL" dirty="0" smtClean="0"/>
              <a:t>, of </a:t>
            </a:r>
            <a:r>
              <a:rPr lang="nl-NL" dirty="0" err="1" smtClean="0"/>
              <a:t>intimidation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retaliation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9805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Chapter</a:t>
            </a:r>
            <a:r>
              <a:rPr lang="nl-NL" dirty="0" smtClean="0"/>
              <a:t>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 err="1" smtClean="0"/>
              <a:t>Participation</a:t>
            </a:r>
            <a:r>
              <a:rPr lang="nl-NL" u="sng" dirty="0" smtClean="0"/>
              <a:t> in </a:t>
            </a:r>
            <a:r>
              <a:rPr lang="nl-NL" u="sng" dirty="0" err="1" smtClean="0"/>
              <a:t>criminal</a:t>
            </a:r>
            <a:r>
              <a:rPr lang="nl-NL" u="sng" dirty="0" smtClean="0"/>
              <a:t> </a:t>
            </a:r>
            <a:r>
              <a:rPr lang="nl-NL" u="sng" dirty="0" err="1" smtClean="0"/>
              <a:t>proceedings</a:t>
            </a:r>
            <a:r>
              <a:rPr lang="nl-NL" u="sng" dirty="0" smtClean="0"/>
              <a:t> </a:t>
            </a:r>
            <a:r>
              <a:rPr lang="nl-NL" dirty="0" smtClean="0"/>
              <a:t>(art. 10-17)</a:t>
            </a:r>
          </a:p>
          <a:p>
            <a:endParaRPr lang="nl-NL" dirty="0" smtClean="0"/>
          </a:p>
          <a:p>
            <a:r>
              <a:rPr lang="nl-NL" dirty="0" smtClean="0"/>
              <a:t>- right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heard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provide</a:t>
            </a:r>
            <a:r>
              <a:rPr lang="nl-NL" dirty="0" smtClean="0"/>
              <a:t> </a:t>
            </a:r>
            <a:r>
              <a:rPr lang="nl-NL" dirty="0" err="1" smtClean="0"/>
              <a:t>evidence</a:t>
            </a:r>
            <a:endParaRPr lang="nl-NL" dirty="0" smtClean="0"/>
          </a:p>
          <a:p>
            <a:r>
              <a:rPr lang="nl-NL" dirty="0" smtClean="0"/>
              <a:t>- right </a:t>
            </a:r>
            <a:r>
              <a:rPr lang="nl-NL" dirty="0" err="1" smtClean="0"/>
              <a:t>to</a:t>
            </a:r>
            <a:r>
              <a:rPr lang="nl-NL" dirty="0" smtClean="0"/>
              <a:t> a review of a </a:t>
            </a:r>
            <a:r>
              <a:rPr lang="nl-NL" dirty="0" err="1" smtClean="0"/>
              <a:t>decision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prosecute</a:t>
            </a:r>
            <a:r>
              <a:rPr lang="nl-NL" dirty="0" smtClean="0"/>
              <a:t> (moderate)</a:t>
            </a:r>
            <a:endParaRPr lang="nl-NL" dirty="0"/>
          </a:p>
          <a:p>
            <a:r>
              <a:rPr lang="nl-NL" dirty="0" smtClean="0"/>
              <a:t>- </a:t>
            </a:r>
            <a:r>
              <a:rPr lang="nl-NL" dirty="0" err="1" smtClean="0"/>
              <a:t>legal</a:t>
            </a:r>
            <a:r>
              <a:rPr lang="nl-NL" dirty="0" smtClean="0"/>
              <a:t> </a:t>
            </a:r>
            <a:r>
              <a:rPr lang="nl-NL" dirty="0" err="1" smtClean="0"/>
              <a:t>aid</a:t>
            </a:r>
            <a:r>
              <a:rPr lang="nl-NL" dirty="0" smtClean="0"/>
              <a:t>, </a:t>
            </a:r>
            <a:r>
              <a:rPr lang="nl-NL" dirty="0" err="1" smtClean="0"/>
              <a:t>where</a:t>
            </a:r>
            <a:r>
              <a:rPr lang="nl-NL" dirty="0" smtClean="0"/>
              <a:t> </a:t>
            </a:r>
            <a:r>
              <a:rPr lang="nl-NL" dirty="0" err="1" smtClean="0"/>
              <a:t>they</a:t>
            </a:r>
            <a:r>
              <a:rPr lang="nl-NL" dirty="0" smtClean="0"/>
              <a:t> have the status of “</a:t>
            </a:r>
            <a:r>
              <a:rPr lang="nl-NL" dirty="0" err="1" smtClean="0"/>
              <a:t>parties</a:t>
            </a:r>
            <a:r>
              <a:rPr lang="nl-NL" dirty="0" smtClean="0"/>
              <a:t>” (sic)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reimbursement</a:t>
            </a:r>
            <a:r>
              <a:rPr lang="nl-NL" dirty="0" smtClean="0"/>
              <a:t> of </a:t>
            </a:r>
            <a:r>
              <a:rPr lang="nl-NL" dirty="0" err="1" smtClean="0"/>
              <a:t>expenses</a:t>
            </a:r>
            <a:r>
              <a:rPr lang="nl-NL" dirty="0" smtClean="0"/>
              <a:t> , “in </a:t>
            </a:r>
            <a:r>
              <a:rPr lang="nl-NL" dirty="0" err="1" smtClean="0"/>
              <a:t>accordance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role</a:t>
            </a:r>
            <a:r>
              <a:rPr lang="nl-NL" dirty="0" smtClean="0"/>
              <a:t>”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recoverable</a:t>
            </a:r>
            <a:r>
              <a:rPr lang="nl-NL" dirty="0" smtClean="0"/>
              <a:t> property is </a:t>
            </a:r>
            <a:r>
              <a:rPr lang="nl-NL" dirty="0" err="1" smtClean="0"/>
              <a:t>returned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without delay</a:t>
            </a:r>
          </a:p>
          <a:p>
            <a:r>
              <a:rPr lang="nl-NL" dirty="0" smtClean="0"/>
              <a:t>- a </a:t>
            </a:r>
            <a:r>
              <a:rPr lang="nl-NL" dirty="0" err="1" smtClean="0"/>
              <a:t>decision</a:t>
            </a:r>
            <a:r>
              <a:rPr lang="nl-NL" dirty="0" smtClean="0"/>
              <a:t> on </a:t>
            </a:r>
            <a:r>
              <a:rPr lang="nl-NL" dirty="0" err="1" smtClean="0"/>
              <a:t>compensation</a:t>
            </a:r>
            <a:r>
              <a:rPr lang="nl-NL" dirty="0" smtClean="0"/>
              <a:t> (=</a:t>
            </a:r>
            <a:r>
              <a:rPr lang="nl-NL" dirty="0" err="1" smtClean="0"/>
              <a:t>restitution</a:t>
            </a:r>
            <a:r>
              <a:rPr lang="nl-NL" dirty="0" smtClean="0"/>
              <a:t>) </a:t>
            </a:r>
            <a:r>
              <a:rPr lang="nl-NL" dirty="0" err="1" smtClean="0"/>
              <a:t>by</a:t>
            </a:r>
            <a:r>
              <a:rPr lang="nl-NL" dirty="0" smtClean="0"/>
              <a:t> the </a:t>
            </a:r>
            <a:r>
              <a:rPr lang="nl-NL" dirty="0" err="1" smtClean="0"/>
              <a:t>offender</a:t>
            </a:r>
            <a:endParaRPr lang="nl-NL" dirty="0" smtClean="0"/>
          </a:p>
          <a:p>
            <a:r>
              <a:rPr lang="nl-NL" dirty="0" smtClean="0"/>
              <a:t>- </a:t>
            </a:r>
            <a:r>
              <a:rPr lang="nl-NL" dirty="0" err="1" smtClean="0"/>
              <a:t>promote</a:t>
            </a:r>
            <a:r>
              <a:rPr lang="nl-NL" dirty="0" smtClean="0"/>
              <a:t> </a:t>
            </a:r>
            <a:r>
              <a:rPr lang="nl-NL" dirty="0" err="1" smtClean="0"/>
              <a:t>measures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encourage</a:t>
            </a:r>
            <a:r>
              <a:rPr lang="nl-NL" dirty="0" smtClean="0"/>
              <a:t> </a:t>
            </a:r>
            <a:r>
              <a:rPr lang="nl-NL" dirty="0" err="1" smtClean="0"/>
              <a:t>offenders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provide</a:t>
            </a:r>
            <a:r>
              <a:rPr lang="nl-NL" dirty="0" smtClean="0"/>
              <a:t> adequate </a:t>
            </a:r>
            <a:r>
              <a:rPr lang="nl-NL" dirty="0" err="1" smtClean="0"/>
              <a:t>compensation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(= </a:t>
            </a:r>
            <a:r>
              <a:rPr lang="nl-NL" dirty="0" err="1" smtClean="0"/>
              <a:t>weak</a:t>
            </a:r>
            <a:r>
              <a:rPr lang="nl-NL" dirty="0" smtClean="0"/>
              <a:t>)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minimise</a:t>
            </a:r>
            <a:r>
              <a:rPr lang="nl-NL" dirty="0" smtClean="0"/>
              <a:t> </a:t>
            </a:r>
            <a:r>
              <a:rPr lang="nl-NL" dirty="0" err="1" smtClean="0"/>
              <a:t>difficulties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foreign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609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Chapter</a:t>
            </a:r>
            <a:r>
              <a:rPr lang="nl-NL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 smtClean="0"/>
              <a:t>Protection of victims 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- </a:t>
            </a:r>
            <a:r>
              <a:rPr lang="nl-NL" dirty="0" err="1" smtClean="0"/>
              <a:t>against</a:t>
            </a:r>
            <a:r>
              <a:rPr lang="nl-NL" dirty="0" smtClean="0"/>
              <a:t> </a:t>
            </a:r>
            <a:r>
              <a:rPr lang="nl-NL" dirty="0" err="1" smtClean="0"/>
              <a:t>secondary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repeat</a:t>
            </a:r>
            <a:r>
              <a:rPr lang="nl-NL" dirty="0" smtClean="0"/>
              <a:t> </a:t>
            </a:r>
            <a:r>
              <a:rPr lang="nl-NL" dirty="0" err="1" smtClean="0"/>
              <a:t>victimisation</a:t>
            </a:r>
            <a:r>
              <a:rPr lang="nl-NL" dirty="0" smtClean="0"/>
              <a:t>, </a:t>
            </a: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intimidation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retaliation</a:t>
            </a:r>
            <a:r>
              <a:rPr lang="nl-NL" dirty="0" smtClean="0"/>
              <a:t>, </a:t>
            </a:r>
            <a:r>
              <a:rPr lang="nl-NL" dirty="0" err="1" smtClean="0"/>
              <a:t>including</a:t>
            </a:r>
            <a:r>
              <a:rPr lang="nl-NL" dirty="0" smtClean="0"/>
              <a:t> </a:t>
            </a:r>
            <a:r>
              <a:rPr lang="nl-NL" dirty="0" err="1" smtClean="0"/>
              <a:t>against</a:t>
            </a:r>
            <a:r>
              <a:rPr lang="nl-NL" dirty="0" smtClean="0"/>
              <a:t> the risk of </a:t>
            </a:r>
            <a:r>
              <a:rPr lang="nl-NL" dirty="0" err="1" smtClean="0"/>
              <a:t>emotional</a:t>
            </a:r>
            <a:r>
              <a:rPr lang="nl-NL" dirty="0" smtClean="0"/>
              <a:t> or </a:t>
            </a:r>
            <a:r>
              <a:rPr lang="nl-NL" dirty="0" err="1" smtClean="0"/>
              <a:t>psychological</a:t>
            </a:r>
            <a:r>
              <a:rPr lang="nl-NL" dirty="0" smtClean="0"/>
              <a:t> </a:t>
            </a:r>
            <a:r>
              <a:rPr lang="nl-NL" dirty="0" err="1" smtClean="0"/>
              <a:t>harm</a:t>
            </a:r>
            <a:r>
              <a:rPr lang="nl-NL" dirty="0" smtClean="0"/>
              <a:t>,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protect</a:t>
            </a:r>
            <a:r>
              <a:rPr lang="nl-NL" dirty="0" smtClean="0"/>
              <a:t> the </a:t>
            </a:r>
            <a:r>
              <a:rPr lang="nl-NL" dirty="0" err="1" smtClean="0"/>
              <a:t>dignity</a:t>
            </a:r>
            <a:r>
              <a:rPr lang="nl-NL" dirty="0" smtClean="0"/>
              <a:t> of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during</a:t>
            </a:r>
            <a:r>
              <a:rPr lang="nl-NL" dirty="0" smtClean="0"/>
              <a:t> </a:t>
            </a:r>
            <a:r>
              <a:rPr lang="nl-NL" dirty="0" err="1" smtClean="0"/>
              <a:t>questioning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testifying</a:t>
            </a:r>
            <a:r>
              <a:rPr lang="nl-NL" dirty="0" smtClean="0"/>
              <a:t> (art. 18)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avoidance</a:t>
            </a:r>
            <a:r>
              <a:rPr lang="nl-NL" dirty="0" smtClean="0"/>
              <a:t> of contact </a:t>
            </a:r>
            <a:r>
              <a:rPr lang="nl-NL" dirty="0" err="1" smtClean="0"/>
              <a:t>between</a:t>
            </a:r>
            <a:r>
              <a:rPr lang="nl-NL" dirty="0" smtClean="0"/>
              <a:t> </a:t>
            </a:r>
            <a:r>
              <a:rPr lang="nl-NL" dirty="0" err="1" smtClean="0"/>
              <a:t>victim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offender</a:t>
            </a:r>
            <a:r>
              <a:rPr lang="nl-NL" dirty="0" smtClean="0"/>
              <a:t> (art. 19) (separate waiting areas)</a:t>
            </a:r>
          </a:p>
          <a:p>
            <a:r>
              <a:rPr lang="nl-NL" dirty="0" smtClean="0"/>
              <a:t>- </a:t>
            </a:r>
            <a:r>
              <a:rPr lang="nl-NL" dirty="0" err="1" smtClean="0"/>
              <a:t>number</a:t>
            </a:r>
            <a:r>
              <a:rPr lang="nl-NL" dirty="0" smtClean="0"/>
              <a:t> of interviews </a:t>
            </a:r>
            <a:r>
              <a:rPr lang="nl-NL" dirty="0" err="1" smtClean="0"/>
              <a:t>limited</a:t>
            </a:r>
            <a:r>
              <a:rPr lang="nl-NL" dirty="0" smtClean="0"/>
              <a:t>; without delay; </a:t>
            </a:r>
            <a:r>
              <a:rPr lang="nl-NL" dirty="0" err="1" smtClean="0"/>
              <a:t>legal</a:t>
            </a:r>
            <a:r>
              <a:rPr lang="nl-NL" dirty="0" smtClean="0"/>
              <a:t> </a:t>
            </a:r>
            <a:r>
              <a:rPr lang="nl-NL" dirty="0" err="1" smtClean="0"/>
              <a:t>representative</a:t>
            </a:r>
            <a:r>
              <a:rPr lang="nl-NL" dirty="0" smtClean="0"/>
              <a:t> &amp; person of </a:t>
            </a:r>
            <a:r>
              <a:rPr lang="nl-NL" dirty="0" err="1" smtClean="0"/>
              <a:t>choice</a:t>
            </a:r>
            <a:r>
              <a:rPr lang="nl-NL" dirty="0" smtClean="0"/>
              <a:t>; </a:t>
            </a:r>
            <a:r>
              <a:rPr lang="nl-NL" dirty="0" err="1" smtClean="0"/>
              <a:t>medical</a:t>
            </a:r>
            <a:r>
              <a:rPr lang="nl-NL" dirty="0" smtClean="0"/>
              <a:t> </a:t>
            </a:r>
            <a:r>
              <a:rPr lang="nl-NL" dirty="0" err="1" smtClean="0"/>
              <a:t>examaminations</a:t>
            </a:r>
            <a:r>
              <a:rPr lang="nl-NL" dirty="0" smtClean="0"/>
              <a:t> </a:t>
            </a:r>
            <a:r>
              <a:rPr lang="nl-NL" dirty="0" err="1" smtClean="0"/>
              <a:t>kept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a minimum (art. 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6844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Chapter</a:t>
            </a:r>
            <a:r>
              <a:rPr lang="nl-NL" dirty="0" smtClean="0"/>
              <a:t>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 err="1" smtClean="0"/>
              <a:t>Other</a:t>
            </a:r>
            <a:r>
              <a:rPr lang="nl-NL" u="sng" dirty="0" smtClean="0"/>
              <a:t> </a:t>
            </a:r>
            <a:r>
              <a:rPr lang="nl-NL" u="sng" dirty="0" err="1" smtClean="0"/>
              <a:t>provisions</a:t>
            </a:r>
            <a:r>
              <a:rPr lang="nl-NL" u="sng" dirty="0" smtClean="0"/>
              <a:t> </a:t>
            </a:r>
            <a:r>
              <a:rPr lang="nl-NL" dirty="0" smtClean="0"/>
              <a:t>art 25-26)</a:t>
            </a:r>
          </a:p>
          <a:p>
            <a:endParaRPr lang="nl-NL" dirty="0"/>
          </a:p>
          <a:p>
            <a:r>
              <a:rPr lang="nl-NL" dirty="0" smtClean="0"/>
              <a:t>Training (art. 25):</a:t>
            </a:r>
          </a:p>
          <a:p>
            <a:r>
              <a:rPr lang="nl-NL" dirty="0" smtClean="0"/>
              <a:t>-</a:t>
            </a:r>
            <a:r>
              <a:rPr lang="nl-NL" dirty="0" err="1" smtClean="0"/>
              <a:t>police</a:t>
            </a:r>
            <a:r>
              <a:rPr lang="nl-NL" dirty="0" smtClean="0"/>
              <a:t> </a:t>
            </a:r>
            <a:r>
              <a:rPr lang="nl-NL" dirty="0" err="1" smtClean="0"/>
              <a:t>officers</a:t>
            </a:r>
            <a:r>
              <a:rPr lang="nl-NL" dirty="0"/>
              <a:t> </a:t>
            </a:r>
            <a:r>
              <a:rPr lang="nl-NL" dirty="0" smtClean="0"/>
              <a:t>&amp; court </a:t>
            </a:r>
            <a:r>
              <a:rPr lang="nl-NL" dirty="0" err="1" smtClean="0"/>
              <a:t>staff</a:t>
            </a:r>
            <a:r>
              <a:rPr lang="nl-NL" dirty="0" smtClean="0"/>
              <a:t> </a:t>
            </a:r>
            <a:r>
              <a:rPr lang="nl-NL" i="1" dirty="0" err="1" smtClean="0"/>
              <a:t>shall</a:t>
            </a:r>
            <a:r>
              <a:rPr lang="nl-NL" i="1" dirty="0" smtClean="0"/>
              <a:t> </a:t>
            </a:r>
            <a:r>
              <a:rPr lang="nl-NL" i="1" dirty="0" err="1" smtClean="0"/>
              <a:t>receive</a:t>
            </a:r>
            <a:r>
              <a:rPr lang="nl-NL" i="1" dirty="0" smtClean="0"/>
              <a:t> </a:t>
            </a:r>
            <a:r>
              <a:rPr lang="nl-NL" dirty="0" err="1" smtClean="0"/>
              <a:t>both</a:t>
            </a:r>
            <a:r>
              <a:rPr lang="nl-NL" dirty="0" smtClean="0"/>
              <a:t> </a:t>
            </a:r>
            <a:r>
              <a:rPr lang="nl-NL" dirty="0" err="1" smtClean="0"/>
              <a:t>general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specialist training</a:t>
            </a:r>
          </a:p>
          <a:p>
            <a:r>
              <a:rPr lang="nl-NL" dirty="0" smtClean="0"/>
              <a:t>-</a:t>
            </a:r>
            <a:r>
              <a:rPr lang="nl-NL" dirty="0" err="1" smtClean="0"/>
              <a:t>judges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prosecutors</a:t>
            </a:r>
            <a:r>
              <a:rPr lang="nl-NL" dirty="0" smtClean="0"/>
              <a:t> &amp; </a:t>
            </a:r>
            <a:r>
              <a:rPr lang="nl-NL" dirty="0" err="1" smtClean="0"/>
              <a:t>lawyers</a:t>
            </a:r>
            <a:r>
              <a:rPr lang="nl-NL" dirty="0" smtClean="0"/>
              <a:t>: </a:t>
            </a:r>
            <a:r>
              <a:rPr lang="nl-NL" i="1" dirty="0" smtClean="0"/>
              <a:t>make </a:t>
            </a:r>
            <a:r>
              <a:rPr lang="nl-NL" i="1" dirty="0" err="1" smtClean="0"/>
              <a:t>available</a:t>
            </a:r>
            <a:r>
              <a:rPr lang="nl-NL" i="1" dirty="0" smtClean="0"/>
              <a:t> </a:t>
            </a:r>
            <a:r>
              <a:rPr lang="nl-NL" dirty="0" err="1" smtClean="0"/>
              <a:t>both</a:t>
            </a:r>
            <a:r>
              <a:rPr lang="nl-NL" dirty="0" smtClean="0"/>
              <a:t> </a:t>
            </a:r>
            <a:r>
              <a:rPr lang="nl-NL" dirty="0" err="1" smtClean="0"/>
              <a:t>general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specialist training</a:t>
            </a:r>
          </a:p>
          <a:p>
            <a:r>
              <a:rPr lang="nl-NL" dirty="0" smtClean="0"/>
              <a:t>-</a:t>
            </a:r>
            <a:r>
              <a:rPr lang="nl-NL" dirty="0" err="1" smtClean="0"/>
              <a:t>those</a:t>
            </a:r>
            <a:r>
              <a:rPr lang="nl-NL" dirty="0" smtClean="0"/>
              <a:t> </a:t>
            </a:r>
            <a:r>
              <a:rPr lang="nl-NL" dirty="0" err="1" smtClean="0"/>
              <a:t>providing</a:t>
            </a:r>
            <a:r>
              <a:rPr lang="nl-NL" dirty="0" smtClean="0"/>
              <a:t> VS </a:t>
            </a:r>
            <a:r>
              <a:rPr lang="nl-NL" dirty="0" err="1" smtClean="0"/>
              <a:t>and</a:t>
            </a:r>
            <a:r>
              <a:rPr lang="nl-NL" dirty="0" smtClean="0"/>
              <a:t> RJ: </a:t>
            </a:r>
            <a:r>
              <a:rPr lang="nl-NL" dirty="0" err="1" smtClean="0"/>
              <a:t>encourage</a:t>
            </a:r>
            <a:r>
              <a:rPr lang="nl-NL" dirty="0" smtClean="0"/>
              <a:t> </a:t>
            </a:r>
            <a:r>
              <a:rPr lang="nl-NL" dirty="0" err="1" smtClean="0"/>
              <a:t>initiatives</a:t>
            </a:r>
            <a:r>
              <a:rPr lang="nl-NL" dirty="0" smtClean="0"/>
              <a:t> </a:t>
            </a:r>
            <a:r>
              <a:rPr lang="nl-NL" dirty="0" err="1" smtClean="0"/>
              <a:t>enabling</a:t>
            </a:r>
            <a:r>
              <a:rPr lang="nl-NL" dirty="0" smtClean="0"/>
              <a:t> </a:t>
            </a:r>
            <a:r>
              <a:rPr lang="nl-NL" dirty="0" err="1" smtClean="0"/>
              <a:t>them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receive</a:t>
            </a:r>
            <a:r>
              <a:rPr lang="nl-NL" dirty="0" smtClean="0"/>
              <a:t> adequate training</a:t>
            </a:r>
          </a:p>
          <a:p>
            <a:r>
              <a:rPr lang="nl-NL" dirty="0" smtClean="0"/>
              <a:t>-the practitioner: training </a:t>
            </a:r>
            <a:r>
              <a:rPr lang="nl-NL" dirty="0" err="1" smtClean="0"/>
              <a:t>shall</a:t>
            </a:r>
            <a:r>
              <a:rPr lang="nl-NL" dirty="0" smtClean="0"/>
              <a:t> </a:t>
            </a:r>
            <a:r>
              <a:rPr lang="nl-NL" dirty="0" err="1" smtClean="0"/>
              <a:t>enable</a:t>
            </a:r>
            <a:r>
              <a:rPr lang="nl-NL" dirty="0" smtClean="0"/>
              <a:t> </a:t>
            </a:r>
            <a:r>
              <a:rPr lang="nl-NL" dirty="0" err="1" smtClean="0"/>
              <a:t>them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recognise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treat</a:t>
            </a:r>
            <a:r>
              <a:rPr lang="nl-NL" dirty="0" smtClean="0"/>
              <a:t> </a:t>
            </a:r>
            <a:r>
              <a:rPr lang="nl-NL" dirty="0" err="1" smtClean="0"/>
              <a:t>them</a:t>
            </a:r>
            <a:r>
              <a:rPr lang="nl-NL" dirty="0" smtClean="0"/>
              <a:t> </a:t>
            </a:r>
            <a:r>
              <a:rPr lang="nl-NL" dirty="0" err="1" smtClean="0"/>
              <a:t>properly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5252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Capita selecta: special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- “</a:t>
            </a:r>
            <a:r>
              <a:rPr lang="nl-NL" dirty="0" err="1" smtClean="0"/>
              <a:t>differential</a:t>
            </a:r>
            <a:r>
              <a:rPr lang="nl-NL" dirty="0" smtClean="0"/>
              <a:t> </a:t>
            </a:r>
            <a:r>
              <a:rPr lang="nl-NL" dirty="0" err="1" smtClean="0"/>
              <a:t>victimology</a:t>
            </a:r>
            <a:r>
              <a:rPr lang="nl-NL" dirty="0" smtClean="0"/>
              <a:t>”</a:t>
            </a:r>
          </a:p>
          <a:p>
            <a:endParaRPr lang="nl-NL" dirty="0"/>
          </a:p>
          <a:p>
            <a:r>
              <a:rPr lang="nl-NL" dirty="0" smtClean="0"/>
              <a:t>Art. 22 </a:t>
            </a:r>
            <a:r>
              <a:rPr lang="nl-NL" dirty="0" err="1" smtClean="0"/>
              <a:t>gives</a:t>
            </a:r>
            <a:r>
              <a:rPr lang="nl-NL" dirty="0" smtClean="0"/>
              <a:t> new </a:t>
            </a:r>
            <a:r>
              <a:rPr lang="nl-NL" dirty="0" err="1" smtClean="0"/>
              <a:t>meaning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concept of ‘</a:t>
            </a:r>
            <a:r>
              <a:rPr lang="nl-NL" dirty="0" err="1" smtClean="0"/>
              <a:t>particularly</a:t>
            </a:r>
            <a:r>
              <a:rPr lang="nl-NL" dirty="0" smtClean="0"/>
              <a:t> </a:t>
            </a:r>
            <a:r>
              <a:rPr lang="nl-NL" dirty="0" err="1" smtClean="0"/>
              <a:t>vulnerable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’</a:t>
            </a:r>
          </a:p>
          <a:p>
            <a:endParaRPr lang="nl-NL" dirty="0"/>
          </a:p>
          <a:p>
            <a:r>
              <a:rPr lang="nl-NL" dirty="0" smtClean="0"/>
              <a:t>-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receive</a:t>
            </a:r>
            <a:r>
              <a:rPr lang="nl-NL" dirty="0" smtClean="0"/>
              <a:t> “a </a:t>
            </a:r>
            <a:r>
              <a:rPr lang="nl-NL" dirty="0" err="1" smtClean="0"/>
              <a:t>timely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individual</a:t>
            </a:r>
            <a:r>
              <a:rPr lang="nl-NL" dirty="0" smtClean="0"/>
              <a:t> assessment”,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identify</a:t>
            </a:r>
            <a:r>
              <a:rPr lang="nl-NL" dirty="0" smtClean="0"/>
              <a:t> </a:t>
            </a:r>
            <a:r>
              <a:rPr lang="nl-NL" dirty="0" err="1" smtClean="0"/>
              <a:t>specific</a:t>
            </a:r>
            <a:r>
              <a:rPr lang="nl-NL" dirty="0" smtClean="0"/>
              <a:t> </a:t>
            </a:r>
            <a:r>
              <a:rPr lang="nl-NL" dirty="0" err="1" smtClean="0"/>
              <a:t>protection</a:t>
            </a:r>
            <a:r>
              <a:rPr lang="nl-NL" dirty="0" smtClean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determine</a:t>
            </a:r>
            <a:r>
              <a:rPr lang="nl-NL" dirty="0" smtClean="0"/>
              <a:t> </a:t>
            </a:r>
            <a:r>
              <a:rPr lang="nl-NL" dirty="0" err="1" smtClean="0"/>
              <a:t>whether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 smtClean="0"/>
              <a:t>extent</a:t>
            </a:r>
            <a:r>
              <a:rPr lang="nl-NL" dirty="0" smtClean="0"/>
              <a:t> </a:t>
            </a:r>
            <a:r>
              <a:rPr lang="nl-NL" dirty="0" err="1" smtClean="0"/>
              <a:t>they</a:t>
            </a:r>
            <a:r>
              <a:rPr lang="nl-NL" dirty="0" smtClean="0"/>
              <a:t> </a:t>
            </a:r>
            <a:r>
              <a:rPr lang="nl-NL" dirty="0" err="1" smtClean="0"/>
              <a:t>would</a:t>
            </a:r>
            <a:r>
              <a:rPr lang="nl-NL" dirty="0" smtClean="0"/>
              <a:t> benefit </a:t>
            </a:r>
            <a:r>
              <a:rPr lang="nl-NL" dirty="0" err="1" smtClean="0"/>
              <a:t>from</a:t>
            </a:r>
            <a:r>
              <a:rPr lang="nl-NL" dirty="0" smtClean="0"/>
              <a:t> special </a:t>
            </a:r>
            <a:r>
              <a:rPr lang="nl-NL" dirty="0" err="1" smtClean="0"/>
              <a:t>measures</a:t>
            </a:r>
            <a:r>
              <a:rPr lang="nl-NL" dirty="0" smtClean="0"/>
              <a:t>, </a:t>
            </a:r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particular</a:t>
            </a:r>
            <a:r>
              <a:rPr lang="nl-NL" dirty="0" smtClean="0"/>
              <a:t> </a:t>
            </a:r>
            <a:r>
              <a:rPr lang="nl-NL" dirty="0" err="1" smtClean="0"/>
              <a:t>vulnerability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secondary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repeat</a:t>
            </a:r>
            <a:r>
              <a:rPr lang="nl-NL" dirty="0" smtClean="0"/>
              <a:t> </a:t>
            </a:r>
            <a:r>
              <a:rPr lang="nl-NL" dirty="0" err="1" smtClean="0"/>
              <a:t>victimisation</a:t>
            </a:r>
            <a:r>
              <a:rPr lang="nl-NL" dirty="0" smtClean="0"/>
              <a:t>,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intimidation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retaliation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99940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Special </a:t>
            </a:r>
            <a:r>
              <a:rPr lang="nl-NL" dirty="0" err="1" smtClean="0"/>
              <a:t>categories</a:t>
            </a:r>
            <a:r>
              <a:rPr lang="nl-NL" dirty="0" smtClean="0"/>
              <a:t> - </a:t>
            </a:r>
            <a:r>
              <a:rPr lang="nl-NL" dirty="0" err="1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Individual</a:t>
            </a:r>
            <a:r>
              <a:rPr lang="nl-NL" dirty="0" smtClean="0"/>
              <a:t> assessment/special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concerning</a:t>
            </a:r>
            <a:r>
              <a:rPr lang="nl-NL" dirty="0" smtClean="0"/>
              <a:t>:</a:t>
            </a:r>
          </a:p>
          <a:p>
            <a:pPr marL="0" indent="0">
              <a:buNone/>
            </a:pPr>
            <a:r>
              <a:rPr lang="nl-NL" dirty="0" smtClean="0"/>
              <a:t>- personal </a:t>
            </a:r>
            <a:r>
              <a:rPr lang="nl-NL" dirty="0" err="1" smtClean="0"/>
              <a:t>characteristics</a:t>
            </a:r>
            <a:r>
              <a:rPr lang="nl-NL" dirty="0" smtClean="0"/>
              <a:t> of the </a:t>
            </a:r>
            <a:r>
              <a:rPr lang="nl-NL" dirty="0" err="1" smtClean="0"/>
              <a:t>victim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- type or nature of the crime</a:t>
            </a:r>
          </a:p>
          <a:p>
            <a:pPr marL="0" indent="0">
              <a:buNone/>
            </a:pPr>
            <a:r>
              <a:rPr lang="nl-NL" dirty="0" smtClean="0"/>
              <a:t>- </a:t>
            </a:r>
            <a:r>
              <a:rPr lang="nl-NL" dirty="0" err="1" smtClean="0"/>
              <a:t>circumstances</a:t>
            </a:r>
            <a:r>
              <a:rPr lang="nl-NL" dirty="0" smtClean="0"/>
              <a:t> of the crime</a:t>
            </a:r>
          </a:p>
          <a:p>
            <a:endParaRPr lang="nl-NL" dirty="0"/>
          </a:p>
          <a:p>
            <a:r>
              <a:rPr lang="nl-NL" dirty="0" err="1" smtClean="0"/>
              <a:t>Particular</a:t>
            </a:r>
            <a:r>
              <a:rPr lang="nl-NL" dirty="0" smtClean="0"/>
              <a:t> attention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paid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: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who</a:t>
            </a:r>
            <a:r>
              <a:rPr lang="nl-NL" dirty="0" smtClean="0"/>
              <a:t> have </a:t>
            </a:r>
            <a:r>
              <a:rPr lang="nl-NL" dirty="0" err="1" smtClean="0"/>
              <a:t>suffered</a:t>
            </a:r>
            <a:r>
              <a:rPr lang="nl-NL" dirty="0" smtClean="0"/>
              <a:t> </a:t>
            </a:r>
            <a:r>
              <a:rPr lang="nl-NL" dirty="0" err="1" smtClean="0"/>
              <a:t>considerable</a:t>
            </a:r>
            <a:r>
              <a:rPr lang="nl-NL" dirty="0" smtClean="0"/>
              <a:t> </a:t>
            </a:r>
            <a:r>
              <a:rPr lang="nl-NL" dirty="0" err="1" smtClean="0"/>
              <a:t>harm</a:t>
            </a:r>
            <a:r>
              <a:rPr lang="nl-NL" dirty="0" smtClean="0"/>
              <a:t>, </a:t>
            </a:r>
            <a:r>
              <a:rPr lang="nl-NL" dirty="0" err="1" smtClean="0"/>
              <a:t>suffered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 a crime </a:t>
            </a:r>
            <a:r>
              <a:rPr lang="nl-NL" dirty="0" err="1" smtClean="0"/>
              <a:t>commited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a bias or </a:t>
            </a:r>
            <a:r>
              <a:rPr lang="nl-NL" dirty="0" err="1" smtClean="0"/>
              <a:t>discriminatory</a:t>
            </a:r>
            <a:r>
              <a:rPr lang="nl-NL" dirty="0" smtClean="0"/>
              <a:t> </a:t>
            </a:r>
            <a:r>
              <a:rPr lang="nl-NL" dirty="0" err="1" smtClean="0"/>
              <a:t>motive</a:t>
            </a:r>
            <a:r>
              <a:rPr lang="nl-NL" dirty="0" smtClean="0"/>
              <a:t>,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a prior </a:t>
            </a:r>
            <a:r>
              <a:rPr lang="nl-NL" dirty="0" err="1" smtClean="0"/>
              <a:t>relationship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or dependance on the </a:t>
            </a:r>
            <a:r>
              <a:rPr lang="nl-NL" dirty="0" err="1" smtClean="0"/>
              <a:t>offender</a:t>
            </a:r>
            <a:r>
              <a:rPr lang="nl-NL" dirty="0" smtClean="0"/>
              <a:t>, </a:t>
            </a:r>
            <a:r>
              <a:rPr lang="nl-NL" dirty="0" err="1" smtClean="0"/>
              <a:t>victims</a:t>
            </a:r>
            <a:r>
              <a:rPr lang="nl-NL" dirty="0" smtClean="0"/>
              <a:t> of </a:t>
            </a:r>
            <a:r>
              <a:rPr lang="nl-NL" dirty="0" err="1" smtClean="0"/>
              <a:t>terrorism</a:t>
            </a:r>
            <a:r>
              <a:rPr lang="nl-NL" dirty="0" smtClean="0"/>
              <a:t>, </a:t>
            </a:r>
            <a:r>
              <a:rPr lang="nl-NL" dirty="0" err="1" smtClean="0"/>
              <a:t>organised</a:t>
            </a:r>
            <a:r>
              <a:rPr lang="nl-NL" dirty="0" smtClean="0"/>
              <a:t> crime, human </a:t>
            </a:r>
            <a:r>
              <a:rPr lang="nl-NL" dirty="0" err="1" smtClean="0"/>
              <a:t>trafficking</a:t>
            </a:r>
            <a:r>
              <a:rPr lang="nl-NL" dirty="0" smtClean="0"/>
              <a:t>, gender-</a:t>
            </a:r>
            <a:r>
              <a:rPr lang="nl-NL" dirty="0" err="1" smtClean="0"/>
              <a:t>based</a:t>
            </a:r>
            <a:r>
              <a:rPr lang="nl-NL" dirty="0" smtClean="0"/>
              <a:t> </a:t>
            </a:r>
            <a:r>
              <a:rPr lang="nl-NL" dirty="0" err="1" smtClean="0"/>
              <a:t>violence</a:t>
            </a:r>
            <a:r>
              <a:rPr lang="nl-NL" dirty="0" smtClean="0"/>
              <a:t>, </a:t>
            </a:r>
            <a:r>
              <a:rPr lang="nl-NL" dirty="0" err="1" smtClean="0"/>
              <a:t>violence</a:t>
            </a:r>
            <a:r>
              <a:rPr lang="nl-NL" dirty="0" smtClean="0"/>
              <a:t> in a close </a:t>
            </a:r>
            <a:r>
              <a:rPr lang="nl-NL" dirty="0" err="1" smtClean="0"/>
              <a:t>relationship</a:t>
            </a:r>
            <a:r>
              <a:rPr lang="nl-NL" dirty="0" smtClean="0"/>
              <a:t>, </a:t>
            </a:r>
            <a:r>
              <a:rPr lang="nl-NL" dirty="0" err="1" smtClean="0"/>
              <a:t>sexual</a:t>
            </a:r>
            <a:r>
              <a:rPr lang="nl-NL" dirty="0" smtClean="0"/>
              <a:t> </a:t>
            </a:r>
            <a:r>
              <a:rPr lang="nl-NL" dirty="0" err="1" smtClean="0"/>
              <a:t>violence</a:t>
            </a:r>
            <a:r>
              <a:rPr lang="nl-NL" dirty="0" smtClean="0"/>
              <a:t>, </a:t>
            </a:r>
            <a:r>
              <a:rPr lang="nl-NL" dirty="0" err="1" smtClean="0"/>
              <a:t>exploitation</a:t>
            </a:r>
            <a:r>
              <a:rPr lang="nl-NL" dirty="0" smtClean="0"/>
              <a:t> or </a:t>
            </a:r>
            <a:r>
              <a:rPr lang="nl-NL" dirty="0" err="1" smtClean="0"/>
              <a:t>hate</a:t>
            </a:r>
            <a:r>
              <a:rPr lang="nl-NL" dirty="0" smtClean="0"/>
              <a:t> crime,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victims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disabilities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3559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Special </a:t>
            </a:r>
            <a:r>
              <a:rPr lang="nl-NL" dirty="0" err="1" smtClean="0"/>
              <a:t>categories</a:t>
            </a:r>
            <a:r>
              <a:rPr lang="nl-NL" dirty="0" smtClean="0"/>
              <a:t> - </a:t>
            </a:r>
            <a:r>
              <a:rPr lang="nl-NL" dirty="0" err="1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Art. 22-24:</a:t>
            </a:r>
          </a:p>
          <a:p>
            <a:endParaRPr lang="nl-NL" dirty="0"/>
          </a:p>
          <a:p>
            <a:r>
              <a:rPr lang="nl-NL" dirty="0" smtClean="0"/>
              <a:t>Very sympathetic and advanced</a:t>
            </a:r>
          </a:p>
          <a:p>
            <a:endParaRPr lang="nl-NL" dirty="0" smtClean="0"/>
          </a:p>
          <a:p>
            <a:r>
              <a:rPr lang="nl-NL" dirty="0" smtClean="0"/>
              <a:t>However:</a:t>
            </a:r>
          </a:p>
          <a:p>
            <a:endParaRPr lang="nl-NL" dirty="0" smtClean="0"/>
          </a:p>
          <a:p>
            <a:pPr lvl="1"/>
            <a:r>
              <a:rPr lang="nl-NL" dirty="0" smtClean="0"/>
              <a:t>problem (a) it just cannot work</a:t>
            </a:r>
          </a:p>
          <a:p>
            <a:pPr lvl="1"/>
            <a:endParaRPr lang="nl-NL" dirty="0" smtClean="0"/>
          </a:p>
          <a:p>
            <a:pPr lvl="1"/>
            <a:r>
              <a:rPr lang="nl-NL" dirty="0"/>
              <a:t>p</a:t>
            </a:r>
            <a:r>
              <a:rPr lang="nl-NL" dirty="0" smtClean="0"/>
              <a:t>roblem (b) it might adversely affect the attitude of police towards victims’ rights in general (‘victim fatigue’)</a:t>
            </a:r>
          </a:p>
          <a:p>
            <a:pPr marL="471487" lvl="1" indent="0">
              <a:buNone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11466020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Development during some three decades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smtClean="0"/>
              <a:t>(1) inclination </a:t>
            </a:r>
            <a:r>
              <a:rPr lang="nl-NL" dirty="0"/>
              <a:t>to progressively use more powerful legal </a:t>
            </a:r>
            <a:r>
              <a:rPr lang="nl-NL" dirty="0" smtClean="0"/>
              <a:t>instruments (hard law is better than soft law)</a:t>
            </a:r>
            <a:endParaRPr lang="nl-NL" dirty="0"/>
          </a:p>
          <a:p>
            <a:r>
              <a:rPr lang="nl-NL" dirty="0" smtClean="0"/>
              <a:t>(2) substantive </a:t>
            </a:r>
            <a:r>
              <a:rPr lang="nl-NL" dirty="0"/>
              <a:t>requirements in “minimum” standards are being </a:t>
            </a:r>
            <a:r>
              <a:rPr lang="nl-NL" dirty="0" smtClean="0"/>
              <a:t>raised</a:t>
            </a:r>
          </a:p>
          <a:p>
            <a:endParaRPr lang="nl-NL" dirty="0"/>
          </a:p>
          <a:p>
            <a:r>
              <a:rPr lang="nl-NL" dirty="0" smtClean="0"/>
              <a:t>In the end both of these factors might become impediments for effective implementation instead of being real ‘game changers’ (paradoxical as it may sound)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2271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Final</a:t>
            </a:r>
            <a:r>
              <a:rPr lang="nl-NL" dirty="0" smtClean="0"/>
              <a:t> </a:t>
            </a:r>
            <a:r>
              <a:rPr lang="nl-NL" dirty="0" err="1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endParaRPr lang="nl-NL" b="1" dirty="0" smtClean="0"/>
          </a:p>
          <a:p>
            <a:pPr marL="1828800" lvl="4" indent="0">
              <a:buNone/>
            </a:pPr>
            <a:endParaRPr lang="nl-NL" b="1" dirty="0"/>
          </a:p>
          <a:p>
            <a:pPr marL="1828800" lvl="4" indent="0">
              <a:buNone/>
            </a:pPr>
            <a:r>
              <a:rPr lang="nl-NL" b="1" dirty="0" err="1" smtClean="0"/>
              <a:t>During</a:t>
            </a:r>
            <a:r>
              <a:rPr lang="nl-NL" b="1" dirty="0" smtClean="0"/>
              <a:t> </a:t>
            </a:r>
            <a:r>
              <a:rPr lang="nl-NL" b="1" dirty="0"/>
              <a:t>the past </a:t>
            </a:r>
            <a:r>
              <a:rPr lang="nl-NL" b="1" dirty="0" err="1"/>
              <a:t>three</a:t>
            </a:r>
            <a:r>
              <a:rPr lang="nl-NL" b="1" dirty="0"/>
              <a:t> decades we have made </a:t>
            </a:r>
            <a:r>
              <a:rPr lang="nl-NL" b="1" dirty="0" err="1"/>
              <a:t>tremendous</a:t>
            </a:r>
            <a:r>
              <a:rPr lang="nl-NL" b="1" dirty="0"/>
              <a:t> </a:t>
            </a:r>
            <a:r>
              <a:rPr lang="nl-NL" b="1" dirty="0" err="1"/>
              <a:t>progress</a:t>
            </a:r>
            <a:r>
              <a:rPr lang="nl-NL" b="1" dirty="0"/>
              <a:t> in making </a:t>
            </a:r>
            <a:r>
              <a:rPr lang="nl-NL" b="1" dirty="0" err="1"/>
              <a:t>this</a:t>
            </a:r>
            <a:r>
              <a:rPr lang="nl-NL" b="1" dirty="0"/>
              <a:t> </a:t>
            </a:r>
            <a:r>
              <a:rPr lang="nl-NL" b="1" dirty="0" err="1"/>
              <a:t>world</a:t>
            </a:r>
            <a:r>
              <a:rPr lang="nl-NL" b="1" dirty="0"/>
              <a:t> a </a:t>
            </a:r>
            <a:r>
              <a:rPr lang="nl-NL" b="1" dirty="0" err="1"/>
              <a:t>less</a:t>
            </a:r>
            <a:r>
              <a:rPr lang="nl-NL" b="1" dirty="0"/>
              <a:t> </a:t>
            </a:r>
            <a:r>
              <a:rPr lang="nl-NL" b="1" dirty="0" err="1"/>
              <a:t>unpleasant</a:t>
            </a:r>
            <a:r>
              <a:rPr lang="nl-NL" b="1" dirty="0"/>
              <a:t> </a:t>
            </a:r>
            <a:r>
              <a:rPr lang="nl-NL" b="1" dirty="0" err="1"/>
              <a:t>place</a:t>
            </a:r>
            <a:r>
              <a:rPr lang="nl-NL" b="1" dirty="0"/>
              <a:t> </a:t>
            </a:r>
            <a:r>
              <a:rPr lang="nl-NL" b="1" dirty="0" err="1"/>
              <a:t>for</a:t>
            </a:r>
            <a:r>
              <a:rPr lang="nl-NL" b="1" dirty="0"/>
              <a:t> </a:t>
            </a:r>
            <a:r>
              <a:rPr lang="nl-NL" b="1" dirty="0" err="1"/>
              <a:t>victims</a:t>
            </a:r>
            <a:r>
              <a:rPr lang="nl-NL" b="1" dirty="0"/>
              <a:t> of crime</a:t>
            </a:r>
          </a:p>
          <a:p>
            <a:endParaRPr lang="nl-NL" dirty="0"/>
          </a:p>
          <a:p>
            <a:r>
              <a:rPr lang="nl-NL" dirty="0" err="1"/>
              <a:t>Thanks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people</a:t>
            </a:r>
            <a:r>
              <a:rPr lang="nl-NL" dirty="0"/>
              <a:t> </a:t>
            </a:r>
            <a:r>
              <a:rPr lang="nl-NL" dirty="0" err="1"/>
              <a:t>like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!</a:t>
            </a:r>
          </a:p>
          <a:p>
            <a:endParaRPr lang="nl-NL" dirty="0"/>
          </a:p>
          <a:p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thanks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0982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fuller</a:t>
            </a:r>
            <a:r>
              <a:rPr lang="nl-NL" dirty="0"/>
              <a:t> account of </a:t>
            </a:r>
            <a:r>
              <a:rPr lang="nl-NL" dirty="0" err="1"/>
              <a:t>this</a:t>
            </a:r>
            <a:r>
              <a:rPr lang="nl-NL" dirty="0"/>
              <a:t> paper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found at: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Marc Groenhuijsen</a:t>
            </a:r>
          </a:p>
          <a:p>
            <a:r>
              <a:rPr lang="nl-NL" dirty="0"/>
              <a:t>The </a:t>
            </a:r>
            <a:r>
              <a:rPr lang="nl-NL" dirty="0" err="1"/>
              <a:t>development</a:t>
            </a:r>
            <a:r>
              <a:rPr lang="nl-NL" dirty="0"/>
              <a:t> of </a:t>
            </a:r>
            <a:r>
              <a:rPr lang="nl-NL" dirty="0" err="1"/>
              <a:t>international</a:t>
            </a:r>
            <a:r>
              <a:rPr lang="nl-NL" dirty="0"/>
              <a:t> policy in </a:t>
            </a:r>
            <a:r>
              <a:rPr lang="nl-NL" dirty="0" err="1"/>
              <a:t>relation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victims</a:t>
            </a:r>
            <a:r>
              <a:rPr lang="nl-NL" dirty="0"/>
              <a:t> of crime</a:t>
            </a:r>
          </a:p>
          <a:p>
            <a:r>
              <a:rPr lang="nl-NL" dirty="0"/>
              <a:t>In: International Review of Victimology 2014,</a:t>
            </a:r>
          </a:p>
          <a:p>
            <a:r>
              <a:rPr lang="nl-NL" dirty="0"/>
              <a:t>Vol 20(1) 31-48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389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PT template">
  <a:themeElements>
    <a:clrScheme name="IV1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I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V1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1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1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1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1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1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1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1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1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41190</TotalTime>
  <Words>1428</Words>
  <Application>Microsoft Office PowerPoint</Application>
  <PresentationFormat>On-screen Show (4:3)</PresentationFormat>
  <Paragraphs>186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PPT template</vt:lpstr>
      <vt:lpstr>Development of victimology in the current world</vt:lpstr>
      <vt:lpstr>Topics to be covered</vt:lpstr>
      <vt:lpstr>Background - contextualization</vt:lpstr>
      <vt:lpstr>Potential obstacles to reform</vt:lpstr>
      <vt:lpstr>EU: from FD to Directive</vt:lpstr>
      <vt:lpstr>25 October 2012: the Directive</vt:lpstr>
      <vt:lpstr>Chapter 1</vt:lpstr>
      <vt:lpstr>Chapter 2</vt:lpstr>
      <vt:lpstr>Information – specific (art. 4)</vt:lpstr>
      <vt:lpstr>Information – specific (art. 6)</vt:lpstr>
      <vt:lpstr>Information – specific (art. 7)</vt:lpstr>
      <vt:lpstr>Results on information</vt:lpstr>
      <vt:lpstr>Victim support (art. 8-9)</vt:lpstr>
      <vt:lpstr>Chapter 3</vt:lpstr>
      <vt:lpstr>Chapter 4</vt:lpstr>
      <vt:lpstr>Chapter 5</vt:lpstr>
      <vt:lpstr>Capita selecta: special categories</vt:lpstr>
      <vt:lpstr>Special categories - continued</vt:lpstr>
      <vt:lpstr>Special categories - continued</vt:lpstr>
      <vt:lpstr>Conclusion</vt:lpstr>
      <vt:lpstr>Final observation</vt:lpstr>
      <vt:lpstr>Reference</vt:lpstr>
    </vt:vector>
  </TitlesOfParts>
  <Company>Tilburg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 Directive on…</dc:title>
  <dc:creator>M.S. Groenhuijsen</dc:creator>
  <cp:lastModifiedBy>Heru Susetyo </cp:lastModifiedBy>
  <cp:revision>98</cp:revision>
  <dcterms:created xsi:type="dcterms:W3CDTF">2014-07-16T07:40:00Z</dcterms:created>
  <dcterms:modified xsi:type="dcterms:W3CDTF">2018-11-27T23:13:56Z</dcterms:modified>
</cp:coreProperties>
</file>